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theme/themeOverride1.xml" ContentType="application/vnd.openxmlformats-officedocument.themeOverride+xml"/>
  <Override PartName="/ppt/charts/chart3.xml" ContentType="application/vnd.openxmlformats-officedocument.drawingml.chart+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handoutMasterIdLst>
    <p:handoutMasterId r:id="rId48"/>
  </p:handoutMasterIdLst>
  <p:sldIdLst>
    <p:sldId id="260" r:id="rId2"/>
    <p:sldId id="315" r:id="rId3"/>
    <p:sldId id="726" r:id="rId4"/>
    <p:sldId id="262" r:id="rId5"/>
    <p:sldId id="263" r:id="rId6"/>
    <p:sldId id="264" r:id="rId7"/>
    <p:sldId id="268" r:id="rId8"/>
    <p:sldId id="316" r:id="rId9"/>
    <p:sldId id="344" r:id="rId10"/>
    <p:sldId id="265" r:id="rId11"/>
    <p:sldId id="317" r:id="rId12"/>
    <p:sldId id="269" r:id="rId13"/>
    <p:sldId id="270" r:id="rId14"/>
    <p:sldId id="272" r:id="rId15"/>
    <p:sldId id="274" r:id="rId16"/>
    <p:sldId id="275" r:id="rId17"/>
    <p:sldId id="276" r:id="rId18"/>
    <p:sldId id="277" r:id="rId19"/>
    <p:sldId id="278" r:id="rId20"/>
    <p:sldId id="280" r:id="rId21"/>
    <p:sldId id="323" r:id="rId22"/>
    <p:sldId id="339" r:id="rId23"/>
    <p:sldId id="326" r:id="rId24"/>
    <p:sldId id="327" r:id="rId25"/>
    <p:sldId id="604" r:id="rId26"/>
    <p:sldId id="287" r:id="rId27"/>
    <p:sldId id="605" r:id="rId28"/>
    <p:sldId id="606" r:id="rId29"/>
    <p:sldId id="650" r:id="rId30"/>
    <p:sldId id="649" r:id="rId31"/>
    <p:sldId id="460" r:id="rId32"/>
    <p:sldId id="431" r:id="rId33"/>
    <p:sldId id="295" r:id="rId34"/>
    <p:sldId id="297" r:id="rId35"/>
    <p:sldId id="334" r:id="rId36"/>
    <p:sldId id="331" r:id="rId37"/>
    <p:sldId id="692" r:id="rId38"/>
    <p:sldId id="546" r:id="rId39"/>
    <p:sldId id="298" r:id="rId40"/>
    <p:sldId id="498" r:id="rId41"/>
    <p:sldId id="314" r:id="rId42"/>
    <p:sldId id="290" r:id="rId43"/>
    <p:sldId id="293" r:id="rId44"/>
    <p:sldId id="725" r:id="rId45"/>
    <p:sldId id="307"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6">
          <p15:clr>
            <a:srgbClr val="A4A3A4"/>
          </p15:clr>
        </p15:guide>
        <p15:guide id="2" pos="392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ju shah" initials="y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80808"/>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93" autoAdjust="0"/>
    <p:restoredTop sz="73906" autoAdjust="0"/>
  </p:normalViewPr>
  <p:slideViewPr>
    <p:cSldViewPr snapToGrid="0">
      <p:cViewPr varScale="1">
        <p:scale>
          <a:sx n="85" d="100"/>
          <a:sy n="85" d="100"/>
        </p:scale>
        <p:origin x="144" y="60"/>
      </p:cViewPr>
      <p:guideLst>
        <p:guide orient="horz" pos="2186"/>
        <p:guide pos="39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effectLst/>
          </c:spPr>
          <c:dPt>
            <c:idx val="0"/>
            <c:bubble3D val="0"/>
            <c:spPr>
              <a:solidFill>
                <a:srgbClr val="0E7FB7"/>
              </a:solidFill>
              <a:ln>
                <a:noFill/>
              </a:ln>
              <a:effectLst/>
            </c:spPr>
            <c:extLst>
              <c:ext xmlns:c16="http://schemas.microsoft.com/office/drawing/2014/chart" uri="{C3380CC4-5D6E-409C-BE32-E72D297353CC}">
                <c16:uniqueId val="{00000001-B42F-4687-B9F9-892715156F22}"/>
              </c:ext>
            </c:extLst>
          </c:dPt>
          <c:dPt>
            <c:idx val="1"/>
            <c:bubble3D val="0"/>
            <c:spPr>
              <a:solidFill>
                <a:srgbClr val="45C1A4"/>
              </a:solidFill>
              <a:ln>
                <a:noFill/>
              </a:ln>
              <a:effectLst/>
            </c:spPr>
            <c:extLst>
              <c:ext xmlns:c16="http://schemas.microsoft.com/office/drawing/2014/chart" uri="{C3380CC4-5D6E-409C-BE32-E72D297353CC}">
                <c16:uniqueId val="{00000003-B42F-4687-B9F9-892715156F22}"/>
              </c:ext>
            </c:extLst>
          </c:dPt>
          <c:cat>
            <c:strRef>
              <c:f>Sheet1!$A$2:$A$3</c:f>
              <c:strCache>
                <c:ptCount val="2"/>
                <c:pt idx="0">
                  <c:v>1st Qtr</c:v>
                </c:pt>
                <c:pt idx="1">
                  <c:v>2nd Qtr</c:v>
                </c:pt>
              </c:strCache>
            </c:strRef>
          </c:cat>
          <c:val>
            <c:numRef>
              <c:f>Sheet1!$B$2:$B$3</c:f>
              <c:numCache>
                <c:formatCode>General</c:formatCode>
                <c:ptCount val="2"/>
                <c:pt idx="0">
                  <c:v>84</c:v>
                </c:pt>
                <c:pt idx="1">
                  <c:v>16</c:v>
                </c:pt>
              </c:numCache>
            </c:numRef>
          </c:val>
          <c:extLst>
            <c:ext xmlns:c16="http://schemas.microsoft.com/office/drawing/2014/chart" uri="{C3380CC4-5D6E-409C-BE32-E72D297353CC}">
              <c16:uniqueId val="{00000004-B42F-4687-B9F9-892715156F22}"/>
            </c:ext>
          </c:extLst>
        </c:ser>
        <c:dLbls>
          <c:showLegendKey val="0"/>
          <c:showVal val="0"/>
          <c:showCatName val="0"/>
          <c:showSerName val="0"/>
          <c:showPercent val="0"/>
          <c:showBubbleSize val="0"/>
          <c:showLeaderLines val="1"/>
        </c:dLbls>
        <c:firstSliceAng val="0"/>
        <c:holeSize val="64"/>
      </c:doughnutChart>
      <c:spPr>
        <a:noFill/>
        <a:ln>
          <a:noFill/>
        </a:ln>
        <a:effectLst/>
      </c:spPr>
    </c:plotArea>
    <c:plotVisOnly val="1"/>
    <c:dispBlanksAs val="zero"/>
    <c:showDLblsOverMax val="0"/>
  </c:chart>
  <c:spPr>
    <a:noFill/>
    <a:ln>
      <a:noFill/>
    </a:ln>
    <a:effectLst/>
  </c:spPr>
  <c:txPr>
    <a:bodyPr rot="0" spcFirstLastPara="0" vertOverflow="ellipsis" horzOverflow="overflow" vert="horz" wrap="square" anchor="ctr" anchorCtr="1"/>
    <a:lstStyle/>
    <a:p>
      <a:pPr>
        <a:defRPr lang="zh-CN"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116946778711501"/>
          <c:y val="0.157490079365079"/>
          <c:w val="0.80854147214441696"/>
          <c:h val="0.80854147214441696"/>
        </c:manualLayout>
      </c:layout>
      <c:pieChart>
        <c:varyColors val="1"/>
        <c:ser>
          <c:idx val="0"/>
          <c:order val="0"/>
          <c:tx>
            <c:strRef>
              <c:f>Sheet1!$B$1</c:f>
              <c:strCache>
                <c:ptCount val="1"/>
                <c:pt idx="0">
                  <c:v>销售额</c:v>
                </c:pt>
              </c:strCache>
            </c:strRef>
          </c:tx>
          <c:spPr>
            <a:ln>
              <a:noFill/>
            </a:ln>
            <a:effectLst/>
          </c:spPr>
          <c:dPt>
            <c:idx val="0"/>
            <c:bubble3D val="0"/>
            <c:explosion val="2"/>
            <c:spPr>
              <a:noFill/>
              <a:ln w="19050">
                <a:noFill/>
              </a:ln>
              <a:effectLst/>
            </c:spPr>
            <c:extLst>
              <c:ext xmlns:c16="http://schemas.microsoft.com/office/drawing/2014/chart" uri="{C3380CC4-5D6E-409C-BE32-E72D297353CC}">
                <c16:uniqueId val="{00000001-712E-49DE-91D1-CC6F0F4FD7AE}"/>
              </c:ext>
            </c:extLst>
          </c:dPt>
          <c:dPt>
            <c:idx val="1"/>
            <c:bubble3D val="0"/>
            <c:spPr>
              <a:solidFill>
                <a:schemeClr val="accent2"/>
              </a:solidFill>
              <a:ln w="19050">
                <a:noFill/>
              </a:ln>
              <a:effectLst>
                <a:outerShdw blurRad="228600" dist="38100" sx="98000" sy="98000" algn="l" rotWithShape="0">
                  <a:prstClr val="black">
                    <a:alpha val="31000"/>
                  </a:prstClr>
                </a:outerShdw>
              </a:effectLst>
            </c:spPr>
            <c:extLst>
              <c:ext xmlns:c16="http://schemas.microsoft.com/office/drawing/2014/chart" uri="{C3380CC4-5D6E-409C-BE32-E72D297353CC}">
                <c16:uniqueId val="{00000003-712E-49DE-91D1-CC6F0F4FD7AE}"/>
              </c:ext>
            </c:extLst>
          </c:dPt>
          <c:cat>
            <c:strRef>
              <c:f>Sheet1!$A$2:$A$3</c:f>
              <c:strCache>
                <c:ptCount val="1"/>
                <c:pt idx="0">
                  <c:v>第一季度</c:v>
                </c:pt>
              </c:strCache>
            </c:strRef>
          </c:cat>
          <c:val>
            <c:numRef>
              <c:f>Sheet1!$B$2:$B$3</c:f>
              <c:numCache>
                <c:formatCode>0%</c:formatCode>
                <c:ptCount val="2"/>
                <c:pt idx="0">
                  <c:v>1</c:v>
                </c:pt>
                <c:pt idx="1">
                  <c:v>1</c:v>
                </c:pt>
              </c:numCache>
            </c:numRef>
          </c:val>
          <c:extLst>
            <c:ext xmlns:c16="http://schemas.microsoft.com/office/drawing/2014/chart" uri="{C3380CC4-5D6E-409C-BE32-E72D297353CC}">
              <c16:uniqueId val="{00000004-712E-49DE-91D1-CC6F0F4FD7AE}"/>
            </c:ext>
          </c:extLst>
        </c:ser>
        <c:dLbls>
          <c:showLegendKey val="0"/>
          <c:showVal val="0"/>
          <c:showCatName val="0"/>
          <c:showSerName val="0"/>
          <c:showPercent val="0"/>
          <c:showBubbleSize val="0"/>
          <c:showLeaderLines val="1"/>
        </c:dLbls>
        <c:firstSliceAng val="90"/>
      </c:pieChart>
      <c:spPr>
        <a:noFill/>
        <a:ln>
          <a:noFill/>
        </a:ln>
        <a:effectLst/>
      </c:spPr>
    </c:plotArea>
    <c:plotVisOnly val="1"/>
    <c:dispBlanksAs val="zero"/>
    <c:showDLblsOverMax val="0"/>
  </c:chart>
  <c:spPr>
    <a:noFill/>
    <a:ln>
      <a:noFill/>
    </a:ln>
    <a:effectLst/>
  </c:spPr>
  <c:txPr>
    <a:bodyPr/>
    <a:lstStyle/>
    <a:p>
      <a:pPr>
        <a:defRPr lang="zh-CN"/>
      </a:pPr>
      <a:endParaRPr lang="zh-CN"/>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7339004785904405E-2"/>
          <c:y val="7.5855256073302096E-2"/>
          <c:w val="0.83150746325764202"/>
          <c:h val="0.83150746325764202"/>
        </c:manualLayout>
      </c:layout>
      <c:pieChart>
        <c:varyColors val="1"/>
        <c:ser>
          <c:idx val="0"/>
          <c:order val="0"/>
          <c:tx>
            <c:strRef>
              <c:f>Sheet1!$B$1</c:f>
              <c:strCache>
                <c:ptCount val="1"/>
                <c:pt idx="0">
                  <c:v>销售额</c:v>
                </c:pt>
              </c:strCache>
            </c:strRef>
          </c:tx>
          <c:spPr>
            <a:ln>
              <a:noFill/>
            </a:ln>
            <a:effectLst/>
          </c:spPr>
          <c:explosion val="23"/>
          <c:dPt>
            <c:idx val="0"/>
            <c:bubble3D val="0"/>
            <c:spPr>
              <a:noFill/>
              <a:ln w="19050">
                <a:noFill/>
              </a:ln>
              <a:effectLst/>
            </c:spPr>
            <c:extLst>
              <c:ext xmlns:c16="http://schemas.microsoft.com/office/drawing/2014/chart" uri="{C3380CC4-5D6E-409C-BE32-E72D297353CC}">
                <c16:uniqueId val="{00000001-2214-40CD-8D80-782C4B0F7968}"/>
              </c:ext>
            </c:extLst>
          </c:dPt>
          <c:dPt>
            <c:idx val="1"/>
            <c:bubble3D val="0"/>
            <c:explosion val="0"/>
            <c:spPr>
              <a:solidFill>
                <a:schemeClr val="accent2">
                  <a:lumMod val="60000"/>
                  <a:lumOff val="40000"/>
                </a:schemeClr>
              </a:solidFill>
              <a:ln w="19050">
                <a:noFill/>
              </a:ln>
              <a:effectLst/>
            </c:spPr>
            <c:extLst>
              <c:ext xmlns:c16="http://schemas.microsoft.com/office/drawing/2014/chart" uri="{C3380CC4-5D6E-409C-BE32-E72D297353CC}">
                <c16:uniqueId val="{00000003-2214-40CD-8D80-782C4B0F7968}"/>
              </c:ext>
            </c:extLst>
          </c:dPt>
          <c:cat>
            <c:strRef>
              <c:f>Sheet1!$A$2:$A$3</c:f>
              <c:strCache>
                <c:ptCount val="1"/>
                <c:pt idx="0">
                  <c:v>第一季度</c:v>
                </c:pt>
              </c:strCache>
            </c:strRef>
          </c:cat>
          <c:val>
            <c:numRef>
              <c:f>Sheet1!$B$2:$B$3</c:f>
              <c:numCache>
                <c:formatCode>0%</c:formatCode>
                <c:ptCount val="2"/>
                <c:pt idx="0">
                  <c:v>1</c:v>
                </c:pt>
                <c:pt idx="1">
                  <c:v>1</c:v>
                </c:pt>
              </c:numCache>
            </c:numRef>
          </c:val>
          <c:extLst>
            <c:ext xmlns:c16="http://schemas.microsoft.com/office/drawing/2014/chart" uri="{C3380CC4-5D6E-409C-BE32-E72D297353CC}">
              <c16:uniqueId val="{00000004-2214-40CD-8D80-782C4B0F7968}"/>
            </c:ext>
          </c:extLst>
        </c:ser>
        <c:dLbls>
          <c:showLegendKey val="0"/>
          <c:showVal val="0"/>
          <c:showCatName val="0"/>
          <c:showSerName val="0"/>
          <c:showPercent val="0"/>
          <c:showBubbleSize val="0"/>
          <c:showLeaderLines val="1"/>
        </c:dLbls>
        <c:firstSliceAng val="270"/>
      </c:pieChart>
      <c:doughnutChart>
        <c:varyColors val="1"/>
        <c:ser>
          <c:idx val="1"/>
          <c:order val="1"/>
          <c:spPr>
            <a:ln w="6350">
              <a:solidFill>
                <a:schemeClr val="bg1">
                  <a:lumMod val="85000"/>
                </a:schemeClr>
              </a:solidFill>
            </a:ln>
          </c:spPr>
          <c:dPt>
            <c:idx val="0"/>
            <c:bubble3D val="0"/>
            <c:spPr>
              <a:noFill/>
              <a:ln w="6350">
                <a:noFill/>
              </a:ln>
              <a:effectLst/>
            </c:spPr>
            <c:extLst>
              <c:ext xmlns:c16="http://schemas.microsoft.com/office/drawing/2014/chart" uri="{C3380CC4-5D6E-409C-BE32-E72D297353CC}">
                <c16:uniqueId val="{00000006-2214-40CD-8D80-782C4B0F7968}"/>
              </c:ext>
            </c:extLst>
          </c:dPt>
          <c:dPt>
            <c:idx val="1"/>
            <c:bubble3D val="0"/>
            <c:spPr>
              <a:solidFill>
                <a:schemeClr val="tx2">
                  <a:lumMod val="75000"/>
                </a:schemeClr>
              </a:solidFill>
              <a:ln w="6350">
                <a:noFill/>
              </a:ln>
              <a:effectLst/>
            </c:spPr>
            <c:extLst>
              <c:ext xmlns:c16="http://schemas.microsoft.com/office/drawing/2014/chart" uri="{C3380CC4-5D6E-409C-BE32-E72D297353CC}">
                <c16:uniqueId val="{00000008-2214-40CD-8D80-782C4B0F7968}"/>
              </c:ext>
            </c:extLst>
          </c:dPt>
          <c:val>
            <c:numRef>
              <c:f>Sheet1!$D$2:$D$3</c:f>
              <c:numCache>
                <c:formatCode>General</c:formatCode>
                <c:ptCount val="2"/>
              </c:numCache>
            </c:numRef>
          </c:val>
          <c:extLst>
            <c:ext xmlns:c16="http://schemas.microsoft.com/office/drawing/2014/chart" uri="{C3380CC4-5D6E-409C-BE32-E72D297353CC}">
              <c16:uniqueId val="{00000009-2214-40CD-8D80-782C4B0F7968}"/>
            </c:ext>
          </c:extLst>
        </c:ser>
        <c:dLbls>
          <c:showLegendKey val="0"/>
          <c:showVal val="0"/>
          <c:showCatName val="0"/>
          <c:showSerName val="0"/>
          <c:showPercent val="0"/>
          <c:showBubbleSize val="0"/>
          <c:showLeaderLines val="1"/>
        </c:dLbls>
        <c:firstSliceAng val="270"/>
        <c:holeSize val="81"/>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2018/5/31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2018/5/31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GB" dirty="0"/>
          </a:p>
        </p:txBody>
      </p:sp>
      <p:sp>
        <p:nvSpPr>
          <p:cNvPr id="4" name="灯片编号占位符 3"/>
          <p:cNvSpPr>
            <a:spLocks noGrp="1"/>
          </p:cNvSpPr>
          <p:nvPr>
            <p:ph type="sldNum" sz="quarter" idx="10"/>
          </p:nvPr>
        </p:nvSpPr>
        <p:spPr/>
        <p:txBody>
          <a:bodyPr/>
          <a:lstStyle/>
          <a:p>
            <a:fld id="{C6B15C42-578F-40A3-A45F-34DFFBD25983}" type="slidenum">
              <a:rPr lang="zh-CN" altLang="en-US" smtClean="0"/>
              <a:t>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GB"/>
          </a:p>
        </p:txBody>
      </p:sp>
      <p:sp>
        <p:nvSpPr>
          <p:cNvPr id="4" name="灯片编号占位符 3"/>
          <p:cNvSpPr>
            <a:spLocks noGrp="1"/>
          </p:cNvSpPr>
          <p:nvPr>
            <p:ph type="sldNum" sz="quarter" idx="10"/>
          </p:nvPr>
        </p:nvSpPr>
        <p:spPr/>
        <p:txBody>
          <a:bodyPr/>
          <a:lstStyle/>
          <a:p>
            <a:fld id="{C6B15C42-578F-40A3-A45F-34DFFBD25983}" type="slidenum">
              <a:rPr lang="zh-CN" altLang="en-US" smtClean="0"/>
              <a:t>13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GB"/>
          </a:p>
        </p:txBody>
      </p:sp>
      <p:sp>
        <p:nvSpPr>
          <p:cNvPr id="4" name="灯片编号占位符 3"/>
          <p:cNvSpPr>
            <a:spLocks noGrp="1"/>
          </p:cNvSpPr>
          <p:nvPr>
            <p:ph type="sldNum" sz="quarter" idx="10"/>
          </p:nvPr>
        </p:nvSpPr>
        <p:spPr/>
        <p:txBody>
          <a:bodyPr/>
          <a:lstStyle/>
          <a:p>
            <a:fld id="{C6B15C42-578F-40A3-A45F-34DFFBD25983}" type="slidenum">
              <a:rPr lang="zh-CN" altLang="en-US" smtClean="0"/>
              <a:t>18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GB"/>
          </a:p>
        </p:txBody>
      </p:sp>
      <p:sp>
        <p:nvSpPr>
          <p:cNvPr id="4" name="灯片编号占位符 3"/>
          <p:cNvSpPr>
            <a:spLocks noGrp="1"/>
          </p:cNvSpPr>
          <p:nvPr>
            <p:ph type="sldNum" sz="quarter" idx="10"/>
          </p:nvPr>
        </p:nvSpPr>
        <p:spPr/>
        <p:txBody>
          <a:bodyPr/>
          <a:lstStyle/>
          <a:p>
            <a:fld id="{C6B15C42-578F-40A3-A45F-34DFFBD25983}" type="slidenum">
              <a:rPr lang="zh-CN" altLang="en-US" smtClean="0"/>
              <a:t>22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6" name="组合 5"/>
          <p:cNvGrpSpPr/>
          <p:nvPr userDrawn="1"/>
        </p:nvGrpSpPr>
        <p:grpSpPr>
          <a:xfrm>
            <a:off x="8832304" y="0"/>
            <a:ext cx="1800200" cy="1052736"/>
            <a:chOff x="5337820" y="0"/>
            <a:chExt cx="1800200" cy="1052736"/>
          </a:xfrm>
        </p:grpSpPr>
        <p:sp>
          <p:nvSpPr>
            <p:cNvPr id="7" name="等腰三角形 6"/>
            <p:cNvSpPr/>
            <p:nvPr userDrawn="1"/>
          </p:nvSpPr>
          <p:spPr>
            <a:xfrm flipV="1">
              <a:off x="5337820" y="692696"/>
              <a:ext cx="1800200" cy="36004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8" name="Rectangle 4"/>
            <p:cNvSpPr/>
            <p:nvPr userDrawn="1"/>
          </p:nvSpPr>
          <p:spPr>
            <a:xfrm>
              <a:off x="5375920" y="0"/>
              <a:ext cx="1703512" cy="6926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hangingPunct="1">
                <a:defRPr/>
              </a:pPr>
              <a:endParaRPr lang="zh-CN" altLang="zh-CN">
                <a:solidFill>
                  <a:srgbClr val="FFFFFF"/>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To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grpSp>
        <p:nvGrpSpPr>
          <p:cNvPr id="2" name="组合 2"/>
          <p:cNvGrpSpPr/>
          <p:nvPr userDrawn="1"/>
        </p:nvGrpSpPr>
        <p:grpSpPr>
          <a:xfrm>
            <a:off x="8544272" y="0"/>
            <a:ext cx="2160240" cy="1052736"/>
            <a:chOff x="5337820" y="0"/>
            <a:chExt cx="1800200" cy="1052736"/>
          </a:xfrm>
        </p:grpSpPr>
        <p:sp>
          <p:nvSpPr>
            <p:cNvPr id="4" name="等腰三角形 3"/>
            <p:cNvSpPr/>
            <p:nvPr userDrawn="1"/>
          </p:nvSpPr>
          <p:spPr>
            <a:xfrm flipV="1">
              <a:off x="5337820" y="692696"/>
              <a:ext cx="1800200" cy="36004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5" name="Rectangle 4"/>
            <p:cNvSpPr/>
            <p:nvPr userDrawn="1"/>
          </p:nvSpPr>
          <p:spPr>
            <a:xfrm>
              <a:off x="5375920" y="0"/>
              <a:ext cx="1703512" cy="6926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hangingPunct="1">
                <a:defRPr/>
              </a:pPr>
              <a:endParaRPr lang="zh-CN" altLang="zh-CN">
                <a:solidFill>
                  <a:srgbClr val="FFFFFF"/>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To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10" name="图片 9" descr="blue-polygonal-background.jpg"/>
          <p:cNvPicPr>
            <a:picLocks noChangeAspect="1"/>
          </p:cNvPicPr>
          <p:nvPr userDrawn="1"/>
        </p:nvPicPr>
        <p:blipFill>
          <a:blip r:embed="rId5" cstate="print"/>
          <a:stretch>
            <a:fillRect/>
          </a:stretch>
        </p:blipFill>
        <p:spPr>
          <a:xfrm>
            <a:off x="0" y="428604"/>
            <a:ext cx="12192000" cy="6429396"/>
          </a:xfrm>
          <a:prstGeom prst="rect">
            <a:avLst/>
          </a:prstGeom>
          <a:noFill/>
          <a:ln>
            <a:noFill/>
          </a:ln>
        </p:spPr>
      </p:pic>
      <p:pic>
        <p:nvPicPr>
          <p:cNvPr id="11" name="Picture 2" descr="C:\Documents and Settings\Administrator\桌面\4.png"/>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a:stretch>
            <a:fillRect/>
          </a:stretch>
        </p:blipFill>
        <p:spPr bwMode="auto">
          <a:xfrm>
            <a:off x="0" y="-1"/>
            <a:ext cx="12182649" cy="7143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1" descr="20"/>
          <p:cNvPicPr>
            <a:picLocks noChangeAspect="1" noChangeArrowheads="1"/>
          </p:cNvPicPr>
          <p:nvPr userDrawn="1"/>
        </p:nvPicPr>
        <p:blipFill>
          <a:blip r:embed="rId7" cstate="print"/>
          <a:stretch>
            <a:fillRect/>
          </a:stretch>
        </p:blipFill>
        <p:spPr bwMode="auto">
          <a:xfrm>
            <a:off x="595274" y="79064"/>
            <a:ext cx="571504" cy="56385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userDrawn="1"/>
        </p:nvSpPr>
        <p:spPr>
          <a:xfrm>
            <a:off x="1271464" y="188640"/>
            <a:ext cx="1832878" cy="369332"/>
          </a:xfrm>
          <a:prstGeom prst="rect">
            <a:avLst/>
          </a:prstGeom>
          <a:noFill/>
        </p:spPr>
        <p:txBody>
          <a:bodyPr wrap="square" rtlCol="0">
            <a:spAutoFit/>
          </a:bodyPr>
          <a:lstStyle/>
          <a:p>
            <a:r>
              <a:rPr lang="en-US" altLang="zh-CN">
                <a:solidFill>
                  <a:schemeClr val="bg1"/>
                </a:solidFill>
                <a:latin typeface="华文行楷" panose="02010800040101010101" pitchFamily="2" charset="-122"/>
                <a:ea typeface="华文行楷" panose="02010800040101010101" pitchFamily="2" charset="-122"/>
              </a:rPr>
              <a:t>Oman  Wanfang</a:t>
            </a:r>
            <a:endParaRPr lang="en-GB">
              <a:solidFill>
                <a:schemeClr val="bg1"/>
              </a:solidFill>
              <a:latin typeface="华文行楷" panose="02010800040101010101" pitchFamily="2" charset="-122"/>
              <a:ea typeface="华文行楷" panose="0201080004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from="(-#ppt_w/2)" to="(#ppt_x)" calcmode="lin" valueType="num">
                                      <p:cBhvr>
                                        <p:cTn id="7" dur="300" fill="hold">
                                          <p:stCondLst>
                                            <p:cond delay="0"/>
                                          </p:stCondLst>
                                        </p:cTn>
                                        <p:tgtEl>
                                          <p:spTgt spid="12"/>
                                        </p:tgtEl>
                                        <p:attrNameLst>
                                          <p:attrName>ppt_x</p:attrName>
                                        </p:attrNameLst>
                                      </p:cBhvr>
                                    </p:anim>
                                    <p:anim from="0" to="-1.0" calcmode="lin" valueType="num">
                                      <p:cBhvr>
                                        <p:cTn id="8" dur="100" decel="50000" autoRev="1" fill="hold">
                                          <p:stCondLst>
                                            <p:cond delay="300"/>
                                          </p:stCondLst>
                                        </p:cTn>
                                        <p:tgtEl>
                                          <p:spTgt spid="12"/>
                                        </p:tgtEl>
                                        <p:attrNameLst>
                                          <p:attrName>xshear</p:attrName>
                                        </p:attrNameLst>
                                      </p:cBhvr>
                                    </p:anim>
                                    <p:animScale>
                                      <p:cBhvr>
                                        <p:cTn id="9" dur="100" decel="100000" autoRev="1" fill="hold">
                                          <p:stCondLst>
                                            <p:cond delay="300"/>
                                          </p:stCondLst>
                                        </p:cTn>
                                        <p:tgtEl>
                                          <p:spTgt spid="12"/>
                                        </p:tgtEl>
                                      </p:cBhvr>
                                      <p:from x="100000" y="100000"/>
                                      <p:to x="80000" y="100000"/>
                                    </p:animScale>
                                    <p:anim by="(#ppt_h/3+#ppt_w*0.1)" calcmode="lin" valueType="num">
                                      <p:cBhvr additive="sum">
                                        <p:cTn id="10" dur="100" decel="100000" autoRev="1" fill="hold">
                                          <p:stCondLst>
                                            <p:cond delay="300"/>
                                          </p:stCondLst>
                                        </p:cTn>
                                        <p:tgtEl>
                                          <p:spTgt spid="12"/>
                                        </p:tgtEl>
                                        <p:attrNameLst>
                                          <p:attrName>ppt_x</p:attrName>
                                        </p:attrNameLst>
                                      </p:cBhvr>
                                    </p:anim>
                                  </p:childTnLst>
                                </p:cTn>
                              </p:par>
                              <p:par>
                                <p:cTn id="11" presetID="34"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 from="(-#ppt_w/2)" to="(#ppt_x)" calcmode="lin" valueType="num">
                                      <p:cBhvr>
                                        <p:cTn id="13" dur="300" fill="hold">
                                          <p:stCondLst>
                                            <p:cond delay="0"/>
                                          </p:stCondLst>
                                        </p:cTn>
                                        <p:tgtEl>
                                          <p:spTgt spid="13"/>
                                        </p:tgtEl>
                                        <p:attrNameLst>
                                          <p:attrName>ppt_x</p:attrName>
                                        </p:attrNameLst>
                                      </p:cBhvr>
                                    </p:anim>
                                    <p:anim from="0" to="-1.0" calcmode="lin" valueType="num">
                                      <p:cBhvr>
                                        <p:cTn id="14" dur="100" decel="50000" autoRev="1" fill="hold">
                                          <p:stCondLst>
                                            <p:cond delay="300"/>
                                          </p:stCondLst>
                                        </p:cTn>
                                        <p:tgtEl>
                                          <p:spTgt spid="13"/>
                                        </p:tgtEl>
                                        <p:attrNameLst>
                                          <p:attrName>xshear</p:attrName>
                                        </p:attrNameLst>
                                      </p:cBhvr>
                                    </p:anim>
                                    <p:animScale>
                                      <p:cBhvr>
                                        <p:cTn id="15" dur="100" decel="100000" autoRev="1" fill="hold">
                                          <p:stCondLst>
                                            <p:cond delay="300"/>
                                          </p:stCondLst>
                                        </p:cTn>
                                        <p:tgtEl>
                                          <p:spTgt spid="13"/>
                                        </p:tgtEl>
                                      </p:cBhvr>
                                      <p:from x="100000" y="100000"/>
                                      <p:to x="80000" y="100000"/>
                                    </p:animScale>
                                    <p:anim by="(#ppt_h/3+#ppt_w*0.1)" calcmode="lin" valueType="num">
                                      <p:cBhvr additive="sum">
                                        <p:cTn id="16" dur="100" decel="100000" autoRev="1" fill="hold">
                                          <p:stCondLst>
                                            <p:cond delay="300"/>
                                          </p:stCondLst>
                                        </p:cTn>
                                        <p:tgtEl>
                                          <p:spTgt spid="13"/>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txStyles>
    <p:titleStyle>
      <a:lvl1pPr algn="l" defTabSz="914400" rtl="0" eaLnBrk="1" latinLnBrk="0" hangingPunct="1">
        <a:lnSpc>
          <a:spcPct val="90000"/>
        </a:lnSpc>
        <a:spcBef>
          <a:spcPct val="0"/>
        </a:spcBef>
        <a:buNone/>
        <a:defRPr sz="2800" kern="1200">
          <a:solidFill>
            <a:schemeClr val="accent1">
              <a:lumMod val="75000"/>
            </a:schemeClr>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Clr>
          <a:schemeClr val="accent1"/>
        </a:buClr>
        <a:buSzPct val="60000"/>
        <a:buFont typeface="Wingdings 2" panose="05020102010507070707" pitchFamily="18" charset="2"/>
        <a:buChar char=""/>
        <a:defRPr sz="24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3.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3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3.xml"/><Relationship Id="rId4" Type="http://schemas.openxmlformats.org/officeDocument/2006/relationships/image" Target="../media/image63.jpeg"/></Relationships>
</file>

<file path=ppt/slides/_rels/slide4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3.xml"/><Relationship Id="rId5" Type="http://schemas.openxmlformats.org/officeDocument/2006/relationships/image" Target="../media/image67.jpeg"/><Relationship Id="rId4" Type="http://schemas.openxmlformats.org/officeDocument/2006/relationships/image" Target="../media/image66.jpeg"/></Relationships>
</file>

<file path=ppt/slides/_rels/slide4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3.xml"/><Relationship Id="rId4" Type="http://schemas.openxmlformats.org/officeDocument/2006/relationships/image" Target="../media/image70.jpeg"/></Relationships>
</file>

<file path=ppt/slides/_rels/slide4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idx="4294967295"/>
          </p:nvPr>
        </p:nvSpPr>
        <p:spPr>
          <a:xfrm>
            <a:off x="838199" y="364793"/>
            <a:ext cx="10515600" cy="634099"/>
          </a:xfrm>
          <a:prstGeom prst="rect">
            <a:avLst/>
          </a:prstGeom>
        </p:spPr>
        <p:txBody>
          <a:bodyPr/>
          <a:lstStyle/>
          <a:p>
            <a:endParaRPr lang="zh-CN" altLang="en-US"/>
          </a:p>
        </p:txBody>
      </p:sp>
      <p:sp>
        <p:nvSpPr>
          <p:cNvPr id="7" name="内容占位符 6"/>
          <p:cNvSpPr>
            <a:spLocks noGrp="1"/>
          </p:cNvSpPr>
          <p:nvPr>
            <p:ph sz="half" idx="4294967295"/>
          </p:nvPr>
        </p:nvSpPr>
        <p:spPr>
          <a:xfrm>
            <a:off x="838199" y="1448601"/>
            <a:ext cx="10519913" cy="2335166"/>
          </a:xfrm>
          <a:prstGeom prst="rect">
            <a:avLst/>
          </a:prstGeom>
        </p:spPr>
        <p:txBody>
          <a:bodyPr/>
          <a:lstStyle/>
          <a:p>
            <a:endParaRPr lang="zh-CN" altLang="en-US"/>
          </a:p>
        </p:txBody>
      </p:sp>
      <p:sp>
        <p:nvSpPr>
          <p:cNvPr id="13" name="内容占位符 12"/>
          <p:cNvSpPr>
            <a:spLocks noGrp="1"/>
          </p:cNvSpPr>
          <p:nvPr>
            <p:ph sz="half" idx="4294967295"/>
          </p:nvPr>
        </p:nvSpPr>
        <p:spPr>
          <a:xfrm>
            <a:off x="833886" y="3984172"/>
            <a:ext cx="10519913" cy="2335166"/>
          </a:xfrm>
          <a:prstGeom prst="rect">
            <a:avLst/>
          </a:prstGeom>
        </p:spPr>
        <p:txBody>
          <a:bodyPr/>
          <a:lstStyle/>
          <a:p>
            <a:endParaRPr lang="zh-CN" altLang="en-US"/>
          </a:p>
        </p:txBody>
      </p:sp>
      <p:pic>
        <p:nvPicPr>
          <p:cNvPr id="3" name="Picture 2" descr="C:\Documents and Settings\Administrator\桌面\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0" y="-3810"/>
            <a:ext cx="12192000" cy="686544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36"/>
          <p:cNvSpPr>
            <a:spLocks noChangeArrowheads="1"/>
          </p:cNvSpPr>
          <p:nvPr/>
        </p:nvSpPr>
        <p:spPr bwMode="auto">
          <a:xfrm>
            <a:off x="1185545" y="2679065"/>
            <a:ext cx="9749155" cy="1235075"/>
          </a:xfrm>
          <a:prstGeom prst="rect">
            <a:avLst/>
          </a:prstGeom>
          <a:solidFill>
            <a:srgbClr val="FFFFFF">
              <a:alpha val="29000"/>
            </a:srgbClr>
          </a:solidFill>
          <a:ln>
            <a:noFill/>
          </a:ln>
          <a:effectLst>
            <a:outerShdw blurRad="76200" dir="13500000" sy="23000" kx="1200000" algn="br" rotWithShape="0">
              <a:prstClr val="black">
                <a:alpha val="2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pic>
        <p:nvPicPr>
          <p:cNvPr id="8" name="Picture 3" descr="C:\Documents and Settings\Administrator\桌面\5.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a:fillRect/>
          </a:stretch>
        </p:blipFill>
        <p:spPr bwMode="auto">
          <a:xfrm>
            <a:off x="5224133" y="3225822"/>
            <a:ext cx="5912427" cy="327501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合 10"/>
          <p:cNvGrpSpPr/>
          <p:nvPr/>
        </p:nvGrpSpPr>
        <p:grpSpPr>
          <a:xfrm>
            <a:off x="5381620" y="4904968"/>
            <a:ext cx="1571636" cy="1459797"/>
            <a:chOff x="5381620" y="5216950"/>
            <a:chExt cx="1571636" cy="1459797"/>
          </a:xfrm>
        </p:grpSpPr>
        <p:pic>
          <p:nvPicPr>
            <p:cNvPr id="9" name="图片 8" descr="万方02.png"/>
            <p:cNvPicPr>
              <a:picLocks noChangeAspect="1"/>
            </p:cNvPicPr>
            <p:nvPr/>
          </p:nvPicPr>
          <p:blipFill>
            <a:blip r:embed="rId4" cstate="print"/>
            <a:stretch>
              <a:fillRect/>
            </a:stretch>
          </p:blipFill>
          <p:spPr>
            <a:xfrm>
              <a:off x="5595934" y="5216950"/>
              <a:ext cx="928694" cy="915696"/>
            </a:xfrm>
            <a:prstGeom prst="rect">
              <a:avLst/>
            </a:prstGeom>
          </p:spPr>
        </p:pic>
        <p:sp>
          <p:nvSpPr>
            <p:cNvPr id="10" name="TextBox 9"/>
            <p:cNvSpPr txBox="1"/>
            <p:nvPr/>
          </p:nvSpPr>
          <p:spPr>
            <a:xfrm>
              <a:off x="5381620" y="6215082"/>
              <a:ext cx="1571636" cy="461665"/>
            </a:xfrm>
            <a:prstGeom prst="rect">
              <a:avLst/>
            </a:prstGeom>
            <a:noFill/>
          </p:spPr>
          <p:txBody>
            <a:bodyPr wrap="square" rtlCol="0">
              <a:spAutoFit/>
            </a:bodyPr>
            <a:lstStyle/>
            <a:p>
              <a:r>
                <a:rPr lang="zh-CN" altLang="en-US" sz="2400" b="1">
                  <a:solidFill>
                    <a:schemeClr val="bg1"/>
                  </a:solidFill>
                  <a:latin typeface="华文新魏" panose="02010800040101010101" pitchFamily="2" charset="-122"/>
                  <a:ea typeface="华文新魏" panose="02010800040101010101" pitchFamily="2" charset="-122"/>
                </a:rPr>
                <a:t>中阿万方</a:t>
              </a:r>
            </a:p>
          </p:txBody>
        </p:sp>
      </p:grpSp>
      <p:sp>
        <p:nvSpPr>
          <p:cNvPr id="12" name="Text Box 392"/>
          <p:cNvSpPr txBox="1">
            <a:spLocks noChangeArrowheads="1"/>
          </p:cNvSpPr>
          <p:nvPr/>
        </p:nvSpPr>
        <p:spPr bwMode="auto">
          <a:xfrm>
            <a:off x="1292860" y="2748280"/>
            <a:ext cx="9749155" cy="109728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9009" tIns="59505" rIns="119009" bIns="59505">
            <a:spAutoFit/>
            <a:scene3d>
              <a:camera prst="orthographicFront"/>
              <a:lightRig rig="flat" dir="tl">
                <a:rot lat="0" lon="0" rev="6600000"/>
              </a:lightRig>
            </a:scene3d>
            <a:sp3d extrusionH="25400" contourW="8890">
              <a:bevelT w="38100" h="31750"/>
              <a:contourClr>
                <a:schemeClr val="accent2">
                  <a:shade val="75000"/>
                </a:schemeClr>
              </a:contourClr>
            </a:sp3d>
          </a:bodyPr>
          <a:lstStyle>
            <a:lvl1pPr defTabSz="1190625">
              <a:defRPr sz="1400">
                <a:solidFill>
                  <a:schemeClr val="tx1"/>
                </a:solidFill>
                <a:latin typeface="微软雅黑" panose="020B0503020204020204" pitchFamily="34" charset="-122"/>
                <a:ea typeface="微软雅黑" panose="020B0503020204020204" pitchFamily="34" charset="-122"/>
              </a:defRPr>
            </a:lvl1pPr>
            <a:lvl2pPr marL="595630" defTabSz="1190625">
              <a:defRPr sz="1400">
                <a:solidFill>
                  <a:schemeClr val="tx1"/>
                </a:solidFill>
                <a:latin typeface="微软雅黑" panose="020B0503020204020204" pitchFamily="34" charset="-122"/>
                <a:ea typeface="微软雅黑" panose="020B0503020204020204" pitchFamily="34" charset="-122"/>
              </a:defRPr>
            </a:lvl2pPr>
            <a:lvl3pPr marL="1190625" defTabSz="1190625">
              <a:defRPr sz="1400">
                <a:solidFill>
                  <a:schemeClr val="tx1"/>
                </a:solidFill>
                <a:latin typeface="微软雅黑" panose="020B0503020204020204" pitchFamily="34" charset="-122"/>
                <a:ea typeface="微软雅黑" panose="020B0503020204020204" pitchFamily="34" charset="-122"/>
              </a:defRPr>
            </a:lvl3pPr>
            <a:lvl4pPr marL="1784350" defTabSz="1190625">
              <a:defRPr sz="1400">
                <a:solidFill>
                  <a:schemeClr val="tx1"/>
                </a:solidFill>
                <a:latin typeface="微软雅黑" panose="020B0503020204020204" pitchFamily="34" charset="-122"/>
                <a:ea typeface="微软雅黑" panose="020B0503020204020204" pitchFamily="34" charset="-122"/>
              </a:defRPr>
            </a:lvl4pPr>
            <a:lvl5pPr marL="2379980" defTabSz="1190625">
              <a:defRPr sz="1400">
                <a:solidFill>
                  <a:schemeClr val="tx1"/>
                </a:solidFill>
                <a:latin typeface="微软雅黑" panose="020B0503020204020204" pitchFamily="34" charset="-122"/>
                <a:ea typeface="微软雅黑" panose="020B0503020204020204" pitchFamily="34" charset="-122"/>
              </a:defRPr>
            </a:lvl5pPr>
            <a:lvl6pPr marL="283718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29438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75158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420878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spcBef>
                <a:spcPct val="50000"/>
              </a:spcBef>
            </a:pPr>
            <a:r>
              <a:rPr lang="zh-CN" altLang="en-US" sz="6000" b="1">
                <a:ln w="11430"/>
                <a:solidFill>
                  <a:schemeClr val="bg1"/>
                </a:solidFill>
                <a:effectLst>
                  <a:outerShdw blurRad="50800" dist="39000" dir="5460000" algn="tl">
                    <a:srgbClr val="000000">
                      <a:alpha val="38000"/>
                    </a:srgbClr>
                  </a:outerShdw>
                </a:effectLst>
                <a:latin typeface="华文隶书" panose="02010800040101010101" pitchFamily="2" charset="-122"/>
                <a:ea typeface="华文隶书" panose="02010800040101010101" pitchFamily="2" charset="-122"/>
              </a:rPr>
              <a:t>中国</a:t>
            </a:r>
            <a:r>
              <a:rPr lang="en-US" altLang="zh-CN" sz="6000" b="1" dirty="0">
                <a:ln w="11430"/>
                <a:solidFill>
                  <a:schemeClr val="bg1"/>
                </a:solidFill>
                <a:effectLst>
                  <a:outerShdw blurRad="50800" dist="39000" dir="5460000" algn="tl">
                    <a:srgbClr val="000000">
                      <a:alpha val="38000"/>
                    </a:srgbClr>
                  </a:outerShdw>
                </a:effectLst>
                <a:latin typeface="华文隶书" panose="02010800040101010101" pitchFamily="2" charset="-122"/>
                <a:ea typeface="华文隶书" panose="02010800040101010101" pitchFamily="2" charset="-122"/>
              </a:rPr>
              <a:t>-</a:t>
            </a:r>
            <a:r>
              <a:rPr lang="zh-CN" altLang="en-US" sz="6000" b="1">
                <a:ln w="11430"/>
                <a:solidFill>
                  <a:schemeClr val="bg1"/>
                </a:solidFill>
                <a:effectLst>
                  <a:outerShdw blurRad="50800" dist="39000" dir="5460000" algn="tl">
                    <a:srgbClr val="000000">
                      <a:alpha val="38000"/>
                    </a:srgbClr>
                  </a:outerShdw>
                </a:effectLst>
                <a:latin typeface="华文隶书" panose="02010800040101010101" pitchFamily="2" charset="-122"/>
                <a:ea typeface="华文隶书" panose="02010800040101010101" pitchFamily="2" charset="-122"/>
              </a:rPr>
              <a:t>阿曼（杜库姆）产业园</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0" descr="businessman-with-hat-in-front.jpg"/>
          <p:cNvPicPr>
            <a:picLocks noChangeAspect="1"/>
          </p:cNvPicPr>
          <p:nvPr/>
        </p:nvPicPr>
        <p:blipFill>
          <a:blip r:embed="rId2"/>
          <a:stretch>
            <a:fillRect/>
          </a:stretch>
        </p:blipFill>
        <p:spPr>
          <a:xfrm>
            <a:off x="101601" y="1932812"/>
            <a:ext cx="1569824" cy="1764606"/>
          </a:xfrm>
          <a:prstGeom prst="diamond">
            <a:avLst/>
          </a:prstGeom>
          <a:solidFill>
            <a:schemeClr val="tx2"/>
          </a:solidFill>
        </p:spPr>
      </p:pic>
      <p:pic>
        <p:nvPicPr>
          <p:cNvPr id="4" name="图片占位符 19" descr="Depositphotos_13624083_original.jpg"/>
          <p:cNvPicPr>
            <a:picLocks noChangeAspect="1"/>
          </p:cNvPicPr>
          <p:nvPr/>
        </p:nvPicPr>
        <p:blipFill>
          <a:blip r:embed="rId3" cstate="print"/>
          <a:stretch>
            <a:fillRect/>
          </a:stretch>
        </p:blipFill>
        <p:spPr>
          <a:xfrm>
            <a:off x="801846" y="2259662"/>
            <a:ext cx="2761601" cy="2785475"/>
          </a:xfrm>
          <a:prstGeom prst="diamond">
            <a:avLst/>
          </a:prstGeom>
          <a:solidFill>
            <a:schemeClr val="tx2"/>
          </a:solidFill>
        </p:spPr>
      </p:pic>
      <p:pic>
        <p:nvPicPr>
          <p:cNvPr id="5" name="图片占位符 18" descr="People-Groups-22.jpg"/>
          <p:cNvPicPr>
            <a:picLocks noChangeAspect="1"/>
          </p:cNvPicPr>
          <p:nvPr/>
        </p:nvPicPr>
        <p:blipFill>
          <a:blip r:embed="rId4"/>
          <a:stretch>
            <a:fillRect/>
          </a:stretch>
        </p:blipFill>
        <p:spPr>
          <a:xfrm>
            <a:off x="2348370" y="3965658"/>
            <a:ext cx="1785641" cy="1833639"/>
          </a:xfrm>
          <a:prstGeom prst="diamond">
            <a:avLst/>
          </a:prstGeom>
          <a:solidFill>
            <a:schemeClr val="tx2"/>
          </a:solidFill>
        </p:spPr>
      </p:pic>
      <p:pic>
        <p:nvPicPr>
          <p:cNvPr id="6" name="图片占位符 21" descr="photodune-3579735-photographing-m3.jpg"/>
          <p:cNvPicPr>
            <a:picLocks noChangeAspect="1"/>
          </p:cNvPicPr>
          <p:nvPr/>
        </p:nvPicPr>
        <p:blipFill>
          <a:blip r:embed="rId5"/>
          <a:stretch>
            <a:fillRect/>
          </a:stretch>
        </p:blipFill>
        <p:spPr>
          <a:xfrm>
            <a:off x="2614529" y="1697795"/>
            <a:ext cx="1995337" cy="1995337"/>
          </a:xfrm>
          <a:prstGeom prst="diamond">
            <a:avLst/>
          </a:prstGeom>
          <a:solidFill>
            <a:schemeClr val="tx2"/>
          </a:solidFill>
        </p:spPr>
      </p:pic>
      <p:pic>
        <p:nvPicPr>
          <p:cNvPr id="7" name="图片占位符 24" descr="photodune-3834723-bored-child-s.jpg"/>
          <p:cNvPicPr>
            <a:picLocks noChangeAspect="1"/>
          </p:cNvPicPr>
          <p:nvPr/>
        </p:nvPicPr>
        <p:blipFill>
          <a:blip r:embed="rId6" cstate="print"/>
          <a:stretch>
            <a:fillRect/>
          </a:stretch>
        </p:blipFill>
        <p:spPr>
          <a:xfrm>
            <a:off x="3253891" y="2998186"/>
            <a:ext cx="1699110" cy="1884292"/>
          </a:xfrm>
          <a:prstGeom prst="diamond">
            <a:avLst/>
          </a:prstGeom>
          <a:solidFill>
            <a:schemeClr val="tx2"/>
          </a:solidFill>
        </p:spPr>
      </p:pic>
      <p:pic>
        <p:nvPicPr>
          <p:cNvPr id="8" name="图片占位符 22" descr="lots-of-people.jpg"/>
          <p:cNvPicPr>
            <a:picLocks noChangeAspect="1"/>
          </p:cNvPicPr>
          <p:nvPr/>
        </p:nvPicPr>
        <p:blipFill>
          <a:blip r:embed="rId7" cstate="print"/>
          <a:stretch>
            <a:fillRect/>
          </a:stretch>
        </p:blipFill>
        <p:spPr>
          <a:xfrm>
            <a:off x="3777297" y="4407475"/>
            <a:ext cx="1572692" cy="1748851"/>
          </a:xfrm>
          <a:prstGeom prst="diamond">
            <a:avLst/>
          </a:prstGeom>
          <a:solidFill>
            <a:schemeClr val="tx2"/>
          </a:solidFill>
        </p:spPr>
      </p:pic>
      <p:pic>
        <p:nvPicPr>
          <p:cNvPr id="10" name="图片占位符 23" descr="shutterstock_108796946_angry.jpg"/>
          <p:cNvPicPr>
            <a:picLocks noChangeAspect="1"/>
          </p:cNvPicPr>
          <p:nvPr/>
        </p:nvPicPr>
        <p:blipFill>
          <a:blip r:embed="rId8" cstate="print"/>
          <a:stretch>
            <a:fillRect/>
          </a:stretch>
        </p:blipFill>
        <p:spPr>
          <a:xfrm>
            <a:off x="262391" y="3747255"/>
            <a:ext cx="1480092" cy="1480092"/>
          </a:xfrm>
          <a:prstGeom prst="diamond">
            <a:avLst/>
          </a:prstGeom>
          <a:solidFill>
            <a:schemeClr val="tx2"/>
          </a:solidFill>
        </p:spPr>
      </p:pic>
      <p:pic>
        <p:nvPicPr>
          <p:cNvPr id="11" name="图片占位符 26" descr="speedy-laptop-running-worker_2560x1440.jpg"/>
          <p:cNvPicPr>
            <a:picLocks noChangeAspect="1"/>
          </p:cNvPicPr>
          <p:nvPr/>
        </p:nvPicPr>
        <p:blipFill>
          <a:blip r:embed="rId9"/>
          <a:stretch>
            <a:fillRect/>
          </a:stretch>
        </p:blipFill>
        <p:spPr>
          <a:xfrm>
            <a:off x="934092" y="4407475"/>
            <a:ext cx="1755198" cy="1755197"/>
          </a:xfrm>
          <a:prstGeom prst="diamond">
            <a:avLst/>
          </a:prstGeom>
          <a:solidFill>
            <a:schemeClr val="tx2"/>
          </a:solidFill>
        </p:spPr>
      </p:pic>
      <p:grpSp>
        <p:nvGrpSpPr>
          <p:cNvPr id="14" name="Group 41"/>
          <p:cNvGrpSpPr/>
          <p:nvPr/>
        </p:nvGrpSpPr>
        <p:grpSpPr bwMode="auto">
          <a:xfrm>
            <a:off x="1301074" y="502202"/>
            <a:ext cx="1147100" cy="1967141"/>
            <a:chOff x="9293363" y="78613"/>
            <a:chExt cx="1147787" cy="1967022"/>
          </a:xfrm>
        </p:grpSpPr>
        <p:sp>
          <p:nvSpPr>
            <p:cNvPr id="15" name="Freeform 1876"/>
            <p:cNvSpPr/>
            <p:nvPr/>
          </p:nvSpPr>
          <p:spPr bwMode="auto">
            <a:xfrm>
              <a:off x="9301354" y="907622"/>
              <a:ext cx="1139796" cy="1138013"/>
            </a:xfrm>
            <a:custGeom>
              <a:avLst/>
              <a:gdLst>
                <a:gd name="T0" fmla="*/ 2147483646 w 1916"/>
                <a:gd name="T1" fmla="*/ 2147483646 h 1915"/>
                <a:gd name="T2" fmla="*/ 2147483646 w 1916"/>
                <a:gd name="T3" fmla="*/ 2147483646 h 1915"/>
                <a:gd name="T4" fmla="*/ 2147483646 w 1916"/>
                <a:gd name="T5" fmla="*/ 2147483646 h 1915"/>
                <a:gd name="T6" fmla="*/ 2147483646 w 1916"/>
                <a:gd name="T7" fmla="*/ 2147483646 h 1915"/>
                <a:gd name="T8" fmla="*/ 2147483646 w 1916"/>
                <a:gd name="T9" fmla="*/ 2147483646 h 1915"/>
                <a:gd name="T10" fmla="*/ 2147483646 w 1916"/>
                <a:gd name="T11" fmla="*/ 2147483646 h 1915"/>
                <a:gd name="T12" fmla="*/ 2147483646 w 1916"/>
                <a:gd name="T13" fmla="*/ 2147483646 h 1915"/>
                <a:gd name="T14" fmla="*/ 2147483646 w 1916"/>
                <a:gd name="T15" fmla="*/ 2147483646 h 1915"/>
                <a:gd name="T16" fmla="*/ 2147483646 w 1916"/>
                <a:gd name="T17" fmla="*/ 2147483646 h 1915"/>
                <a:gd name="T18" fmla="*/ 2147483646 w 1916"/>
                <a:gd name="T19" fmla="*/ 2147483646 h 1915"/>
                <a:gd name="T20" fmla="*/ 2147483646 w 1916"/>
                <a:gd name="T21" fmla="*/ 2147483646 h 1915"/>
                <a:gd name="T22" fmla="*/ 2147483646 w 1916"/>
                <a:gd name="T23" fmla="*/ 2147483646 h 1915"/>
                <a:gd name="T24" fmla="*/ 2147483646 w 1916"/>
                <a:gd name="T25" fmla="*/ 2147483646 h 1915"/>
                <a:gd name="T26" fmla="*/ 2147483646 w 1916"/>
                <a:gd name="T27" fmla="*/ 2147483646 h 1915"/>
                <a:gd name="T28" fmla="*/ 2147483646 w 1916"/>
                <a:gd name="T29" fmla="*/ 2147483646 h 1915"/>
                <a:gd name="T30" fmla="*/ 2147483646 w 1916"/>
                <a:gd name="T31" fmla="*/ 2147483646 h 1915"/>
                <a:gd name="T32" fmla="*/ 2147483646 w 1916"/>
                <a:gd name="T33" fmla="*/ 2147483646 h 1915"/>
                <a:gd name="T34" fmla="*/ 2147483646 w 1916"/>
                <a:gd name="T35" fmla="*/ 2147483646 h 1915"/>
                <a:gd name="T36" fmla="*/ 2147483646 w 1916"/>
                <a:gd name="T37" fmla="*/ 2147483646 h 1915"/>
                <a:gd name="T38" fmla="*/ 2147483646 w 1916"/>
                <a:gd name="T39" fmla="*/ 2147483646 h 1915"/>
                <a:gd name="T40" fmla="*/ 2147483646 w 1916"/>
                <a:gd name="T41" fmla="*/ 2147483646 h 1915"/>
                <a:gd name="T42" fmla="*/ 2147483646 w 1916"/>
                <a:gd name="T43" fmla="*/ 2147483646 h 1915"/>
                <a:gd name="T44" fmla="*/ 2147483646 w 1916"/>
                <a:gd name="T45" fmla="*/ 2147483646 h 1915"/>
                <a:gd name="T46" fmla="*/ 2147483646 w 1916"/>
                <a:gd name="T47" fmla="*/ 2147483646 h 1915"/>
                <a:gd name="T48" fmla="*/ 2147483646 w 1916"/>
                <a:gd name="T49" fmla="*/ 2147483646 h 1915"/>
                <a:gd name="T50" fmla="*/ 2147483646 w 1916"/>
                <a:gd name="T51" fmla="*/ 2147483646 h 1915"/>
                <a:gd name="T52" fmla="*/ 2147483646 w 1916"/>
                <a:gd name="T53" fmla="*/ 2147483646 h 1915"/>
                <a:gd name="T54" fmla="*/ 2147483646 w 1916"/>
                <a:gd name="T55" fmla="*/ 2147483646 h 1915"/>
                <a:gd name="T56" fmla="*/ 2147483646 w 1916"/>
                <a:gd name="T57" fmla="*/ 2147483646 h 1915"/>
                <a:gd name="T58" fmla="*/ 2147483646 w 1916"/>
                <a:gd name="T59" fmla="*/ 2147483646 h 1915"/>
                <a:gd name="T60" fmla="*/ 2147483646 w 1916"/>
                <a:gd name="T61" fmla="*/ 2147483646 h 1915"/>
                <a:gd name="T62" fmla="*/ 2147483646 w 1916"/>
                <a:gd name="T63" fmla="*/ 2147483646 h 1915"/>
                <a:gd name="T64" fmla="*/ 2147483646 w 1916"/>
                <a:gd name="T65" fmla="*/ 2147483646 h 1915"/>
                <a:gd name="T66" fmla="*/ 2147483646 w 1916"/>
                <a:gd name="T67" fmla="*/ 2147483646 h 1915"/>
                <a:gd name="T68" fmla="*/ 2147483646 w 1916"/>
                <a:gd name="T69" fmla="*/ 2147483646 h 1915"/>
                <a:gd name="T70" fmla="*/ 2147483646 w 1916"/>
                <a:gd name="T71" fmla="*/ 2147483646 h 1915"/>
                <a:gd name="T72" fmla="*/ 2147483646 w 1916"/>
                <a:gd name="T73" fmla="*/ 2147483646 h 1915"/>
                <a:gd name="T74" fmla="*/ 2147483646 w 1916"/>
                <a:gd name="T75" fmla="*/ 2147483646 h 1915"/>
                <a:gd name="T76" fmla="*/ 2147483646 w 1916"/>
                <a:gd name="T77" fmla="*/ 2147483646 h 1915"/>
                <a:gd name="T78" fmla="*/ 2147483646 w 1916"/>
                <a:gd name="T79" fmla="*/ 2147483646 h 1915"/>
                <a:gd name="T80" fmla="*/ 2147483646 w 1916"/>
                <a:gd name="T81" fmla="*/ 2147483646 h 1915"/>
                <a:gd name="T82" fmla="*/ 2147483646 w 1916"/>
                <a:gd name="T83" fmla="*/ 2147483646 h 1915"/>
                <a:gd name="T84" fmla="*/ 2147483646 w 1916"/>
                <a:gd name="T85" fmla="*/ 2147483646 h 1915"/>
                <a:gd name="T86" fmla="*/ 2147483646 w 1916"/>
                <a:gd name="T87" fmla="*/ 2147483646 h 191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16"/>
                <a:gd name="T133" fmla="*/ 0 h 1915"/>
                <a:gd name="T134" fmla="*/ 1916 w 1916"/>
                <a:gd name="T135" fmla="*/ 1915 h 191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16" h="1915">
                  <a:moveTo>
                    <a:pt x="958" y="0"/>
                  </a:moveTo>
                  <a:lnTo>
                    <a:pt x="1021" y="76"/>
                  </a:lnTo>
                  <a:lnTo>
                    <a:pt x="1094" y="10"/>
                  </a:lnTo>
                  <a:lnTo>
                    <a:pt x="1146" y="94"/>
                  </a:lnTo>
                  <a:lnTo>
                    <a:pt x="1229" y="39"/>
                  </a:lnTo>
                  <a:lnTo>
                    <a:pt x="1267" y="129"/>
                  </a:lnTo>
                  <a:lnTo>
                    <a:pt x="1357" y="87"/>
                  </a:lnTo>
                  <a:lnTo>
                    <a:pt x="1381" y="182"/>
                  </a:lnTo>
                  <a:lnTo>
                    <a:pt x="1476" y="151"/>
                  </a:lnTo>
                  <a:lnTo>
                    <a:pt x="1488" y="250"/>
                  </a:lnTo>
                  <a:lnTo>
                    <a:pt x="1586" y="234"/>
                  </a:lnTo>
                  <a:lnTo>
                    <a:pt x="1583" y="333"/>
                  </a:lnTo>
                  <a:lnTo>
                    <a:pt x="1682" y="330"/>
                  </a:lnTo>
                  <a:lnTo>
                    <a:pt x="1666" y="428"/>
                  </a:lnTo>
                  <a:lnTo>
                    <a:pt x="1763" y="440"/>
                  </a:lnTo>
                  <a:lnTo>
                    <a:pt x="1734" y="533"/>
                  </a:lnTo>
                  <a:lnTo>
                    <a:pt x="1829" y="560"/>
                  </a:lnTo>
                  <a:lnTo>
                    <a:pt x="1787" y="649"/>
                  </a:lnTo>
                  <a:lnTo>
                    <a:pt x="1877" y="687"/>
                  </a:lnTo>
                  <a:lnTo>
                    <a:pt x="1822" y="770"/>
                  </a:lnTo>
                  <a:lnTo>
                    <a:pt x="1906" y="821"/>
                  </a:lnTo>
                  <a:lnTo>
                    <a:pt x="1840" y="895"/>
                  </a:lnTo>
                  <a:lnTo>
                    <a:pt x="1916" y="957"/>
                  </a:lnTo>
                  <a:lnTo>
                    <a:pt x="1840" y="1020"/>
                  </a:lnTo>
                  <a:lnTo>
                    <a:pt x="1906" y="1094"/>
                  </a:lnTo>
                  <a:lnTo>
                    <a:pt x="1822" y="1145"/>
                  </a:lnTo>
                  <a:lnTo>
                    <a:pt x="1877" y="1228"/>
                  </a:lnTo>
                  <a:lnTo>
                    <a:pt x="1787" y="1266"/>
                  </a:lnTo>
                  <a:lnTo>
                    <a:pt x="1829" y="1355"/>
                  </a:lnTo>
                  <a:lnTo>
                    <a:pt x="1734" y="1381"/>
                  </a:lnTo>
                  <a:lnTo>
                    <a:pt x="1763" y="1475"/>
                  </a:lnTo>
                  <a:lnTo>
                    <a:pt x="1666" y="1487"/>
                  </a:lnTo>
                  <a:lnTo>
                    <a:pt x="1682" y="1585"/>
                  </a:lnTo>
                  <a:lnTo>
                    <a:pt x="1583" y="1582"/>
                  </a:lnTo>
                  <a:lnTo>
                    <a:pt x="1586" y="1681"/>
                  </a:lnTo>
                  <a:lnTo>
                    <a:pt x="1488" y="1665"/>
                  </a:lnTo>
                  <a:lnTo>
                    <a:pt x="1476" y="1764"/>
                  </a:lnTo>
                  <a:lnTo>
                    <a:pt x="1381" y="1733"/>
                  </a:lnTo>
                  <a:lnTo>
                    <a:pt x="1357" y="1828"/>
                  </a:lnTo>
                  <a:lnTo>
                    <a:pt x="1267" y="1786"/>
                  </a:lnTo>
                  <a:lnTo>
                    <a:pt x="1229" y="1876"/>
                  </a:lnTo>
                  <a:lnTo>
                    <a:pt x="1146" y="1821"/>
                  </a:lnTo>
                  <a:lnTo>
                    <a:pt x="1094" y="1905"/>
                  </a:lnTo>
                  <a:lnTo>
                    <a:pt x="1021" y="1839"/>
                  </a:lnTo>
                  <a:lnTo>
                    <a:pt x="958" y="1915"/>
                  </a:lnTo>
                  <a:lnTo>
                    <a:pt x="895" y="1839"/>
                  </a:lnTo>
                  <a:lnTo>
                    <a:pt x="822" y="1905"/>
                  </a:lnTo>
                  <a:lnTo>
                    <a:pt x="771" y="1821"/>
                  </a:lnTo>
                  <a:lnTo>
                    <a:pt x="689" y="1876"/>
                  </a:lnTo>
                  <a:lnTo>
                    <a:pt x="650" y="1786"/>
                  </a:lnTo>
                  <a:lnTo>
                    <a:pt x="561" y="1828"/>
                  </a:lnTo>
                  <a:lnTo>
                    <a:pt x="535" y="1733"/>
                  </a:lnTo>
                  <a:lnTo>
                    <a:pt x="441" y="1764"/>
                  </a:lnTo>
                  <a:lnTo>
                    <a:pt x="429" y="1665"/>
                  </a:lnTo>
                  <a:lnTo>
                    <a:pt x="331" y="1681"/>
                  </a:lnTo>
                  <a:lnTo>
                    <a:pt x="334" y="1582"/>
                  </a:lnTo>
                  <a:lnTo>
                    <a:pt x="235" y="1585"/>
                  </a:lnTo>
                  <a:lnTo>
                    <a:pt x="250" y="1487"/>
                  </a:lnTo>
                  <a:lnTo>
                    <a:pt x="153" y="1475"/>
                  </a:lnTo>
                  <a:lnTo>
                    <a:pt x="183" y="1381"/>
                  </a:lnTo>
                  <a:lnTo>
                    <a:pt x="87" y="1355"/>
                  </a:lnTo>
                  <a:lnTo>
                    <a:pt x="131" y="1266"/>
                  </a:lnTo>
                  <a:lnTo>
                    <a:pt x="40" y="1228"/>
                  </a:lnTo>
                  <a:lnTo>
                    <a:pt x="95" y="1145"/>
                  </a:lnTo>
                  <a:lnTo>
                    <a:pt x="11" y="1094"/>
                  </a:lnTo>
                  <a:lnTo>
                    <a:pt x="77" y="1020"/>
                  </a:lnTo>
                  <a:lnTo>
                    <a:pt x="0" y="957"/>
                  </a:lnTo>
                  <a:lnTo>
                    <a:pt x="77" y="895"/>
                  </a:lnTo>
                  <a:lnTo>
                    <a:pt x="11" y="821"/>
                  </a:lnTo>
                  <a:lnTo>
                    <a:pt x="95" y="770"/>
                  </a:lnTo>
                  <a:lnTo>
                    <a:pt x="40" y="687"/>
                  </a:lnTo>
                  <a:lnTo>
                    <a:pt x="131" y="649"/>
                  </a:lnTo>
                  <a:lnTo>
                    <a:pt x="87" y="560"/>
                  </a:lnTo>
                  <a:lnTo>
                    <a:pt x="183" y="533"/>
                  </a:lnTo>
                  <a:lnTo>
                    <a:pt x="153" y="440"/>
                  </a:lnTo>
                  <a:lnTo>
                    <a:pt x="250" y="428"/>
                  </a:lnTo>
                  <a:lnTo>
                    <a:pt x="235" y="330"/>
                  </a:lnTo>
                  <a:lnTo>
                    <a:pt x="334" y="333"/>
                  </a:lnTo>
                  <a:lnTo>
                    <a:pt x="331" y="234"/>
                  </a:lnTo>
                  <a:lnTo>
                    <a:pt x="429" y="250"/>
                  </a:lnTo>
                  <a:lnTo>
                    <a:pt x="441" y="151"/>
                  </a:lnTo>
                  <a:lnTo>
                    <a:pt x="535" y="182"/>
                  </a:lnTo>
                  <a:lnTo>
                    <a:pt x="561" y="87"/>
                  </a:lnTo>
                  <a:lnTo>
                    <a:pt x="650" y="129"/>
                  </a:lnTo>
                  <a:lnTo>
                    <a:pt x="689" y="39"/>
                  </a:lnTo>
                  <a:lnTo>
                    <a:pt x="771" y="94"/>
                  </a:lnTo>
                  <a:lnTo>
                    <a:pt x="822" y="10"/>
                  </a:lnTo>
                  <a:lnTo>
                    <a:pt x="895" y="76"/>
                  </a:lnTo>
                  <a:lnTo>
                    <a:pt x="958" y="0"/>
                  </a:lnTo>
                  <a:close/>
                </a:path>
              </a:pathLst>
            </a:custGeom>
            <a:solidFill>
              <a:srgbClr val="00B0F0"/>
            </a:solidFill>
            <a:ln w="9525">
              <a:noFill/>
              <a:round/>
            </a:ln>
          </p:spPr>
          <p:txBody>
            <a:bodyPr/>
            <a:lstStyle/>
            <a:p>
              <a:endParaRPr lang="en-GB" dirty="0">
                <a:latin typeface="宋体" panose="02010600030101010101" pitchFamily="2" charset="-122"/>
                <a:ea typeface="宋体" panose="02010600030101010101" pitchFamily="2" charset="-122"/>
              </a:endParaRPr>
            </a:p>
          </p:txBody>
        </p:sp>
        <p:cxnSp>
          <p:nvCxnSpPr>
            <p:cNvPr id="16" name="Straight Connector 13"/>
            <p:cNvCxnSpPr/>
            <p:nvPr/>
          </p:nvCxnSpPr>
          <p:spPr>
            <a:xfrm flipH="1">
              <a:off x="9831083" y="78613"/>
              <a:ext cx="17472" cy="936797"/>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17" name="Oval 14"/>
            <p:cNvSpPr/>
            <p:nvPr/>
          </p:nvSpPr>
          <p:spPr>
            <a:xfrm>
              <a:off x="9427397" y="1027285"/>
              <a:ext cx="897731" cy="898470"/>
            </a:xfrm>
            <a:prstGeom prst="ellipse">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zh-CN">
                <a:solidFill>
                  <a:srgbClr val="FFFFFF"/>
                </a:solidFill>
                <a:latin typeface="宋体" panose="02010600030101010101" pitchFamily="2" charset="-122"/>
                <a:ea typeface="宋体" panose="02010600030101010101" pitchFamily="2" charset="-122"/>
              </a:endParaRPr>
            </a:p>
          </p:txBody>
        </p:sp>
        <p:sp>
          <p:nvSpPr>
            <p:cNvPr id="18" name="Rectangle 27"/>
            <p:cNvSpPr/>
            <p:nvPr/>
          </p:nvSpPr>
          <p:spPr>
            <a:xfrm>
              <a:off x="9293363" y="1249214"/>
              <a:ext cx="1118269" cy="430861"/>
            </a:xfrm>
            <a:prstGeom prst="rect">
              <a:avLst/>
            </a:prstGeom>
          </p:spPr>
          <p:txBody>
            <a:bodyPr>
              <a:spAutoFit/>
            </a:bodyPr>
            <a:lstStyle/>
            <a:p>
              <a:pPr algn="ctr" eaLnBrk="1" hangingPunct="1">
                <a:spcBef>
                  <a:spcPts val="0"/>
                </a:spcBef>
                <a:spcAft>
                  <a:spcPts val="0"/>
                </a:spcAft>
                <a:buClr>
                  <a:srgbClr val="E24848"/>
                </a:buClr>
                <a:tabLst>
                  <a:tab pos="2971800" algn="l"/>
                </a:tabLst>
                <a:defRPr/>
              </a:pPr>
              <a:r>
                <a:rPr lang="zh-CN" altLang="en-US" sz="2200" b="1" noProof="1">
                  <a:solidFill>
                    <a:schemeClr val="tx1">
                      <a:lumMod val="75000"/>
                      <a:lumOff val="25000"/>
                    </a:schemeClr>
                  </a:solidFill>
                  <a:latin typeface="宋体" panose="02010600030101010101" pitchFamily="2" charset="-122"/>
                  <a:ea typeface="宋体" panose="02010600030101010101" pitchFamily="2" charset="-122"/>
                  <a:cs typeface="Arial" panose="020B0604020202020204" pitchFamily="34" charset="0"/>
                </a:rPr>
                <a:t>友好</a:t>
              </a:r>
            </a:p>
          </p:txBody>
        </p:sp>
      </p:grpSp>
      <p:sp>
        <p:nvSpPr>
          <p:cNvPr id="20" name="Rectangle 40"/>
          <p:cNvSpPr/>
          <p:nvPr/>
        </p:nvSpPr>
        <p:spPr>
          <a:xfrm>
            <a:off x="5249228" y="2785191"/>
            <a:ext cx="6553200" cy="1815882"/>
          </a:xfrm>
          <a:prstGeom prst="rect">
            <a:avLst/>
          </a:prstGeom>
        </p:spPr>
        <p:txBody>
          <a:bodyPr wrap="square">
            <a:spAutoFit/>
          </a:bodyPr>
          <a:lstStyle/>
          <a:p>
            <a:pPr algn="just" fontAlgn="auto"/>
            <a:r>
              <a:rPr lang="zh-CN" altLang="en-US" sz="2400" dirty="0">
                <a:solidFill>
                  <a:srgbClr val="080808"/>
                </a:solidFill>
                <a:latin typeface="华文新魏" panose="02010800040101010101" pitchFamily="2" charset="-122"/>
                <a:ea typeface="华文新魏" panose="02010800040101010101" pitchFamily="2" charset="-122"/>
                <a:sym typeface="仿宋" panose="02010609060101010101" charset="-122"/>
              </a:rPr>
              <a:t>    </a:t>
            </a:r>
            <a:r>
              <a:rPr lang="zh-CN" altLang="en-US" sz="2800" dirty="0">
                <a:solidFill>
                  <a:srgbClr val="080808"/>
                </a:solidFill>
                <a:latin typeface="华文新魏" panose="02010800040101010101" pitchFamily="2" charset="-122"/>
                <a:ea typeface="华文新魏" panose="02010800040101010101" pitchFamily="2" charset="-122"/>
                <a:sym typeface="仿宋" panose="02010609060101010101" charset="-122"/>
              </a:rPr>
              <a:t>阿曼是君主制国家，</a:t>
            </a:r>
            <a:r>
              <a:rPr lang="zh-CN" altLang="en-US" sz="2800" dirty="0">
                <a:solidFill>
                  <a:srgbClr val="080808"/>
                </a:solidFill>
                <a:latin typeface="华文新魏" panose="02010800040101010101" pitchFamily="2" charset="-122"/>
                <a:ea typeface="华文新魏" panose="02010800040101010101" pitchFamily="2" charset="-122"/>
              </a:rPr>
              <a:t>奉行中立</a:t>
            </a:r>
            <a:r>
              <a:rPr lang="zh-CN" altLang="en-US" sz="2800" dirty="0">
                <a:solidFill>
                  <a:srgbClr val="080808"/>
                </a:solidFill>
                <a:latin typeface="华文新魏" panose="02010800040101010101" pitchFamily="2" charset="-122"/>
                <a:ea typeface="华文新魏" panose="02010800040101010101" pitchFamily="2" charset="-122"/>
                <a:sym typeface="+mn-ea"/>
              </a:rPr>
              <a:t>。</a:t>
            </a:r>
            <a:r>
              <a:rPr lang="zh-CN" altLang="en-US" sz="2800" dirty="0">
                <a:solidFill>
                  <a:srgbClr val="080808"/>
                </a:solidFill>
                <a:latin typeface="华文新魏" panose="02010800040101010101" pitchFamily="2" charset="-122"/>
                <a:ea typeface="华文新魏" panose="02010800040101010101" pitchFamily="2" charset="-122"/>
              </a:rPr>
              <a:t>同西方关系密切，同时和沙特伊朗均保持良好关系。</a:t>
            </a:r>
            <a:endParaRPr lang="zh-CN" altLang="en-US" sz="3200" dirty="0">
              <a:solidFill>
                <a:srgbClr val="080808"/>
              </a:solidFill>
              <a:latin typeface="华文新魏" panose="02010800040101010101" pitchFamily="2" charset="-122"/>
              <a:ea typeface="华文新魏" panose="02010800040101010101" pitchFamily="2" charset="-122"/>
            </a:endParaRPr>
          </a:p>
          <a:p>
            <a:r>
              <a:rPr lang="en-US" altLang="zh-CN" sz="2800" dirty="0">
                <a:solidFill>
                  <a:srgbClr val="080808"/>
                </a:solidFill>
                <a:latin typeface="华文新魏" panose="02010800040101010101" pitchFamily="2" charset="-122"/>
                <a:ea typeface="华文新魏" panose="02010800040101010101" pitchFamily="2" charset="-122"/>
              </a:rPr>
              <a:t>   </a:t>
            </a:r>
          </a:p>
        </p:txBody>
      </p:sp>
      <p:sp>
        <p:nvSpPr>
          <p:cNvPr id="23" name="矩形 22"/>
          <p:cNvSpPr/>
          <p:nvPr/>
        </p:nvSpPr>
        <p:spPr>
          <a:xfrm>
            <a:off x="9014461" y="188640"/>
            <a:ext cx="1422184"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bg1"/>
                </a:solidFill>
                <a:latin typeface="华文行楷" panose="02010800040101010101" pitchFamily="2" charset="-122"/>
                <a:ea typeface="华文行楷" panose="02010800040101010101" pitchFamily="2" charset="-122"/>
              </a:rPr>
              <a:t>政治外交</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745343" y="3947899"/>
            <a:ext cx="4332877" cy="1938020"/>
          </a:xfrm>
          <a:prstGeom prst="rect">
            <a:avLst/>
          </a:prstGeom>
        </p:spPr>
        <p:txBody>
          <a:bodyPr wrap="square">
            <a:spAutoFit/>
          </a:bodyPr>
          <a:lstStyle/>
          <a:p>
            <a:pPr indent="457200" algn="just" defTabSz="1087755" fontAlgn="auto"/>
            <a:r>
              <a:rPr lang="zh-CN" altLang="en-US" sz="2400">
                <a:solidFill>
                  <a:srgbClr val="080808"/>
                </a:solidFill>
                <a:latin typeface="华文新魏" panose="02010800040101010101" pitchFamily="2" charset="-122"/>
                <a:ea typeface="华文新魏" panose="02010800040101010101" pitchFamily="2" charset="-122"/>
                <a:cs typeface="Open Sans" panose="020B0604020202020204" pitchFamily="34" charset="0"/>
                <a:sym typeface="+mn-ea"/>
              </a:rPr>
              <a:t>2008年4月，北京奥运会火炬在阿曼首都马斯喀特成功传递，马斯喀特成为北京奥运火炬境外传递中唯一的阿拉伯国家城市。</a:t>
            </a:r>
            <a:endParaRPr lang="zh-CN" altLang="en-US" sz="2000" dirty="0">
              <a:solidFill>
                <a:srgbClr val="080808"/>
              </a:solidFill>
              <a:latin typeface="华文新魏" panose="02010800040101010101" pitchFamily="2" charset="-122"/>
              <a:ea typeface="华文新魏" panose="02010800040101010101" pitchFamily="2" charset="-122"/>
              <a:cs typeface="Open Sans" panose="020B0604020202020204" pitchFamily="34" charset="0"/>
              <a:sym typeface="+mn-ea"/>
            </a:endParaRPr>
          </a:p>
        </p:txBody>
      </p:sp>
      <p:sp>
        <p:nvSpPr>
          <p:cNvPr id="55" name="矩形 54"/>
          <p:cNvSpPr/>
          <p:nvPr/>
        </p:nvSpPr>
        <p:spPr>
          <a:xfrm>
            <a:off x="7087779" y="1307779"/>
            <a:ext cx="3280424" cy="2306955"/>
          </a:xfrm>
          <a:prstGeom prst="rect">
            <a:avLst/>
          </a:prstGeom>
        </p:spPr>
        <p:txBody>
          <a:bodyPr wrap="square">
            <a:spAutoFit/>
          </a:bodyPr>
          <a:lstStyle/>
          <a:p>
            <a:pPr indent="609600" algn="just" fontAlgn="auto"/>
            <a:r>
              <a:rPr lang="en-US" altLang="zh-CN" sz="2400">
                <a:solidFill>
                  <a:srgbClr val="080808"/>
                </a:solidFill>
                <a:latin typeface="华文新魏" panose="02010800040101010101" pitchFamily="2" charset="-122"/>
                <a:ea typeface="华文新魏" panose="02010800040101010101" pitchFamily="2" charset="-122"/>
                <a:cs typeface="Open Sans" panose="020B0604020202020204" pitchFamily="34" charset="0"/>
              </a:rPr>
              <a:t>2009</a:t>
            </a:r>
            <a:r>
              <a:rPr lang="zh-CN" altLang="en-US" sz="2400">
                <a:solidFill>
                  <a:srgbClr val="080808"/>
                </a:solidFill>
                <a:latin typeface="华文新魏" panose="02010800040101010101" pitchFamily="2" charset="-122"/>
                <a:ea typeface="华文新魏" panose="02010800040101010101" pitchFamily="2" charset="-122"/>
                <a:cs typeface="Open Sans" panose="020B0604020202020204" pitchFamily="34" charset="0"/>
              </a:rPr>
              <a:t>年</a:t>
            </a:r>
            <a:r>
              <a:rPr lang="en-US" altLang="zh-CN" sz="2400">
                <a:solidFill>
                  <a:srgbClr val="080808"/>
                </a:solidFill>
                <a:latin typeface="华文新魏" panose="02010800040101010101" pitchFamily="2" charset="-122"/>
                <a:ea typeface="华文新魏" panose="02010800040101010101" pitchFamily="2" charset="-122"/>
                <a:cs typeface="Open Sans" panose="020B0604020202020204" pitchFamily="34" charset="0"/>
              </a:rPr>
              <a:t>6</a:t>
            </a:r>
            <a:r>
              <a:rPr lang="zh-CN" altLang="en-US" sz="2400">
                <a:solidFill>
                  <a:srgbClr val="080808"/>
                </a:solidFill>
                <a:latin typeface="华文新魏" panose="02010800040101010101" pitchFamily="2" charset="-122"/>
                <a:ea typeface="华文新魏" panose="02010800040101010101" pitchFamily="2" charset="-122"/>
                <a:cs typeface="Open Sans" panose="020B0604020202020204" pitchFamily="34" charset="0"/>
              </a:rPr>
              <a:t>月起，中国在索马里海域执行护航任务的海军护航编队多次在阿曼萨拉拉港实施综合补给、人员休整，阿方提供了大力协助。</a:t>
            </a:r>
            <a:endParaRPr lang="zh-CN" altLang="en-US" sz="2400" dirty="0">
              <a:solidFill>
                <a:srgbClr val="080808"/>
              </a:solidFill>
              <a:latin typeface="华文新魏" panose="02010800040101010101" pitchFamily="2" charset="-122"/>
              <a:ea typeface="华文新魏" panose="02010800040101010101" pitchFamily="2" charset="-122"/>
              <a:cs typeface="Open Sans" panose="020B0604020202020204" pitchFamily="34" charset="0"/>
            </a:endParaRPr>
          </a:p>
        </p:txBody>
      </p:sp>
      <p:sp>
        <p:nvSpPr>
          <p:cNvPr id="64" name="矩形 63"/>
          <p:cNvSpPr/>
          <p:nvPr/>
        </p:nvSpPr>
        <p:spPr>
          <a:xfrm>
            <a:off x="7087235" y="4214495"/>
            <a:ext cx="3440430" cy="829945"/>
          </a:xfrm>
          <a:prstGeom prst="rect">
            <a:avLst/>
          </a:prstGeom>
        </p:spPr>
        <p:txBody>
          <a:bodyPr wrap="square">
            <a:spAutoFit/>
          </a:bodyPr>
          <a:lstStyle/>
          <a:p>
            <a:pPr indent="457200" algn="just" defTabSz="1087755" fontAlgn="auto"/>
            <a:r>
              <a:rPr lang="en-US" altLang="zh-CN" sz="2400">
                <a:solidFill>
                  <a:srgbClr val="080808"/>
                </a:solidFill>
                <a:latin typeface="华文新魏" panose="02010800040101010101" pitchFamily="2" charset="-122"/>
                <a:ea typeface="华文新魏" panose="02010800040101010101" pitchFamily="2" charset="-122"/>
                <a:cs typeface="Open Sans" panose="020B0604020202020204" pitchFamily="34" charset="0"/>
              </a:rPr>
              <a:t>2010</a:t>
            </a:r>
            <a:r>
              <a:rPr lang="zh-CN" altLang="en-US" sz="2400">
                <a:solidFill>
                  <a:srgbClr val="080808"/>
                </a:solidFill>
                <a:latin typeface="华文新魏" panose="02010800040101010101" pitchFamily="2" charset="-122"/>
                <a:ea typeface="华文新魏" panose="02010800040101010101" pitchFamily="2" charset="-122"/>
                <a:cs typeface="Open Sans" panose="020B0604020202020204" pitchFamily="34" charset="0"/>
              </a:rPr>
              <a:t>年阿中友协正式成立。</a:t>
            </a:r>
          </a:p>
        </p:txBody>
      </p:sp>
      <p:pic>
        <p:nvPicPr>
          <p:cNvPr id="74" name="图片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17038" y="788296"/>
            <a:ext cx="911822" cy="917982"/>
          </a:xfrm>
          <a:prstGeom prst="rect">
            <a:avLst/>
          </a:prstGeom>
        </p:spPr>
      </p:pic>
      <p:sp>
        <p:nvSpPr>
          <p:cNvPr id="75" name="矩形 74"/>
          <p:cNvSpPr/>
          <p:nvPr/>
        </p:nvSpPr>
        <p:spPr>
          <a:xfrm>
            <a:off x="9014461" y="188640"/>
            <a:ext cx="1422184"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bg1"/>
                </a:solidFill>
                <a:latin typeface="华文行楷" panose="02010800040101010101" pitchFamily="2" charset="-122"/>
                <a:ea typeface="华文行楷" panose="02010800040101010101" pitchFamily="2" charset="-122"/>
              </a:rPr>
              <a:t>政治外交</a:t>
            </a:r>
          </a:p>
        </p:txBody>
      </p:sp>
      <p:pic>
        <p:nvPicPr>
          <p:cNvPr id="76" name="图片 75" descr="chinese.png"/>
          <p:cNvPicPr>
            <a:picLocks noChangeAspect="1"/>
          </p:cNvPicPr>
          <p:nvPr/>
        </p:nvPicPr>
        <p:blipFill>
          <a:blip r:embed="rId3" cstate="print"/>
          <a:stretch>
            <a:fillRect/>
          </a:stretch>
        </p:blipFill>
        <p:spPr>
          <a:xfrm>
            <a:off x="374224" y="1837971"/>
            <a:ext cx="1152128" cy="2310077"/>
          </a:xfrm>
          <a:prstGeom prst="rect">
            <a:avLst/>
          </a:prstGeom>
        </p:spPr>
      </p:pic>
      <p:pic>
        <p:nvPicPr>
          <p:cNvPr id="77" name="图片 76" descr="omaniiiii.png"/>
          <p:cNvPicPr>
            <a:picLocks noChangeAspect="1"/>
          </p:cNvPicPr>
          <p:nvPr/>
        </p:nvPicPr>
        <p:blipFill>
          <a:blip r:embed="rId4" cstate="print"/>
          <a:stretch>
            <a:fillRect/>
          </a:stretch>
        </p:blipFill>
        <p:spPr>
          <a:xfrm>
            <a:off x="10527490" y="3593779"/>
            <a:ext cx="1387568" cy="2185768"/>
          </a:xfrm>
          <a:prstGeom prst="rect">
            <a:avLst/>
          </a:prstGeom>
        </p:spPr>
      </p:pic>
      <p:sp>
        <p:nvSpPr>
          <p:cNvPr id="3" name="文本框 2"/>
          <p:cNvSpPr txBox="1"/>
          <p:nvPr/>
        </p:nvSpPr>
        <p:spPr>
          <a:xfrm>
            <a:off x="1705610" y="1141730"/>
            <a:ext cx="4437380" cy="2225040"/>
          </a:xfrm>
          <a:prstGeom prst="rect">
            <a:avLst/>
          </a:prstGeom>
          <a:noFill/>
        </p:spPr>
        <p:txBody>
          <a:bodyPr wrap="square" rtlCol="0">
            <a:spAutoFit/>
          </a:bodyPr>
          <a:lstStyle/>
          <a:p>
            <a:pPr indent="457200" algn="just" defTabSz="1087755" fontAlgn="auto"/>
            <a:r>
              <a:rPr lang="en-US" altLang="zh-CN" sz="2400">
                <a:solidFill>
                  <a:srgbClr val="080808"/>
                </a:solidFill>
                <a:latin typeface="华文新魏" panose="02010800040101010101" pitchFamily="2" charset="-122"/>
                <a:ea typeface="华文新魏" panose="02010800040101010101" pitchFamily="2" charset="-122"/>
                <a:cs typeface="Open Sans" panose="020B0604020202020204" pitchFamily="34" charset="0"/>
                <a:sym typeface="+mn-ea"/>
              </a:rPr>
              <a:t>1978</a:t>
            </a:r>
            <a:r>
              <a:rPr lang="zh-CN" altLang="en-US" sz="2400">
                <a:solidFill>
                  <a:srgbClr val="080808"/>
                </a:solidFill>
                <a:latin typeface="华文新魏" panose="02010800040101010101" pitchFamily="2" charset="-122"/>
                <a:ea typeface="华文新魏" panose="02010800040101010101" pitchFamily="2" charset="-122"/>
                <a:cs typeface="Open Sans" panose="020B0604020202020204" pitchFamily="34" charset="0"/>
                <a:sym typeface="+mn-ea"/>
              </a:rPr>
              <a:t>年</a:t>
            </a:r>
            <a:r>
              <a:rPr lang="en-US" altLang="zh-CN" sz="2400">
                <a:solidFill>
                  <a:srgbClr val="080808"/>
                </a:solidFill>
                <a:latin typeface="华文新魏" panose="02010800040101010101" pitchFamily="2" charset="-122"/>
                <a:ea typeface="华文新魏" panose="02010800040101010101" pitchFamily="2" charset="-122"/>
                <a:cs typeface="Open Sans" panose="020B0604020202020204" pitchFamily="34" charset="0"/>
                <a:sym typeface="+mn-ea"/>
              </a:rPr>
              <a:t>5</a:t>
            </a:r>
            <a:r>
              <a:rPr lang="zh-CN" altLang="en-US" sz="2400">
                <a:solidFill>
                  <a:srgbClr val="080808"/>
                </a:solidFill>
                <a:latin typeface="华文新魏" panose="02010800040101010101" pitchFamily="2" charset="-122"/>
                <a:ea typeface="华文新魏" panose="02010800040101010101" pitchFamily="2" charset="-122"/>
                <a:cs typeface="Open Sans" panose="020B0604020202020204" pitchFamily="34" charset="0"/>
                <a:sym typeface="+mn-ea"/>
              </a:rPr>
              <a:t>月</a:t>
            </a:r>
            <a:r>
              <a:rPr lang="en-US" altLang="zh-CN" sz="2400">
                <a:solidFill>
                  <a:srgbClr val="080808"/>
                </a:solidFill>
                <a:latin typeface="华文新魏" panose="02010800040101010101" pitchFamily="2" charset="-122"/>
                <a:ea typeface="华文新魏" panose="02010800040101010101" pitchFamily="2" charset="-122"/>
                <a:cs typeface="Open Sans" panose="020B0604020202020204" pitchFamily="34" charset="0"/>
                <a:sym typeface="+mn-ea"/>
              </a:rPr>
              <a:t>25</a:t>
            </a:r>
            <a:r>
              <a:rPr lang="zh-CN" altLang="en-US" sz="2400">
                <a:solidFill>
                  <a:srgbClr val="080808"/>
                </a:solidFill>
                <a:latin typeface="华文新魏" panose="02010800040101010101" pitchFamily="2" charset="-122"/>
                <a:ea typeface="华文新魏" panose="02010800040101010101" pitchFamily="2" charset="-122"/>
                <a:cs typeface="Open Sans" panose="020B0604020202020204" pitchFamily="34" charset="0"/>
                <a:sym typeface="+mn-ea"/>
              </a:rPr>
              <a:t>日中国、阿曼建交。建交后，两国关系发展顺利，各领域合作不断拓宽。阿方始终在涉我核心利益和重大关切问题上给予中国支持</a:t>
            </a:r>
            <a:r>
              <a:rPr lang="zh-CN" altLang="en-US" sz="2400">
                <a:solidFill>
                  <a:srgbClr val="080808"/>
                </a:solidFill>
                <a:latin typeface="宋体" panose="02010600030101010101" pitchFamily="2" charset="-122"/>
                <a:ea typeface="宋体" panose="02010600030101010101" pitchFamily="2" charset="-122"/>
                <a:cs typeface="Open Sans" panose="020B0604020202020204" pitchFamily="34" charset="0"/>
                <a:sym typeface="+mn-ea"/>
              </a:rPr>
              <a:t>。</a:t>
            </a:r>
            <a:endParaRPr lang="zh-CN" altLang="en-US" sz="2400" dirty="0">
              <a:solidFill>
                <a:srgbClr val="080808"/>
              </a:solidFill>
              <a:latin typeface="宋体" panose="02010600030101010101" pitchFamily="2" charset="-122"/>
              <a:ea typeface="宋体" panose="02010600030101010101" pitchFamily="2" charset="-122"/>
              <a:cs typeface="Open Sans" panose="020B0604020202020204" pitchFamily="34" charset="0"/>
              <a:sym typeface="+mn-ea"/>
            </a:endParaRPr>
          </a:p>
          <a:p>
            <a:pPr indent="457200" algn="just" defTabSz="1087755" fontAlgn="auto"/>
            <a:endParaRPr lang="zh-CN" altLang="en-US" sz="2000">
              <a:solidFill>
                <a:srgbClr val="080808"/>
              </a:solidFill>
              <a:latin typeface="华文新魏" panose="02010800040101010101" pitchFamily="2" charset="-122"/>
              <a:ea typeface="华文新魏" panose="02010800040101010101" pitchFamily="2" charset="-122"/>
              <a:cs typeface="Open Sans" panose="020B0604020202020204" pitchFamily="34" charset="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36070" y="956047"/>
            <a:ext cx="7701600" cy="5577840"/>
          </a:xfrm>
          <a:prstGeom prst="rect">
            <a:avLst/>
          </a:prstGeom>
        </p:spPr>
        <p:txBody>
          <a:bodyPr wrap="square">
            <a:spAutoFit/>
          </a:bodyPr>
          <a:lstStyle/>
          <a:p>
            <a:pPr algn="just" fontAlgn="auto"/>
            <a:r>
              <a:rPr lang="en-US" altLang="zh-CN" sz="2400" dirty="0">
                <a:solidFill>
                  <a:srgbClr val="080808"/>
                </a:solidFill>
                <a:latin typeface="华文新魏" panose="02010800040101010101" pitchFamily="2" charset="-122"/>
                <a:ea typeface="华文新魏" panose="02010800040101010101" pitchFamily="2" charset="-122"/>
              </a:rPr>
              <a:t>    </a:t>
            </a:r>
            <a:r>
              <a:rPr lang="zh-CN" altLang="en-US" sz="2400" dirty="0">
                <a:solidFill>
                  <a:srgbClr val="080808"/>
                </a:solidFill>
                <a:latin typeface="华文新魏" panose="02010800040101010101" pitchFamily="2" charset="-122"/>
                <a:ea typeface="华文新魏" panose="02010800040101010101" pitchFamily="2" charset="-122"/>
              </a:rPr>
              <a:t>石油、天然气产业是阿曼的支柱产业，油气收入占国家财政收入的</a:t>
            </a:r>
            <a:r>
              <a:rPr lang="en-US" altLang="zh-CN" sz="2400" dirty="0">
                <a:solidFill>
                  <a:srgbClr val="080808"/>
                </a:solidFill>
                <a:latin typeface="华文新魏" panose="02010800040101010101" pitchFamily="2" charset="-122"/>
                <a:ea typeface="华文新魏" panose="02010800040101010101" pitchFamily="2" charset="-122"/>
              </a:rPr>
              <a:t>75%</a:t>
            </a:r>
            <a:r>
              <a:rPr lang="zh-CN" altLang="en-US" sz="2400" dirty="0">
                <a:solidFill>
                  <a:srgbClr val="080808"/>
                </a:solidFill>
                <a:latin typeface="华文新魏" panose="02010800040101010101" pitchFamily="2" charset="-122"/>
                <a:ea typeface="华文新魏" panose="02010800040101010101" pitchFamily="2" charset="-122"/>
              </a:rPr>
              <a:t>，占国内生产总值的一半以上。工业以石油开采为主，如今开始重视天然气产业。实行开放的经济政策，利用石油收入大力发展国民经济，努力吸引外资，引进技术，鼓励私人投资。</a:t>
            </a:r>
          </a:p>
          <a:p>
            <a:pPr algn="just" fontAlgn="auto"/>
            <a:r>
              <a:rPr lang="zh-CN" altLang="en-US" sz="2400" dirty="0">
                <a:solidFill>
                  <a:srgbClr val="080808"/>
                </a:solidFill>
                <a:latin typeface="华文新魏" panose="02010800040101010101" pitchFamily="2" charset="-122"/>
                <a:ea typeface="华文新魏" panose="02010800040101010101" pitchFamily="2" charset="-122"/>
              </a:rPr>
              <a:t>    农业不发达，粮食主要靠进口。渔业资源丰富，是阿曼的传统产业，除满足国内需求外，还可供出口，是阿曼非石油产品出口收入的主要来源之一。</a:t>
            </a:r>
          </a:p>
          <a:p>
            <a:pPr algn="just" fontAlgn="auto"/>
            <a:r>
              <a:rPr lang="en-US" altLang="zh-CN" sz="2400" dirty="0">
                <a:solidFill>
                  <a:srgbClr val="080808"/>
                </a:solidFill>
                <a:latin typeface="华文新魏" panose="02010800040101010101" pitchFamily="2" charset="-122"/>
                <a:ea typeface="华文新魏" panose="02010800040101010101" pitchFamily="2" charset="-122"/>
              </a:rPr>
              <a:t>    2000</a:t>
            </a:r>
            <a:r>
              <a:rPr lang="zh-CN" altLang="en-US" sz="2400" dirty="0">
                <a:solidFill>
                  <a:srgbClr val="080808"/>
                </a:solidFill>
                <a:latin typeface="华文新魏" panose="02010800040101010101" pitchFamily="2" charset="-122"/>
                <a:ea typeface="华文新魏" panose="02010800040101010101" pitchFamily="2" charset="-122"/>
              </a:rPr>
              <a:t>年</a:t>
            </a:r>
            <a:r>
              <a:rPr lang="en-US" altLang="zh-CN" sz="2400" dirty="0">
                <a:solidFill>
                  <a:srgbClr val="080808"/>
                </a:solidFill>
                <a:latin typeface="华文新魏" panose="02010800040101010101" pitchFamily="2" charset="-122"/>
                <a:ea typeface="华文新魏" panose="02010800040101010101" pitchFamily="2" charset="-122"/>
              </a:rPr>
              <a:t>11</a:t>
            </a:r>
            <a:r>
              <a:rPr lang="zh-CN" altLang="en-US" sz="2400" dirty="0">
                <a:solidFill>
                  <a:srgbClr val="080808"/>
                </a:solidFill>
                <a:latin typeface="华文新魏" panose="02010800040101010101" pitchFamily="2" charset="-122"/>
                <a:ea typeface="华文新魏" panose="02010800040101010101" pitchFamily="2" charset="-122"/>
              </a:rPr>
              <a:t>月</a:t>
            </a:r>
            <a:r>
              <a:rPr lang="en-US" altLang="zh-CN" sz="2400" dirty="0">
                <a:solidFill>
                  <a:srgbClr val="080808"/>
                </a:solidFill>
                <a:latin typeface="华文新魏" panose="02010800040101010101" pitchFamily="2" charset="-122"/>
                <a:ea typeface="华文新魏" panose="02010800040101010101" pitchFamily="2" charset="-122"/>
              </a:rPr>
              <a:t>9</a:t>
            </a:r>
            <a:r>
              <a:rPr lang="zh-CN" altLang="en-US" sz="2400" dirty="0">
                <a:solidFill>
                  <a:srgbClr val="080808"/>
                </a:solidFill>
                <a:latin typeface="华文新魏" panose="02010800040101010101" pitchFamily="2" charset="-122"/>
                <a:ea typeface="华文新魏" panose="02010800040101010101" pitchFamily="2" charset="-122"/>
              </a:rPr>
              <a:t>日，阿曼正式加入世界贸易组织，成为其第</a:t>
            </a:r>
            <a:r>
              <a:rPr lang="en-US" altLang="zh-CN" sz="2400" dirty="0">
                <a:solidFill>
                  <a:srgbClr val="080808"/>
                </a:solidFill>
                <a:latin typeface="华文新魏" panose="02010800040101010101" pitchFamily="2" charset="-122"/>
                <a:ea typeface="华文新魏" panose="02010800040101010101" pitchFamily="2" charset="-122"/>
              </a:rPr>
              <a:t>139</a:t>
            </a:r>
            <a:r>
              <a:rPr lang="zh-CN" altLang="en-US" sz="2400" dirty="0">
                <a:solidFill>
                  <a:srgbClr val="080808"/>
                </a:solidFill>
                <a:latin typeface="华文新魏" panose="02010800040101010101" pitchFamily="2" charset="-122"/>
                <a:ea typeface="华文新魏" panose="02010800040101010101" pitchFamily="2" charset="-122"/>
              </a:rPr>
              <a:t>名成员。</a:t>
            </a:r>
          </a:p>
          <a:p>
            <a:pPr algn="just" fontAlgn="auto"/>
            <a:r>
              <a:rPr lang="en-US" altLang="zh-CN" sz="2400" dirty="0">
                <a:solidFill>
                  <a:srgbClr val="080808"/>
                </a:solidFill>
                <a:latin typeface="宋体" panose="02010600030101010101" pitchFamily="2" charset="-122"/>
                <a:ea typeface="宋体" panose="02010600030101010101" pitchFamily="2" charset="-122"/>
                <a:cs typeface="Open Sans" panose="020B0604020202020204" pitchFamily="34" charset="0"/>
                <a:sym typeface="+mn-ea"/>
              </a:rPr>
              <a:t>    </a:t>
            </a:r>
            <a:r>
              <a:rPr lang="zh-CN" altLang="en-US" sz="2400" dirty="0">
                <a:solidFill>
                  <a:srgbClr val="080808"/>
                </a:solidFill>
                <a:latin typeface="华文新魏" panose="02010800040101010101" pitchFamily="2" charset="-122"/>
                <a:ea typeface="华文新魏" panose="02010800040101010101" pitchFamily="2" charset="-122"/>
                <a:cs typeface="Open Sans" panose="020B0604020202020204" pitchFamily="34" charset="0"/>
                <a:sym typeface="+mn-ea"/>
              </a:rPr>
              <a:t>中国和阿曼</a:t>
            </a:r>
            <a:r>
              <a:rPr lang="zh-CN" altLang="en-US" sz="2400" dirty="0">
                <a:solidFill>
                  <a:srgbClr val="080808"/>
                </a:solidFill>
                <a:latin typeface="华文新魏" panose="02010800040101010101" pitchFamily="2" charset="-122"/>
                <a:ea typeface="华文新魏" panose="02010800040101010101" pitchFamily="2" charset="-122"/>
                <a:sym typeface="+mn-ea"/>
              </a:rPr>
              <a:t>两国经贸合作发展顺利，近几年来，中阿双边贸易额约</a:t>
            </a:r>
            <a:r>
              <a:rPr lang="en-US" altLang="zh-CN" sz="2400" dirty="0">
                <a:solidFill>
                  <a:srgbClr val="080808"/>
                </a:solidFill>
                <a:latin typeface="华文新魏" panose="02010800040101010101" pitchFamily="2" charset="-122"/>
                <a:ea typeface="华文新魏" panose="02010800040101010101" pitchFamily="2" charset="-122"/>
                <a:sym typeface="+mn-ea"/>
              </a:rPr>
              <a:t>200</a:t>
            </a:r>
            <a:r>
              <a:rPr lang="zh-CN" altLang="en-US" sz="2400" dirty="0">
                <a:solidFill>
                  <a:srgbClr val="080808"/>
                </a:solidFill>
                <a:latin typeface="华文新魏" panose="02010800040101010101" pitchFamily="2" charset="-122"/>
                <a:ea typeface="华文新魏" panose="02010800040101010101" pitchFamily="2" charset="-122"/>
                <a:sym typeface="+mn-ea"/>
              </a:rPr>
              <a:t>多亿美元，主要是中国进口阿曼石油每年约</a:t>
            </a:r>
            <a:r>
              <a:rPr lang="en-US" altLang="zh-CN" sz="2400" dirty="0">
                <a:solidFill>
                  <a:srgbClr val="080808"/>
                </a:solidFill>
                <a:latin typeface="华文新魏" panose="02010800040101010101" pitchFamily="2" charset="-122"/>
                <a:ea typeface="华文新魏" panose="02010800040101010101" pitchFamily="2" charset="-122"/>
                <a:sym typeface="+mn-ea"/>
              </a:rPr>
              <a:t>2000</a:t>
            </a:r>
            <a:r>
              <a:rPr lang="zh-CN" altLang="en-US" sz="2400" dirty="0">
                <a:solidFill>
                  <a:srgbClr val="080808"/>
                </a:solidFill>
                <a:latin typeface="华文新魏" panose="02010800040101010101" pitchFamily="2" charset="-122"/>
                <a:ea typeface="华文新魏" panose="02010800040101010101" pitchFamily="2" charset="-122"/>
                <a:sym typeface="+mn-ea"/>
              </a:rPr>
              <a:t>多万吨，占我国进口总量的</a:t>
            </a:r>
            <a:r>
              <a:rPr lang="en-US" altLang="zh-CN" sz="2400" dirty="0">
                <a:solidFill>
                  <a:srgbClr val="080808"/>
                </a:solidFill>
                <a:latin typeface="华文新魏" panose="02010800040101010101" pitchFamily="2" charset="-122"/>
                <a:ea typeface="华文新魏" panose="02010800040101010101" pitchFamily="2" charset="-122"/>
                <a:sym typeface="+mn-ea"/>
              </a:rPr>
              <a:t>8%</a:t>
            </a:r>
            <a:r>
              <a:rPr lang="zh-CN" altLang="en-US" sz="2400" dirty="0">
                <a:solidFill>
                  <a:srgbClr val="080808"/>
                </a:solidFill>
                <a:latin typeface="华文新魏" panose="02010800040101010101" pitchFamily="2" charset="-122"/>
                <a:ea typeface="华文新魏" panose="02010800040101010101" pitchFamily="2" charset="-122"/>
                <a:sym typeface="+mn-ea"/>
              </a:rPr>
              <a:t>左右，中国出口</a:t>
            </a:r>
            <a:r>
              <a:rPr lang="en-US" altLang="zh-CN" sz="2400" dirty="0">
                <a:solidFill>
                  <a:srgbClr val="080808"/>
                </a:solidFill>
                <a:latin typeface="华文新魏" panose="02010800040101010101" pitchFamily="2" charset="-122"/>
                <a:ea typeface="华文新魏" panose="02010800040101010101" pitchFamily="2" charset="-122"/>
                <a:sym typeface="+mn-ea"/>
              </a:rPr>
              <a:t>10</a:t>
            </a:r>
            <a:r>
              <a:rPr lang="zh-CN" altLang="en-US" sz="2400" dirty="0">
                <a:solidFill>
                  <a:srgbClr val="080808"/>
                </a:solidFill>
                <a:latin typeface="华文新魏" panose="02010800040101010101" pitchFamily="2" charset="-122"/>
                <a:ea typeface="华文新魏" panose="02010800040101010101" pitchFamily="2" charset="-122"/>
                <a:sym typeface="+mn-ea"/>
              </a:rPr>
              <a:t>亿多美元，主要为机电产品、钢铁及其制品、纺织品等。</a:t>
            </a:r>
          </a:p>
        </p:txBody>
      </p:sp>
      <p:grpSp>
        <p:nvGrpSpPr>
          <p:cNvPr id="17" name="组合 16"/>
          <p:cNvGrpSpPr/>
          <p:nvPr/>
        </p:nvGrpSpPr>
        <p:grpSpPr>
          <a:xfrm>
            <a:off x="0" y="1916177"/>
            <a:ext cx="4198299" cy="3528392"/>
            <a:chOff x="191344" y="1772816"/>
            <a:chExt cx="4824536" cy="3960440"/>
          </a:xfrm>
        </p:grpSpPr>
        <p:graphicFrame>
          <p:nvGraphicFramePr>
            <p:cNvPr id="5" name="Chart 2"/>
            <p:cNvGraphicFramePr/>
            <p:nvPr/>
          </p:nvGraphicFramePr>
          <p:xfrm>
            <a:off x="191344" y="1772816"/>
            <a:ext cx="3615605" cy="309880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 Box 10"/>
            <p:cNvSpPr txBox="1">
              <a:spLocks noChangeArrowheads="1"/>
            </p:cNvSpPr>
            <p:nvPr/>
          </p:nvSpPr>
          <p:spPr bwMode="auto">
            <a:xfrm>
              <a:off x="3215680" y="5373216"/>
              <a:ext cx="1800200" cy="207749"/>
            </a:xfrm>
            <a:prstGeom prst="rect">
              <a:avLst/>
            </a:prstGeom>
            <a:noFill/>
            <a:ln w="9525">
              <a:noFill/>
              <a:miter lim="800000"/>
            </a:ln>
          </p:spPr>
          <p:txBody>
            <a:bodyPr wrap="square" lIns="45720" tIns="22860" rIns="45720" bIns="22860">
              <a:spAutoFit/>
            </a:bodyPr>
            <a:lstStyle/>
            <a:p>
              <a:pPr algn="r" defTabSz="1087755"/>
              <a:r>
                <a:rPr lang="zh-CN" altLang="en-US" sz="1050">
                  <a:solidFill>
                    <a:schemeClr val="tx1">
                      <a:lumMod val="75000"/>
                      <a:lumOff val="25000"/>
                    </a:schemeClr>
                  </a:solidFill>
                  <a:latin typeface="微软雅黑" panose="020B0503020204020204" pitchFamily="34" charset="-122"/>
                  <a:ea typeface="微软雅黑" panose="020B0503020204020204" pitchFamily="34" charset="-122"/>
                  <a:cs typeface="Open Sans" panose="020B0604020202020204" pitchFamily="34" charset="0"/>
                </a:rPr>
                <a:t>石油、天然气占政府总收入</a:t>
              </a:r>
              <a:endParaRPr lang="en-US" sz="105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4020202020204" pitchFamily="34" charset="0"/>
              </a:endParaRPr>
            </a:p>
          </p:txBody>
        </p:sp>
        <p:cxnSp>
          <p:nvCxnSpPr>
            <p:cNvPr id="15" name="Elbow Connector 17"/>
            <p:cNvCxnSpPr/>
            <p:nvPr/>
          </p:nvCxnSpPr>
          <p:spPr>
            <a:xfrm rot="10800000">
              <a:off x="2135560" y="4653136"/>
              <a:ext cx="1728192" cy="648072"/>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 Box 10"/>
            <p:cNvSpPr txBox="1">
              <a:spLocks noChangeArrowheads="1"/>
            </p:cNvSpPr>
            <p:nvPr/>
          </p:nvSpPr>
          <p:spPr bwMode="auto">
            <a:xfrm>
              <a:off x="2999656" y="5013176"/>
              <a:ext cx="950729" cy="293644"/>
            </a:xfrm>
            <a:prstGeom prst="rect">
              <a:avLst/>
            </a:prstGeom>
            <a:noFill/>
            <a:ln w="9525">
              <a:noFill/>
              <a:miter lim="800000"/>
            </a:ln>
          </p:spPr>
          <p:txBody>
            <a:bodyPr wrap="square" lIns="45720" tIns="22860" rIns="45720" bIns="22860">
              <a:spAutoFit/>
            </a:bodyPr>
            <a:lstStyle/>
            <a:p>
              <a:pPr algn="ctr" defTabSz="1087755"/>
              <a:r>
                <a:rPr lang="en-US" sz="1400" b="1">
                  <a:solidFill>
                    <a:schemeClr val="accent2"/>
                  </a:solidFill>
                  <a:latin typeface="微软雅黑" panose="020B0503020204020204" pitchFamily="34" charset="-122"/>
                  <a:ea typeface="微软雅黑" panose="020B0503020204020204" pitchFamily="34" charset="-122"/>
                  <a:cs typeface="Open Sans" panose="020B0604020202020204" pitchFamily="34" charset="0"/>
                </a:rPr>
                <a:t>84%</a:t>
              </a:r>
              <a:endParaRPr lang="en-US" sz="1400" dirty="0">
                <a:solidFill>
                  <a:schemeClr val="accent2"/>
                </a:solidFill>
                <a:latin typeface="微软雅黑" panose="020B0503020204020204" pitchFamily="34" charset="-122"/>
                <a:ea typeface="微软雅黑" panose="020B0503020204020204" pitchFamily="34" charset="-122"/>
                <a:cs typeface="Open Sans" panose="020B0604020202020204" pitchFamily="34" charset="0"/>
              </a:endParaRPr>
            </a:p>
          </p:txBody>
        </p:sp>
        <p:pic>
          <p:nvPicPr>
            <p:cNvPr id="37" name="Picture 1" descr="G:\3.品牌项目\2.素材\2.icon\Oil barrel icon icon.svg"/>
            <p:cNvPicPr>
              <a:picLocks noChangeAspect="1" noChangeArrowheads="1"/>
            </p:cNvPicPr>
            <p:nvPr/>
          </p:nvPicPr>
          <p:blipFill>
            <a:blip r:embed="rId3" cstate="print">
              <a:duotone>
                <a:schemeClr val="accent2">
                  <a:shade val="45000"/>
                  <a:satMod val="135000"/>
                </a:schemeClr>
                <a:prstClr val="white"/>
              </a:duotone>
            </a:blip>
            <a:srcRect/>
            <a:stretch>
              <a:fillRect/>
            </a:stretch>
          </p:blipFill>
          <p:spPr bwMode="auto">
            <a:xfrm>
              <a:off x="2351584" y="5085184"/>
              <a:ext cx="648072" cy="648072"/>
            </a:xfrm>
            <a:prstGeom prst="rect">
              <a:avLst/>
            </a:prstGeom>
            <a:noFill/>
            <a:effectLst/>
          </p:spPr>
        </p:pic>
        <p:sp>
          <p:nvSpPr>
            <p:cNvPr id="41" name="Text Box 10"/>
            <p:cNvSpPr txBox="1">
              <a:spLocks noChangeArrowheads="1"/>
            </p:cNvSpPr>
            <p:nvPr/>
          </p:nvSpPr>
          <p:spPr bwMode="auto">
            <a:xfrm>
              <a:off x="1415480" y="2600908"/>
              <a:ext cx="1224136" cy="661720"/>
            </a:xfrm>
            <a:prstGeom prst="rect">
              <a:avLst/>
            </a:prstGeom>
            <a:noFill/>
            <a:ln w="9525">
              <a:noFill/>
              <a:miter lim="800000"/>
            </a:ln>
          </p:spPr>
          <p:txBody>
            <a:bodyPr wrap="square" lIns="45720" tIns="22860" rIns="45720" bIns="22860">
              <a:spAutoFit/>
            </a:bodyPr>
            <a:lstStyle/>
            <a:p>
              <a:pPr algn="ctr" defTabSz="1087755"/>
              <a:r>
                <a:rPr lang="zh-CN" altLang="en-US" sz="4000" b="1">
                  <a:solidFill>
                    <a:schemeClr val="accent2"/>
                  </a:solidFill>
                  <a:latin typeface="楷体" panose="02010609060101010101" pitchFamily="49" charset="-122"/>
                  <a:ea typeface="楷体" panose="02010609060101010101" pitchFamily="49" charset="-122"/>
                  <a:cs typeface="Open Sans" panose="020B0604020202020204" pitchFamily="34" charset="0"/>
                </a:rPr>
                <a:t>油气</a:t>
              </a:r>
              <a:endParaRPr lang="en-US" sz="4000" b="1" dirty="0">
                <a:solidFill>
                  <a:schemeClr val="accent2"/>
                </a:solidFill>
                <a:latin typeface="楷体" panose="02010609060101010101" pitchFamily="49" charset="-122"/>
                <a:ea typeface="楷体" panose="02010609060101010101" pitchFamily="49" charset="-122"/>
                <a:cs typeface="Open Sans" panose="020B0604020202020204" pitchFamily="34" charset="0"/>
              </a:endParaRPr>
            </a:p>
          </p:txBody>
        </p:sp>
        <p:cxnSp>
          <p:nvCxnSpPr>
            <p:cNvPr id="42" name="Elbow Connector 17"/>
            <p:cNvCxnSpPr/>
            <p:nvPr/>
          </p:nvCxnSpPr>
          <p:spPr>
            <a:xfrm rot="10800000">
              <a:off x="1631504" y="2204864"/>
              <a:ext cx="3312368" cy="216024"/>
            </a:xfrm>
            <a:prstGeom prst="bentConnector3">
              <a:avLst>
                <a:gd name="adj1" fmla="val 22969"/>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ext Box 10"/>
            <p:cNvSpPr txBox="1">
              <a:spLocks noChangeArrowheads="1"/>
            </p:cNvSpPr>
            <p:nvPr/>
          </p:nvSpPr>
          <p:spPr bwMode="auto">
            <a:xfrm>
              <a:off x="4295800" y="2132856"/>
              <a:ext cx="720080" cy="293644"/>
            </a:xfrm>
            <a:prstGeom prst="rect">
              <a:avLst/>
            </a:prstGeom>
            <a:noFill/>
            <a:ln w="9525">
              <a:noFill/>
              <a:miter lim="800000"/>
            </a:ln>
          </p:spPr>
          <p:txBody>
            <a:bodyPr wrap="square" lIns="45720" tIns="22860" rIns="45720" bIns="22860">
              <a:spAutoFit/>
            </a:bodyPr>
            <a:lstStyle/>
            <a:p>
              <a:pPr algn="ctr" defTabSz="1087755"/>
              <a:r>
                <a:rPr lang="en-US" sz="1400" b="1">
                  <a:solidFill>
                    <a:schemeClr val="accent4">
                      <a:lumMod val="75000"/>
                    </a:schemeClr>
                  </a:solidFill>
                  <a:latin typeface="微软雅黑" panose="020B0503020204020204" pitchFamily="34" charset="-122"/>
                  <a:ea typeface="微软雅黑" panose="020B0503020204020204" pitchFamily="34" charset="-122"/>
                  <a:cs typeface="Open Sans" panose="020B0604020202020204" pitchFamily="34" charset="0"/>
                </a:rPr>
                <a:t>16%</a:t>
              </a:r>
              <a:endParaRPr lang="en-US" sz="1400" dirty="0">
                <a:solidFill>
                  <a:schemeClr val="accent4">
                    <a:lumMod val="75000"/>
                  </a:schemeClr>
                </a:solidFill>
                <a:latin typeface="微软雅黑" panose="020B0503020204020204" pitchFamily="34" charset="-122"/>
                <a:ea typeface="微软雅黑" panose="020B0503020204020204" pitchFamily="34" charset="-122"/>
                <a:cs typeface="Open Sans" panose="020B0604020202020204" pitchFamily="34" charset="0"/>
              </a:endParaRPr>
            </a:p>
          </p:txBody>
        </p:sp>
        <p:sp>
          <p:nvSpPr>
            <p:cNvPr id="48" name="Text Box 10"/>
            <p:cNvSpPr txBox="1">
              <a:spLocks noChangeArrowheads="1"/>
            </p:cNvSpPr>
            <p:nvPr/>
          </p:nvSpPr>
          <p:spPr bwMode="auto">
            <a:xfrm>
              <a:off x="4223792" y="2492896"/>
              <a:ext cx="792088" cy="216024"/>
            </a:xfrm>
            <a:prstGeom prst="rect">
              <a:avLst/>
            </a:prstGeom>
            <a:noFill/>
            <a:ln w="9525">
              <a:noFill/>
              <a:miter lim="800000"/>
            </a:ln>
          </p:spPr>
          <p:txBody>
            <a:bodyPr wrap="square" lIns="45720" tIns="22860" rIns="45720" bIns="22860">
              <a:spAutoFit/>
            </a:bodyPr>
            <a:lstStyle/>
            <a:p>
              <a:pPr algn="r" defTabSz="1087755"/>
              <a:r>
                <a:rPr lang="zh-CN" altLang="en-US" sz="1050">
                  <a:solidFill>
                    <a:schemeClr val="tx1">
                      <a:lumMod val="75000"/>
                      <a:lumOff val="25000"/>
                    </a:schemeClr>
                  </a:solidFill>
                  <a:latin typeface="微软雅黑" panose="020B0503020204020204" pitchFamily="34" charset="-122"/>
                  <a:ea typeface="微软雅黑" panose="020B0503020204020204" pitchFamily="34" charset="-122"/>
                  <a:cs typeface="Open Sans" panose="020B0604020202020204" pitchFamily="34" charset="0"/>
                </a:rPr>
                <a:t>其他收入</a:t>
              </a:r>
              <a:endParaRPr lang="en-US" sz="105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4020202020204" pitchFamily="34" charset="0"/>
              </a:endParaRPr>
            </a:p>
          </p:txBody>
        </p:sp>
        <p:pic>
          <p:nvPicPr>
            <p:cNvPr id="14338" name="Picture 2" descr="G:\3.品牌项目\2.素材\2.icon\Market Analysis icon icon.png"/>
            <p:cNvPicPr>
              <a:picLocks noChangeAspect="1" noChangeArrowheads="1"/>
            </p:cNvPicPr>
            <p:nvPr/>
          </p:nvPicPr>
          <p:blipFill>
            <a:blip r:embed="rId4" cstate="print">
              <a:duotone>
                <a:schemeClr val="accent4">
                  <a:shade val="45000"/>
                  <a:satMod val="135000"/>
                </a:schemeClr>
                <a:prstClr val="white"/>
              </a:duotone>
            </a:blip>
            <a:srcRect/>
            <a:stretch>
              <a:fillRect/>
            </a:stretch>
          </p:blipFill>
          <p:spPr bwMode="auto">
            <a:xfrm>
              <a:off x="3575720" y="2276872"/>
              <a:ext cx="529208" cy="529208"/>
            </a:xfrm>
            <a:prstGeom prst="rect">
              <a:avLst/>
            </a:prstGeom>
            <a:noFill/>
          </p:spPr>
        </p:pic>
      </p:grpSp>
      <p:sp>
        <p:nvSpPr>
          <p:cNvPr id="58" name="矩形 57"/>
          <p:cNvSpPr/>
          <p:nvPr/>
        </p:nvSpPr>
        <p:spPr>
          <a:xfrm>
            <a:off x="9010187" y="188640"/>
            <a:ext cx="1407160" cy="45720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chemeClr val="bg1"/>
                </a:solidFill>
                <a:latin typeface="华文行楷" panose="02010800040101010101" pitchFamily="2" charset="-122"/>
                <a:ea typeface="华文行楷" panose="02010800040101010101" pitchFamily="2" charset="-122"/>
              </a:rPr>
              <a:t>经贸概况</a:t>
            </a:r>
            <a:endParaRPr lang="zh-CN" altLang="en-US" sz="2400" b="1" dirty="0">
              <a:solidFill>
                <a:schemeClr val="bg1"/>
              </a:solidFill>
              <a:latin typeface="华文行楷" panose="02010800040101010101" pitchFamily="2" charset="-122"/>
              <a:ea typeface="华文行楷" panose="0201080004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3"/>
          <p:cNvPicPr>
            <a:picLocks noChangeAspect="1"/>
          </p:cNvPicPr>
          <p:nvPr/>
        </p:nvPicPr>
        <p:blipFill>
          <a:blip r:embed="rId3"/>
          <a:stretch>
            <a:fillRect/>
          </a:stretch>
        </p:blipFill>
        <p:spPr>
          <a:xfrm>
            <a:off x="-126365" y="657136"/>
            <a:ext cx="12192000" cy="5124856"/>
          </a:xfrm>
          <a:prstGeom prst="rect">
            <a:avLst/>
          </a:prstGeom>
        </p:spPr>
      </p:pic>
      <p:sp>
        <p:nvSpPr>
          <p:cNvPr id="52" name="矩形 51"/>
          <p:cNvSpPr/>
          <p:nvPr/>
        </p:nvSpPr>
        <p:spPr>
          <a:xfrm>
            <a:off x="0" y="5115279"/>
            <a:ext cx="12192000" cy="718548"/>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4"/>
          <p:cNvSpPr/>
          <p:nvPr/>
        </p:nvSpPr>
        <p:spPr>
          <a:xfrm>
            <a:off x="0" y="5817552"/>
            <a:ext cx="12192000" cy="10404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zh-CN">
              <a:solidFill>
                <a:srgbClr val="FFFFFF"/>
              </a:solidFill>
            </a:endParaRPr>
          </a:p>
        </p:txBody>
      </p:sp>
      <p:sp>
        <p:nvSpPr>
          <p:cNvPr id="6" name="Freeform 67"/>
          <p:cNvSpPr/>
          <p:nvPr/>
        </p:nvSpPr>
        <p:spPr bwMode="auto">
          <a:xfrm>
            <a:off x="2832100" y="6391184"/>
            <a:ext cx="1517714" cy="358399"/>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1765">
              <a:lnSpc>
                <a:spcPct val="90000"/>
              </a:lnSpc>
              <a:spcAft>
                <a:spcPct val="35000"/>
              </a:spcAft>
              <a:defRPr/>
            </a:pPr>
            <a:r>
              <a:rPr lang="zh-CN" altLang="en-US" sz="2600" b="1">
                <a:solidFill>
                  <a:schemeClr val="bg1"/>
                </a:solidFill>
                <a:latin typeface="隶书" panose="02010509060101010101" pitchFamily="49" charset="-122"/>
                <a:ea typeface="隶书" panose="02010509060101010101" pitchFamily="49" charset="-122"/>
                <a:cs typeface="Lato Regular"/>
              </a:rPr>
              <a:t>特区概况</a:t>
            </a:r>
          </a:p>
        </p:txBody>
      </p:sp>
      <p:sp>
        <p:nvSpPr>
          <p:cNvPr id="15" name="Freeform 98"/>
          <p:cNvSpPr/>
          <p:nvPr/>
        </p:nvSpPr>
        <p:spPr bwMode="auto">
          <a:xfrm>
            <a:off x="533400" y="6366263"/>
            <a:ext cx="1790761" cy="308421"/>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1765">
              <a:lnSpc>
                <a:spcPct val="90000"/>
              </a:lnSpc>
              <a:spcAft>
                <a:spcPct val="35000"/>
              </a:spcAft>
              <a:defRPr/>
            </a:pPr>
            <a:r>
              <a:rPr lang="zh-CN" altLang="en-US" sz="2600" b="1">
                <a:solidFill>
                  <a:schemeClr val="bg1"/>
                </a:solidFill>
                <a:latin typeface="隶书" panose="02010509060101010101" pitchFamily="49" charset="-122"/>
                <a:ea typeface="隶书" panose="02010509060101010101" pitchFamily="49" charset="-122"/>
                <a:cs typeface="Lato Regular"/>
              </a:rPr>
              <a:t>杜库姆简介</a:t>
            </a:r>
            <a:endParaRPr lang="en-US" sz="2600" b="1" dirty="0">
              <a:solidFill>
                <a:schemeClr val="bg1"/>
              </a:solidFill>
              <a:latin typeface="隶书" panose="02010509060101010101" pitchFamily="49" charset="-122"/>
              <a:ea typeface="隶书" panose="02010509060101010101" pitchFamily="49" charset="-122"/>
              <a:cs typeface="Lato Regular"/>
            </a:endParaRPr>
          </a:p>
        </p:txBody>
      </p:sp>
      <p:sp>
        <p:nvSpPr>
          <p:cNvPr id="44" name="矩形 43"/>
          <p:cNvSpPr/>
          <p:nvPr/>
        </p:nvSpPr>
        <p:spPr>
          <a:xfrm>
            <a:off x="2862881" y="4940847"/>
            <a:ext cx="5770880" cy="706755"/>
          </a:xfrm>
          <a:prstGeom prst="rect">
            <a:avLst/>
          </a:prstGeom>
        </p:spPr>
        <p:txBody>
          <a:bodyPr wrap="none">
            <a:spAutoFit/>
          </a:bodyPr>
          <a:lstStyle/>
          <a:p>
            <a:pPr algn="ctr">
              <a:spcBef>
                <a:spcPct val="20000"/>
              </a:spcBef>
              <a:buFont typeface="Arial" panose="020B0604020202020204" pitchFamily="34" charset="0"/>
              <a:buNone/>
            </a:pPr>
            <a:r>
              <a:rPr lang="zh-CN" altLang="en-US" sz="4000">
                <a:solidFill>
                  <a:schemeClr val="bg1"/>
                </a:solidFill>
                <a:latin typeface="隶书" panose="02010509060101010101" pitchFamily="49" charset="-122"/>
                <a:ea typeface="隶书" panose="02010509060101010101" pitchFamily="49" charset="-122"/>
                <a:cs typeface="Lato Light"/>
              </a:rPr>
              <a:t>二、杜库姆经济特区简介</a:t>
            </a:r>
            <a:endParaRPr lang="en-US" altLang="zh-CN" sz="4000" dirty="0">
              <a:solidFill>
                <a:schemeClr val="bg1"/>
              </a:solidFill>
              <a:latin typeface="隶书" panose="02010509060101010101" pitchFamily="49" charset="-122"/>
              <a:ea typeface="隶书" panose="02010509060101010101" pitchFamily="49" charset="-122"/>
              <a:cs typeface="Lato Light"/>
            </a:endParaRPr>
          </a:p>
        </p:txBody>
      </p:sp>
      <p:grpSp>
        <p:nvGrpSpPr>
          <p:cNvPr id="51" name="组合 50"/>
          <p:cNvGrpSpPr/>
          <p:nvPr/>
        </p:nvGrpSpPr>
        <p:grpSpPr>
          <a:xfrm>
            <a:off x="3292622" y="5592207"/>
            <a:ext cx="720000" cy="720000"/>
            <a:chOff x="9048328" y="4869160"/>
            <a:chExt cx="926082" cy="866701"/>
          </a:xfrm>
        </p:grpSpPr>
        <p:grpSp>
          <p:nvGrpSpPr>
            <p:cNvPr id="7" name="Group 6"/>
            <p:cNvGrpSpPr/>
            <p:nvPr/>
          </p:nvGrpSpPr>
          <p:grpSpPr>
            <a:xfrm>
              <a:off x="9048328" y="4869160"/>
              <a:ext cx="926082" cy="866701"/>
              <a:chOff x="4740039" y="4745881"/>
              <a:chExt cx="966131" cy="966131"/>
            </a:xfrm>
          </p:grpSpPr>
          <p:sp>
            <p:nvSpPr>
              <p:cNvPr id="30" name="Oval 104"/>
              <p:cNvSpPr/>
              <p:nvPr/>
            </p:nvSpPr>
            <p:spPr bwMode="auto">
              <a:xfrm>
                <a:off x="4801126" y="4805383"/>
                <a:ext cx="852640" cy="852640"/>
              </a:xfrm>
              <a:prstGeom prst="ellipse">
                <a:avLst/>
              </a:prstGeom>
              <a:solidFill>
                <a:schemeClr val="tx2">
                  <a:lumMod val="40000"/>
                  <a:lumOff val="60000"/>
                </a:schemeClr>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 name="Oval 46"/>
              <p:cNvSpPr/>
              <p:nvPr/>
            </p:nvSpPr>
            <p:spPr bwMode="auto">
              <a:xfrm>
                <a:off x="4740039" y="4745881"/>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33" name="组合 32"/>
            <p:cNvGrpSpPr/>
            <p:nvPr/>
          </p:nvGrpSpPr>
          <p:grpSpPr>
            <a:xfrm>
              <a:off x="9276227" y="5097817"/>
              <a:ext cx="519112" cy="401638"/>
              <a:chOff x="5254626" y="3235325"/>
              <a:chExt cx="519112" cy="401638"/>
            </a:xfrm>
            <a:solidFill>
              <a:schemeClr val="bg1"/>
            </a:solidFill>
          </p:grpSpPr>
          <p:sp>
            <p:nvSpPr>
              <p:cNvPr id="34" name="Freeform 133"/>
              <p:cNvSpPr>
                <a:spLocks noEditPoints="1"/>
              </p:cNvSpPr>
              <p:nvPr/>
            </p:nvSpPr>
            <p:spPr bwMode="auto">
              <a:xfrm>
                <a:off x="5494338" y="3235325"/>
                <a:ext cx="279400" cy="277813"/>
              </a:xfrm>
              <a:custGeom>
                <a:avLst/>
                <a:gdLst>
                  <a:gd name="T0" fmla="*/ 9 w 102"/>
                  <a:gd name="T1" fmla="*/ 102 h 102"/>
                  <a:gd name="T2" fmla="*/ 5 w 102"/>
                  <a:gd name="T3" fmla="*/ 100 h 102"/>
                  <a:gd name="T4" fmla="*/ 3 w 102"/>
                  <a:gd name="T5" fmla="*/ 99 h 102"/>
                  <a:gd name="T6" fmla="*/ 0 w 102"/>
                  <a:gd name="T7" fmla="*/ 94 h 102"/>
                  <a:gd name="T8" fmla="*/ 2 w 102"/>
                  <a:gd name="T9" fmla="*/ 89 h 102"/>
                  <a:gd name="T10" fmla="*/ 7 w 102"/>
                  <a:gd name="T11" fmla="*/ 87 h 102"/>
                  <a:gd name="T12" fmla="*/ 9 w 102"/>
                  <a:gd name="T13" fmla="*/ 87 h 102"/>
                  <a:gd name="T14" fmla="*/ 12 w 102"/>
                  <a:gd name="T15" fmla="*/ 87 h 102"/>
                  <a:gd name="T16" fmla="*/ 13 w 102"/>
                  <a:gd name="T17" fmla="*/ 84 h 102"/>
                  <a:gd name="T18" fmla="*/ 16 w 102"/>
                  <a:gd name="T19" fmla="*/ 48 h 102"/>
                  <a:gd name="T20" fmla="*/ 49 w 102"/>
                  <a:gd name="T21" fmla="*/ 30 h 102"/>
                  <a:gd name="T22" fmla="*/ 53 w 102"/>
                  <a:gd name="T23" fmla="*/ 28 h 102"/>
                  <a:gd name="T24" fmla="*/ 50 w 102"/>
                  <a:gd name="T25" fmla="*/ 24 h 102"/>
                  <a:gd name="T26" fmla="*/ 74 w 102"/>
                  <a:gd name="T27" fmla="*/ 0 h 102"/>
                  <a:gd name="T28" fmla="*/ 102 w 102"/>
                  <a:gd name="T29" fmla="*/ 26 h 102"/>
                  <a:gd name="T30" fmla="*/ 79 w 102"/>
                  <a:gd name="T31" fmla="*/ 50 h 102"/>
                  <a:gd name="T32" fmla="*/ 75 w 102"/>
                  <a:gd name="T33" fmla="*/ 47 h 102"/>
                  <a:gd name="T34" fmla="*/ 73 w 102"/>
                  <a:gd name="T35" fmla="*/ 51 h 102"/>
                  <a:gd name="T36" fmla="*/ 56 w 102"/>
                  <a:gd name="T37" fmla="*/ 85 h 102"/>
                  <a:gd name="T38" fmla="*/ 46 w 102"/>
                  <a:gd name="T39" fmla="*/ 84 h 102"/>
                  <a:gd name="T40" fmla="*/ 19 w 102"/>
                  <a:gd name="T41" fmla="*/ 89 h 102"/>
                  <a:gd name="T42" fmla="*/ 16 w 102"/>
                  <a:gd name="T43" fmla="*/ 91 h 102"/>
                  <a:gd name="T44" fmla="*/ 17 w 102"/>
                  <a:gd name="T45" fmla="*/ 94 h 102"/>
                  <a:gd name="T46" fmla="*/ 15 w 102"/>
                  <a:gd name="T47" fmla="*/ 100 h 102"/>
                  <a:gd name="T48" fmla="*/ 9 w 102"/>
                  <a:gd name="T49" fmla="*/ 102 h 102"/>
                  <a:gd name="T50" fmla="*/ 41 w 102"/>
                  <a:gd name="T51" fmla="*/ 44 h 102"/>
                  <a:gd name="T52" fmla="*/ 24 w 102"/>
                  <a:gd name="T53" fmla="*/ 60 h 102"/>
                  <a:gd name="T54" fmla="*/ 41 w 102"/>
                  <a:gd name="T55" fmla="*/ 77 h 102"/>
                  <a:gd name="T56" fmla="*/ 57 w 102"/>
                  <a:gd name="T57" fmla="*/ 60 h 102"/>
                  <a:gd name="T58" fmla="*/ 41 w 102"/>
                  <a:gd name="T59" fmla="*/ 4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2" h="102">
                    <a:moveTo>
                      <a:pt x="9" y="102"/>
                    </a:moveTo>
                    <a:cubicBezTo>
                      <a:pt x="8" y="102"/>
                      <a:pt x="6" y="102"/>
                      <a:pt x="5" y="100"/>
                    </a:cubicBezTo>
                    <a:cubicBezTo>
                      <a:pt x="3" y="99"/>
                      <a:pt x="3" y="99"/>
                      <a:pt x="3" y="99"/>
                    </a:cubicBezTo>
                    <a:cubicBezTo>
                      <a:pt x="1" y="97"/>
                      <a:pt x="0" y="96"/>
                      <a:pt x="0" y="94"/>
                    </a:cubicBezTo>
                    <a:cubicBezTo>
                      <a:pt x="0" y="92"/>
                      <a:pt x="1" y="90"/>
                      <a:pt x="2" y="89"/>
                    </a:cubicBezTo>
                    <a:cubicBezTo>
                      <a:pt x="4" y="87"/>
                      <a:pt x="5" y="87"/>
                      <a:pt x="7" y="87"/>
                    </a:cubicBezTo>
                    <a:cubicBezTo>
                      <a:pt x="8" y="87"/>
                      <a:pt x="8" y="87"/>
                      <a:pt x="9" y="87"/>
                    </a:cubicBezTo>
                    <a:cubicBezTo>
                      <a:pt x="12" y="87"/>
                      <a:pt x="12" y="87"/>
                      <a:pt x="12" y="87"/>
                    </a:cubicBezTo>
                    <a:cubicBezTo>
                      <a:pt x="13" y="84"/>
                      <a:pt x="13" y="84"/>
                      <a:pt x="13" y="84"/>
                    </a:cubicBezTo>
                    <a:cubicBezTo>
                      <a:pt x="16" y="76"/>
                      <a:pt x="19" y="64"/>
                      <a:pt x="16" y="48"/>
                    </a:cubicBezTo>
                    <a:cubicBezTo>
                      <a:pt x="18" y="47"/>
                      <a:pt x="38" y="36"/>
                      <a:pt x="49" y="30"/>
                    </a:cubicBezTo>
                    <a:cubicBezTo>
                      <a:pt x="53" y="28"/>
                      <a:pt x="53" y="28"/>
                      <a:pt x="53" y="28"/>
                    </a:cubicBezTo>
                    <a:cubicBezTo>
                      <a:pt x="50" y="24"/>
                      <a:pt x="50" y="24"/>
                      <a:pt x="50" y="24"/>
                    </a:cubicBezTo>
                    <a:cubicBezTo>
                      <a:pt x="74" y="0"/>
                      <a:pt x="74" y="0"/>
                      <a:pt x="74" y="0"/>
                    </a:cubicBezTo>
                    <a:cubicBezTo>
                      <a:pt x="102" y="26"/>
                      <a:pt x="102" y="26"/>
                      <a:pt x="102" y="26"/>
                    </a:cubicBezTo>
                    <a:cubicBezTo>
                      <a:pt x="79" y="50"/>
                      <a:pt x="79" y="50"/>
                      <a:pt x="79" y="50"/>
                    </a:cubicBezTo>
                    <a:cubicBezTo>
                      <a:pt x="75" y="47"/>
                      <a:pt x="75" y="47"/>
                      <a:pt x="75" y="47"/>
                    </a:cubicBezTo>
                    <a:cubicBezTo>
                      <a:pt x="73" y="51"/>
                      <a:pt x="73" y="51"/>
                      <a:pt x="73" y="51"/>
                    </a:cubicBezTo>
                    <a:cubicBezTo>
                      <a:pt x="68" y="62"/>
                      <a:pt x="58" y="81"/>
                      <a:pt x="56" y="85"/>
                    </a:cubicBezTo>
                    <a:cubicBezTo>
                      <a:pt x="53" y="84"/>
                      <a:pt x="49" y="84"/>
                      <a:pt x="46" y="84"/>
                    </a:cubicBezTo>
                    <a:cubicBezTo>
                      <a:pt x="34" y="84"/>
                      <a:pt x="25" y="87"/>
                      <a:pt x="19" y="89"/>
                    </a:cubicBezTo>
                    <a:cubicBezTo>
                      <a:pt x="16" y="91"/>
                      <a:pt x="16" y="91"/>
                      <a:pt x="16" y="91"/>
                    </a:cubicBezTo>
                    <a:cubicBezTo>
                      <a:pt x="17" y="94"/>
                      <a:pt x="17" y="94"/>
                      <a:pt x="17" y="94"/>
                    </a:cubicBezTo>
                    <a:cubicBezTo>
                      <a:pt x="17" y="96"/>
                      <a:pt x="16" y="98"/>
                      <a:pt x="15" y="100"/>
                    </a:cubicBezTo>
                    <a:cubicBezTo>
                      <a:pt x="13" y="101"/>
                      <a:pt x="11" y="102"/>
                      <a:pt x="9" y="102"/>
                    </a:cubicBezTo>
                    <a:close/>
                    <a:moveTo>
                      <a:pt x="41" y="44"/>
                    </a:moveTo>
                    <a:cubicBezTo>
                      <a:pt x="31" y="44"/>
                      <a:pt x="24" y="51"/>
                      <a:pt x="24" y="60"/>
                    </a:cubicBezTo>
                    <a:cubicBezTo>
                      <a:pt x="24" y="69"/>
                      <a:pt x="31" y="77"/>
                      <a:pt x="41" y="77"/>
                    </a:cubicBezTo>
                    <a:cubicBezTo>
                      <a:pt x="50" y="77"/>
                      <a:pt x="57" y="69"/>
                      <a:pt x="57" y="60"/>
                    </a:cubicBezTo>
                    <a:cubicBezTo>
                      <a:pt x="57" y="51"/>
                      <a:pt x="50" y="44"/>
                      <a:pt x="41"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30"/>
              <p:cNvSpPr>
                <a:spLocks noEditPoints="1"/>
              </p:cNvSpPr>
              <p:nvPr/>
            </p:nvSpPr>
            <p:spPr bwMode="auto">
              <a:xfrm>
                <a:off x="5254626" y="3246438"/>
                <a:ext cx="469900" cy="390525"/>
              </a:xfrm>
              <a:custGeom>
                <a:avLst/>
                <a:gdLst>
                  <a:gd name="T0" fmla="*/ 170 w 172"/>
                  <a:gd name="T1" fmla="*/ 49 h 143"/>
                  <a:gd name="T2" fmla="*/ 167 w 172"/>
                  <a:gd name="T3" fmla="*/ 50 h 143"/>
                  <a:gd name="T4" fmla="*/ 165 w 172"/>
                  <a:gd name="T5" fmla="*/ 49 h 143"/>
                  <a:gd name="T6" fmla="*/ 147 w 172"/>
                  <a:gd name="T7" fmla="*/ 82 h 143"/>
                  <a:gd name="T8" fmla="*/ 143 w 172"/>
                  <a:gd name="T9" fmla="*/ 85 h 143"/>
                  <a:gd name="T10" fmla="*/ 134 w 172"/>
                  <a:gd name="T11" fmla="*/ 84 h 143"/>
                  <a:gd name="T12" fmla="*/ 108 w 172"/>
                  <a:gd name="T13" fmla="*/ 89 h 143"/>
                  <a:gd name="T14" fmla="*/ 106 w 172"/>
                  <a:gd name="T15" fmla="*/ 99 h 143"/>
                  <a:gd name="T16" fmla="*/ 97 w 172"/>
                  <a:gd name="T17" fmla="*/ 102 h 143"/>
                  <a:gd name="T18" fmla="*/ 90 w 172"/>
                  <a:gd name="T19" fmla="*/ 99 h 143"/>
                  <a:gd name="T20" fmla="*/ 88 w 172"/>
                  <a:gd name="T21" fmla="*/ 98 h 143"/>
                  <a:gd name="T22" fmla="*/ 84 w 172"/>
                  <a:gd name="T23" fmla="*/ 90 h 143"/>
                  <a:gd name="T24" fmla="*/ 87 w 172"/>
                  <a:gd name="T25" fmla="*/ 82 h 143"/>
                  <a:gd name="T26" fmla="*/ 97 w 172"/>
                  <a:gd name="T27" fmla="*/ 79 h 143"/>
                  <a:gd name="T28" fmla="*/ 100 w 172"/>
                  <a:gd name="T29" fmla="*/ 45 h 143"/>
                  <a:gd name="T30" fmla="*/ 102 w 172"/>
                  <a:gd name="T31" fmla="*/ 41 h 143"/>
                  <a:gd name="T32" fmla="*/ 135 w 172"/>
                  <a:gd name="T33" fmla="*/ 22 h 143"/>
                  <a:gd name="T34" fmla="*/ 134 w 172"/>
                  <a:gd name="T35" fmla="*/ 20 h 143"/>
                  <a:gd name="T36" fmla="*/ 135 w 172"/>
                  <a:gd name="T37" fmla="*/ 17 h 143"/>
                  <a:gd name="T38" fmla="*/ 152 w 172"/>
                  <a:gd name="T39" fmla="*/ 0 h 143"/>
                  <a:gd name="T40" fmla="*/ 20 w 172"/>
                  <a:gd name="T41" fmla="*/ 0 h 143"/>
                  <a:gd name="T42" fmla="*/ 0 w 172"/>
                  <a:gd name="T43" fmla="*/ 19 h 143"/>
                  <a:gd name="T44" fmla="*/ 0 w 172"/>
                  <a:gd name="T45" fmla="*/ 124 h 143"/>
                  <a:gd name="T46" fmla="*/ 20 w 172"/>
                  <a:gd name="T47" fmla="*/ 143 h 143"/>
                  <a:gd name="T48" fmla="*/ 153 w 172"/>
                  <a:gd name="T49" fmla="*/ 143 h 143"/>
                  <a:gd name="T50" fmla="*/ 172 w 172"/>
                  <a:gd name="T51" fmla="*/ 124 h 143"/>
                  <a:gd name="T52" fmla="*/ 172 w 172"/>
                  <a:gd name="T53" fmla="*/ 46 h 143"/>
                  <a:gd name="T54" fmla="*/ 170 w 172"/>
                  <a:gd name="T55" fmla="*/ 49 h 143"/>
                  <a:gd name="T56" fmla="*/ 29 w 172"/>
                  <a:gd name="T57" fmla="*/ 24 h 143"/>
                  <a:gd name="T58" fmla="*/ 102 w 172"/>
                  <a:gd name="T59" fmla="*/ 24 h 143"/>
                  <a:gd name="T60" fmla="*/ 106 w 172"/>
                  <a:gd name="T61" fmla="*/ 28 h 143"/>
                  <a:gd name="T62" fmla="*/ 102 w 172"/>
                  <a:gd name="T63" fmla="*/ 32 h 143"/>
                  <a:gd name="T64" fmla="*/ 29 w 172"/>
                  <a:gd name="T65" fmla="*/ 32 h 143"/>
                  <a:gd name="T66" fmla="*/ 25 w 172"/>
                  <a:gd name="T67" fmla="*/ 28 h 143"/>
                  <a:gd name="T68" fmla="*/ 29 w 172"/>
                  <a:gd name="T69" fmla="*/ 24 h 143"/>
                  <a:gd name="T70" fmla="*/ 29 w 172"/>
                  <a:gd name="T71" fmla="*/ 47 h 143"/>
                  <a:gd name="T72" fmla="*/ 90 w 172"/>
                  <a:gd name="T73" fmla="*/ 47 h 143"/>
                  <a:gd name="T74" fmla="*/ 94 w 172"/>
                  <a:gd name="T75" fmla="*/ 51 h 143"/>
                  <a:gd name="T76" fmla="*/ 90 w 172"/>
                  <a:gd name="T77" fmla="*/ 55 h 143"/>
                  <a:gd name="T78" fmla="*/ 29 w 172"/>
                  <a:gd name="T79" fmla="*/ 55 h 143"/>
                  <a:gd name="T80" fmla="*/ 25 w 172"/>
                  <a:gd name="T81" fmla="*/ 51 h 143"/>
                  <a:gd name="T82" fmla="*/ 29 w 172"/>
                  <a:gd name="T83" fmla="*/ 47 h 143"/>
                  <a:gd name="T84" fmla="*/ 29 w 172"/>
                  <a:gd name="T85" fmla="*/ 69 h 143"/>
                  <a:gd name="T86" fmla="*/ 90 w 172"/>
                  <a:gd name="T87" fmla="*/ 69 h 143"/>
                  <a:gd name="T88" fmla="*/ 94 w 172"/>
                  <a:gd name="T89" fmla="*/ 73 h 143"/>
                  <a:gd name="T90" fmla="*/ 90 w 172"/>
                  <a:gd name="T91" fmla="*/ 77 h 143"/>
                  <a:gd name="T92" fmla="*/ 29 w 172"/>
                  <a:gd name="T93" fmla="*/ 77 h 143"/>
                  <a:gd name="T94" fmla="*/ 25 w 172"/>
                  <a:gd name="T95" fmla="*/ 73 h 143"/>
                  <a:gd name="T96" fmla="*/ 29 w 172"/>
                  <a:gd name="T97" fmla="*/ 69 h 143"/>
                  <a:gd name="T98" fmla="*/ 29 w 172"/>
                  <a:gd name="T99" fmla="*/ 92 h 143"/>
                  <a:gd name="T100" fmla="*/ 76 w 172"/>
                  <a:gd name="T101" fmla="*/ 92 h 143"/>
                  <a:gd name="T102" fmla="*/ 80 w 172"/>
                  <a:gd name="T103" fmla="*/ 96 h 143"/>
                  <a:gd name="T104" fmla="*/ 76 w 172"/>
                  <a:gd name="T105" fmla="*/ 100 h 143"/>
                  <a:gd name="T106" fmla="*/ 29 w 172"/>
                  <a:gd name="T107" fmla="*/ 100 h 143"/>
                  <a:gd name="T108" fmla="*/ 25 w 172"/>
                  <a:gd name="T109" fmla="*/ 96 h 143"/>
                  <a:gd name="T110" fmla="*/ 29 w 172"/>
                  <a:gd name="T111" fmla="*/ 92 h 143"/>
                  <a:gd name="T112" fmla="*/ 143 w 172"/>
                  <a:gd name="T113" fmla="*/ 123 h 143"/>
                  <a:gd name="T114" fmla="*/ 29 w 172"/>
                  <a:gd name="T115" fmla="*/ 123 h 143"/>
                  <a:gd name="T116" fmla="*/ 25 w 172"/>
                  <a:gd name="T117" fmla="*/ 119 h 143"/>
                  <a:gd name="T118" fmla="*/ 29 w 172"/>
                  <a:gd name="T119" fmla="*/ 115 h 143"/>
                  <a:gd name="T120" fmla="*/ 143 w 172"/>
                  <a:gd name="T121" fmla="*/ 115 h 143"/>
                  <a:gd name="T122" fmla="*/ 147 w 172"/>
                  <a:gd name="T123" fmla="*/ 119 h 143"/>
                  <a:gd name="T124" fmla="*/ 143 w 172"/>
                  <a:gd name="T125" fmla="*/ 12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2" h="143">
                    <a:moveTo>
                      <a:pt x="170" y="49"/>
                    </a:moveTo>
                    <a:cubicBezTo>
                      <a:pt x="169" y="50"/>
                      <a:pt x="168" y="50"/>
                      <a:pt x="167" y="50"/>
                    </a:cubicBezTo>
                    <a:cubicBezTo>
                      <a:pt x="166" y="50"/>
                      <a:pt x="165" y="50"/>
                      <a:pt x="165" y="49"/>
                    </a:cubicBezTo>
                    <a:cubicBezTo>
                      <a:pt x="159" y="61"/>
                      <a:pt x="148" y="81"/>
                      <a:pt x="147" y="82"/>
                    </a:cubicBezTo>
                    <a:cubicBezTo>
                      <a:pt x="147" y="84"/>
                      <a:pt x="145" y="85"/>
                      <a:pt x="143" y="85"/>
                    </a:cubicBezTo>
                    <a:cubicBezTo>
                      <a:pt x="140" y="84"/>
                      <a:pt x="137" y="84"/>
                      <a:pt x="134" y="84"/>
                    </a:cubicBezTo>
                    <a:cubicBezTo>
                      <a:pt x="123" y="84"/>
                      <a:pt x="114" y="87"/>
                      <a:pt x="108" y="89"/>
                    </a:cubicBezTo>
                    <a:cubicBezTo>
                      <a:pt x="109" y="93"/>
                      <a:pt x="108" y="96"/>
                      <a:pt x="106" y="99"/>
                    </a:cubicBezTo>
                    <a:cubicBezTo>
                      <a:pt x="103" y="101"/>
                      <a:pt x="101" y="102"/>
                      <a:pt x="97" y="102"/>
                    </a:cubicBezTo>
                    <a:cubicBezTo>
                      <a:pt x="95" y="102"/>
                      <a:pt x="92" y="101"/>
                      <a:pt x="90" y="99"/>
                    </a:cubicBezTo>
                    <a:cubicBezTo>
                      <a:pt x="88" y="98"/>
                      <a:pt x="88" y="98"/>
                      <a:pt x="88" y="98"/>
                    </a:cubicBezTo>
                    <a:cubicBezTo>
                      <a:pt x="86" y="96"/>
                      <a:pt x="84" y="93"/>
                      <a:pt x="84" y="90"/>
                    </a:cubicBezTo>
                    <a:cubicBezTo>
                      <a:pt x="84" y="87"/>
                      <a:pt x="85" y="84"/>
                      <a:pt x="87" y="82"/>
                    </a:cubicBezTo>
                    <a:cubicBezTo>
                      <a:pt x="90" y="79"/>
                      <a:pt x="94" y="78"/>
                      <a:pt x="97" y="79"/>
                    </a:cubicBezTo>
                    <a:cubicBezTo>
                      <a:pt x="100" y="72"/>
                      <a:pt x="103" y="60"/>
                      <a:pt x="100" y="45"/>
                    </a:cubicBezTo>
                    <a:cubicBezTo>
                      <a:pt x="99" y="43"/>
                      <a:pt x="100" y="42"/>
                      <a:pt x="102" y="41"/>
                    </a:cubicBezTo>
                    <a:cubicBezTo>
                      <a:pt x="103" y="40"/>
                      <a:pt x="123" y="29"/>
                      <a:pt x="135" y="22"/>
                    </a:cubicBezTo>
                    <a:cubicBezTo>
                      <a:pt x="135" y="22"/>
                      <a:pt x="134" y="21"/>
                      <a:pt x="134" y="20"/>
                    </a:cubicBezTo>
                    <a:cubicBezTo>
                      <a:pt x="134" y="19"/>
                      <a:pt x="135" y="18"/>
                      <a:pt x="135" y="17"/>
                    </a:cubicBezTo>
                    <a:cubicBezTo>
                      <a:pt x="152" y="0"/>
                      <a:pt x="152" y="0"/>
                      <a:pt x="152" y="0"/>
                    </a:cubicBezTo>
                    <a:cubicBezTo>
                      <a:pt x="20" y="0"/>
                      <a:pt x="20" y="0"/>
                      <a:pt x="20" y="0"/>
                    </a:cubicBezTo>
                    <a:cubicBezTo>
                      <a:pt x="9" y="0"/>
                      <a:pt x="0" y="9"/>
                      <a:pt x="0" y="19"/>
                    </a:cubicBezTo>
                    <a:cubicBezTo>
                      <a:pt x="0" y="124"/>
                      <a:pt x="0" y="124"/>
                      <a:pt x="0" y="124"/>
                    </a:cubicBezTo>
                    <a:cubicBezTo>
                      <a:pt x="0" y="135"/>
                      <a:pt x="9" y="143"/>
                      <a:pt x="20" y="143"/>
                    </a:cubicBezTo>
                    <a:cubicBezTo>
                      <a:pt x="153" y="143"/>
                      <a:pt x="153" y="143"/>
                      <a:pt x="153" y="143"/>
                    </a:cubicBezTo>
                    <a:cubicBezTo>
                      <a:pt x="163" y="143"/>
                      <a:pt x="172" y="135"/>
                      <a:pt x="172" y="124"/>
                    </a:cubicBezTo>
                    <a:cubicBezTo>
                      <a:pt x="172" y="46"/>
                      <a:pt x="172" y="46"/>
                      <a:pt x="172" y="46"/>
                    </a:cubicBezTo>
                    <a:lnTo>
                      <a:pt x="170" y="49"/>
                    </a:lnTo>
                    <a:close/>
                    <a:moveTo>
                      <a:pt x="29" y="24"/>
                    </a:moveTo>
                    <a:cubicBezTo>
                      <a:pt x="102" y="24"/>
                      <a:pt x="102" y="24"/>
                      <a:pt x="102" y="24"/>
                    </a:cubicBezTo>
                    <a:cubicBezTo>
                      <a:pt x="104" y="24"/>
                      <a:pt x="106" y="26"/>
                      <a:pt x="106" y="28"/>
                    </a:cubicBezTo>
                    <a:cubicBezTo>
                      <a:pt x="106" y="30"/>
                      <a:pt x="104" y="32"/>
                      <a:pt x="102" y="32"/>
                    </a:cubicBezTo>
                    <a:cubicBezTo>
                      <a:pt x="29" y="32"/>
                      <a:pt x="29" y="32"/>
                      <a:pt x="29" y="32"/>
                    </a:cubicBezTo>
                    <a:cubicBezTo>
                      <a:pt x="26" y="32"/>
                      <a:pt x="25" y="30"/>
                      <a:pt x="25" y="28"/>
                    </a:cubicBezTo>
                    <a:cubicBezTo>
                      <a:pt x="25" y="26"/>
                      <a:pt x="26" y="24"/>
                      <a:pt x="29" y="24"/>
                    </a:cubicBezTo>
                    <a:close/>
                    <a:moveTo>
                      <a:pt x="29" y="47"/>
                    </a:moveTo>
                    <a:cubicBezTo>
                      <a:pt x="90" y="47"/>
                      <a:pt x="90" y="47"/>
                      <a:pt x="90" y="47"/>
                    </a:cubicBezTo>
                    <a:cubicBezTo>
                      <a:pt x="92" y="47"/>
                      <a:pt x="94" y="49"/>
                      <a:pt x="94" y="51"/>
                    </a:cubicBezTo>
                    <a:cubicBezTo>
                      <a:pt x="94" y="53"/>
                      <a:pt x="92" y="55"/>
                      <a:pt x="90" y="55"/>
                    </a:cubicBezTo>
                    <a:cubicBezTo>
                      <a:pt x="29" y="55"/>
                      <a:pt x="29" y="55"/>
                      <a:pt x="29" y="55"/>
                    </a:cubicBezTo>
                    <a:cubicBezTo>
                      <a:pt x="26" y="55"/>
                      <a:pt x="25" y="53"/>
                      <a:pt x="25" y="51"/>
                    </a:cubicBezTo>
                    <a:cubicBezTo>
                      <a:pt x="25" y="49"/>
                      <a:pt x="26" y="47"/>
                      <a:pt x="29" y="47"/>
                    </a:cubicBezTo>
                    <a:close/>
                    <a:moveTo>
                      <a:pt x="29" y="69"/>
                    </a:moveTo>
                    <a:cubicBezTo>
                      <a:pt x="90" y="69"/>
                      <a:pt x="90" y="69"/>
                      <a:pt x="90" y="69"/>
                    </a:cubicBezTo>
                    <a:cubicBezTo>
                      <a:pt x="92" y="69"/>
                      <a:pt x="94" y="71"/>
                      <a:pt x="94" y="73"/>
                    </a:cubicBezTo>
                    <a:cubicBezTo>
                      <a:pt x="94" y="76"/>
                      <a:pt x="92" y="77"/>
                      <a:pt x="90" y="77"/>
                    </a:cubicBezTo>
                    <a:cubicBezTo>
                      <a:pt x="29" y="77"/>
                      <a:pt x="29" y="77"/>
                      <a:pt x="29" y="77"/>
                    </a:cubicBezTo>
                    <a:cubicBezTo>
                      <a:pt x="26" y="77"/>
                      <a:pt x="25" y="76"/>
                      <a:pt x="25" y="73"/>
                    </a:cubicBezTo>
                    <a:cubicBezTo>
                      <a:pt x="25" y="71"/>
                      <a:pt x="26" y="69"/>
                      <a:pt x="29" y="69"/>
                    </a:cubicBezTo>
                    <a:close/>
                    <a:moveTo>
                      <a:pt x="29" y="92"/>
                    </a:moveTo>
                    <a:cubicBezTo>
                      <a:pt x="76" y="92"/>
                      <a:pt x="76" y="92"/>
                      <a:pt x="76" y="92"/>
                    </a:cubicBezTo>
                    <a:cubicBezTo>
                      <a:pt x="78" y="92"/>
                      <a:pt x="80" y="94"/>
                      <a:pt x="80" y="96"/>
                    </a:cubicBezTo>
                    <a:cubicBezTo>
                      <a:pt x="80" y="98"/>
                      <a:pt x="78" y="100"/>
                      <a:pt x="76" y="100"/>
                    </a:cubicBezTo>
                    <a:cubicBezTo>
                      <a:pt x="29" y="100"/>
                      <a:pt x="29" y="100"/>
                      <a:pt x="29" y="100"/>
                    </a:cubicBezTo>
                    <a:cubicBezTo>
                      <a:pt x="26" y="100"/>
                      <a:pt x="25" y="98"/>
                      <a:pt x="25" y="96"/>
                    </a:cubicBezTo>
                    <a:cubicBezTo>
                      <a:pt x="25" y="94"/>
                      <a:pt x="26" y="92"/>
                      <a:pt x="29" y="92"/>
                    </a:cubicBezTo>
                    <a:close/>
                    <a:moveTo>
                      <a:pt x="143" y="123"/>
                    </a:moveTo>
                    <a:cubicBezTo>
                      <a:pt x="29" y="123"/>
                      <a:pt x="29" y="123"/>
                      <a:pt x="29" y="123"/>
                    </a:cubicBezTo>
                    <a:cubicBezTo>
                      <a:pt x="26" y="123"/>
                      <a:pt x="25" y="121"/>
                      <a:pt x="25" y="119"/>
                    </a:cubicBezTo>
                    <a:cubicBezTo>
                      <a:pt x="25" y="116"/>
                      <a:pt x="26" y="115"/>
                      <a:pt x="29" y="115"/>
                    </a:cubicBezTo>
                    <a:cubicBezTo>
                      <a:pt x="143" y="115"/>
                      <a:pt x="143" y="115"/>
                      <a:pt x="143" y="115"/>
                    </a:cubicBezTo>
                    <a:cubicBezTo>
                      <a:pt x="145" y="115"/>
                      <a:pt x="147" y="116"/>
                      <a:pt x="147" y="119"/>
                    </a:cubicBezTo>
                    <a:cubicBezTo>
                      <a:pt x="147" y="121"/>
                      <a:pt x="145" y="123"/>
                      <a:pt x="143"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0" name="组合 49"/>
          <p:cNvGrpSpPr/>
          <p:nvPr/>
        </p:nvGrpSpPr>
        <p:grpSpPr>
          <a:xfrm>
            <a:off x="1076014" y="5557663"/>
            <a:ext cx="720000" cy="720000"/>
            <a:chOff x="6296114" y="4867718"/>
            <a:chExt cx="926082" cy="866701"/>
          </a:xfrm>
        </p:grpSpPr>
        <p:grpSp>
          <p:nvGrpSpPr>
            <p:cNvPr id="4" name="Group 2"/>
            <p:cNvGrpSpPr/>
            <p:nvPr/>
          </p:nvGrpSpPr>
          <p:grpSpPr>
            <a:xfrm>
              <a:off x="6296114" y="4867718"/>
              <a:ext cx="926082" cy="866701"/>
              <a:chOff x="2953255" y="4744273"/>
              <a:chExt cx="966131" cy="966131"/>
            </a:xfrm>
          </p:grpSpPr>
          <p:sp>
            <p:nvSpPr>
              <p:cNvPr id="18" name="Oval 86"/>
              <p:cNvSpPr/>
              <p:nvPr/>
            </p:nvSpPr>
            <p:spPr bwMode="auto">
              <a:xfrm>
                <a:off x="3014367" y="4805383"/>
                <a:ext cx="852640" cy="852639"/>
              </a:xfrm>
              <a:prstGeom prst="ellipse">
                <a:avLst/>
              </a:prstGeom>
              <a:solidFill>
                <a:schemeClr val="accent3"/>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 name="Oval 87"/>
              <p:cNvSpPr/>
              <p:nvPr/>
            </p:nvSpPr>
            <p:spPr bwMode="auto">
              <a:xfrm>
                <a:off x="2953255" y="4744273"/>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36" name="组合 35"/>
            <p:cNvGrpSpPr/>
            <p:nvPr/>
          </p:nvGrpSpPr>
          <p:grpSpPr>
            <a:xfrm>
              <a:off x="6516173" y="5073309"/>
              <a:ext cx="504056" cy="504056"/>
              <a:chOff x="1827213" y="868363"/>
              <a:chExt cx="528638" cy="528638"/>
            </a:xfrm>
            <a:solidFill>
              <a:schemeClr val="bg1"/>
            </a:solidFill>
          </p:grpSpPr>
          <p:sp>
            <p:nvSpPr>
              <p:cNvPr id="37" name="Freeform 195"/>
              <p:cNvSpPr/>
              <p:nvPr/>
            </p:nvSpPr>
            <p:spPr bwMode="auto">
              <a:xfrm>
                <a:off x="1876426" y="1255713"/>
                <a:ext cx="50800" cy="141288"/>
              </a:xfrm>
              <a:custGeom>
                <a:avLst/>
                <a:gdLst>
                  <a:gd name="T0" fmla="*/ 4 w 19"/>
                  <a:gd name="T1" fmla="*/ 52 h 52"/>
                  <a:gd name="T2" fmla="*/ 3 w 19"/>
                  <a:gd name="T3" fmla="*/ 52 h 52"/>
                  <a:gd name="T4" fmla="*/ 0 w 19"/>
                  <a:gd name="T5" fmla="*/ 47 h 52"/>
                  <a:gd name="T6" fmla="*/ 11 w 19"/>
                  <a:gd name="T7" fmla="*/ 4 h 52"/>
                  <a:gd name="T8" fmla="*/ 16 w 19"/>
                  <a:gd name="T9" fmla="*/ 1 h 52"/>
                  <a:gd name="T10" fmla="*/ 19 w 19"/>
                  <a:gd name="T11" fmla="*/ 6 h 52"/>
                  <a:gd name="T12" fmla="*/ 8 w 19"/>
                  <a:gd name="T13" fmla="*/ 49 h 52"/>
                  <a:gd name="T14" fmla="*/ 4 w 19"/>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52">
                    <a:moveTo>
                      <a:pt x="4" y="52"/>
                    </a:moveTo>
                    <a:cubicBezTo>
                      <a:pt x="4" y="52"/>
                      <a:pt x="4" y="52"/>
                      <a:pt x="3" y="52"/>
                    </a:cubicBezTo>
                    <a:cubicBezTo>
                      <a:pt x="1" y="52"/>
                      <a:pt x="0" y="50"/>
                      <a:pt x="0" y="47"/>
                    </a:cubicBezTo>
                    <a:cubicBezTo>
                      <a:pt x="11" y="4"/>
                      <a:pt x="11" y="4"/>
                      <a:pt x="11" y="4"/>
                    </a:cubicBezTo>
                    <a:cubicBezTo>
                      <a:pt x="12" y="2"/>
                      <a:pt x="14" y="0"/>
                      <a:pt x="16" y="1"/>
                    </a:cubicBezTo>
                    <a:cubicBezTo>
                      <a:pt x="18" y="1"/>
                      <a:pt x="19" y="3"/>
                      <a:pt x="19" y="6"/>
                    </a:cubicBezTo>
                    <a:cubicBezTo>
                      <a:pt x="8" y="49"/>
                      <a:pt x="8" y="49"/>
                      <a:pt x="8" y="49"/>
                    </a:cubicBezTo>
                    <a:cubicBezTo>
                      <a:pt x="8" y="51"/>
                      <a:pt x="6" y="52"/>
                      <a:pt x="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96"/>
              <p:cNvSpPr/>
              <p:nvPr/>
            </p:nvSpPr>
            <p:spPr bwMode="auto">
              <a:xfrm>
                <a:off x="1984376" y="868363"/>
                <a:ext cx="38100" cy="87313"/>
              </a:xfrm>
              <a:custGeom>
                <a:avLst/>
                <a:gdLst>
                  <a:gd name="T0" fmla="*/ 4 w 14"/>
                  <a:gd name="T1" fmla="*/ 32 h 32"/>
                  <a:gd name="T2" fmla="*/ 3 w 14"/>
                  <a:gd name="T3" fmla="*/ 32 h 32"/>
                  <a:gd name="T4" fmla="*/ 0 w 14"/>
                  <a:gd name="T5" fmla="*/ 27 h 32"/>
                  <a:gd name="T6" fmla="*/ 6 w 14"/>
                  <a:gd name="T7" fmla="*/ 3 h 32"/>
                  <a:gd name="T8" fmla="*/ 11 w 14"/>
                  <a:gd name="T9" fmla="*/ 1 h 32"/>
                  <a:gd name="T10" fmla="*/ 14 w 14"/>
                  <a:gd name="T11" fmla="*/ 5 h 32"/>
                  <a:gd name="T12" fmla="*/ 8 w 14"/>
                  <a:gd name="T13" fmla="*/ 29 h 32"/>
                  <a:gd name="T14" fmla="*/ 4 w 14"/>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2">
                    <a:moveTo>
                      <a:pt x="4" y="32"/>
                    </a:moveTo>
                    <a:cubicBezTo>
                      <a:pt x="4" y="32"/>
                      <a:pt x="4" y="32"/>
                      <a:pt x="3" y="32"/>
                    </a:cubicBezTo>
                    <a:cubicBezTo>
                      <a:pt x="1" y="31"/>
                      <a:pt x="0" y="29"/>
                      <a:pt x="0" y="27"/>
                    </a:cubicBezTo>
                    <a:cubicBezTo>
                      <a:pt x="6" y="3"/>
                      <a:pt x="6" y="3"/>
                      <a:pt x="6" y="3"/>
                    </a:cubicBezTo>
                    <a:cubicBezTo>
                      <a:pt x="7" y="1"/>
                      <a:pt x="9" y="0"/>
                      <a:pt x="11" y="1"/>
                    </a:cubicBezTo>
                    <a:cubicBezTo>
                      <a:pt x="13" y="1"/>
                      <a:pt x="14" y="3"/>
                      <a:pt x="14" y="5"/>
                    </a:cubicBezTo>
                    <a:cubicBezTo>
                      <a:pt x="8" y="29"/>
                      <a:pt x="8" y="29"/>
                      <a:pt x="8" y="29"/>
                    </a:cubicBezTo>
                    <a:cubicBezTo>
                      <a:pt x="8" y="30"/>
                      <a:pt x="6"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97"/>
              <p:cNvSpPr/>
              <p:nvPr/>
            </p:nvSpPr>
            <p:spPr bwMode="auto">
              <a:xfrm>
                <a:off x="2252663" y="1255713"/>
                <a:ext cx="50800" cy="141288"/>
              </a:xfrm>
              <a:custGeom>
                <a:avLst/>
                <a:gdLst>
                  <a:gd name="T0" fmla="*/ 15 w 19"/>
                  <a:gd name="T1" fmla="*/ 52 h 52"/>
                  <a:gd name="T2" fmla="*/ 11 w 19"/>
                  <a:gd name="T3" fmla="*/ 49 h 52"/>
                  <a:gd name="T4" fmla="*/ 0 w 19"/>
                  <a:gd name="T5" fmla="*/ 6 h 52"/>
                  <a:gd name="T6" fmla="*/ 3 w 19"/>
                  <a:gd name="T7" fmla="*/ 1 h 52"/>
                  <a:gd name="T8" fmla="*/ 8 w 19"/>
                  <a:gd name="T9" fmla="*/ 4 h 52"/>
                  <a:gd name="T10" fmla="*/ 19 w 19"/>
                  <a:gd name="T11" fmla="*/ 47 h 52"/>
                  <a:gd name="T12" fmla="*/ 16 w 19"/>
                  <a:gd name="T13" fmla="*/ 52 h 52"/>
                  <a:gd name="T14" fmla="*/ 15 w 19"/>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52">
                    <a:moveTo>
                      <a:pt x="15" y="52"/>
                    </a:moveTo>
                    <a:cubicBezTo>
                      <a:pt x="13" y="52"/>
                      <a:pt x="11" y="51"/>
                      <a:pt x="11" y="49"/>
                    </a:cubicBezTo>
                    <a:cubicBezTo>
                      <a:pt x="0" y="6"/>
                      <a:pt x="0" y="6"/>
                      <a:pt x="0" y="6"/>
                    </a:cubicBezTo>
                    <a:cubicBezTo>
                      <a:pt x="0" y="3"/>
                      <a:pt x="1" y="1"/>
                      <a:pt x="3" y="1"/>
                    </a:cubicBezTo>
                    <a:cubicBezTo>
                      <a:pt x="5" y="0"/>
                      <a:pt x="7" y="2"/>
                      <a:pt x="8" y="4"/>
                    </a:cubicBezTo>
                    <a:cubicBezTo>
                      <a:pt x="19" y="47"/>
                      <a:pt x="19" y="47"/>
                      <a:pt x="19" y="47"/>
                    </a:cubicBezTo>
                    <a:cubicBezTo>
                      <a:pt x="19" y="50"/>
                      <a:pt x="18" y="52"/>
                      <a:pt x="16" y="52"/>
                    </a:cubicBezTo>
                    <a:cubicBezTo>
                      <a:pt x="15" y="52"/>
                      <a:pt x="15" y="52"/>
                      <a:pt x="15"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8"/>
              <p:cNvSpPr/>
              <p:nvPr/>
            </p:nvSpPr>
            <p:spPr bwMode="auto">
              <a:xfrm>
                <a:off x="2155826" y="868363"/>
                <a:ext cx="38100" cy="87313"/>
              </a:xfrm>
              <a:custGeom>
                <a:avLst/>
                <a:gdLst>
                  <a:gd name="T0" fmla="*/ 10 w 14"/>
                  <a:gd name="T1" fmla="*/ 32 h 32"/>
                  <a:gd name="T2" fmla="*/ 6 w 14"/>
                  <a:gd name="T3" fmla="*/ 29 h 32"/>
                  <a:gd name="T4" fmla="*/ 0 w 14"/>
                  <a:gd name="T5" fmla="*/ 5 h 32"/>
                  <a:gd name="T6" fmla="*/ 3 w 14"/>
                  <a:gd name="T7" fmla="*/ 1 h 32"/>
                  <a:gd name="T8" fmla="*/ 8 w 14"/>
                  <a:gd name="T9" fmla="*/ 3 h 32"/>
                  <a:gd name="T10" fmla="*/ 14 w 14"/>
                  <a:gd name="T11" fmla="*/ 27 h 32"/>
                  <a:gd name="T12" fmla="*/ 11 w 14"/>
                  <a:gd name="T13" fmla="*/ 32 h 32"/>
                  <a:gd name="T14" fmla="*/ 10 w 14"/>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2">
                    <a:moveTo>
                      <a:pt x="10" y="32"/>
                    </a:moveTo>
                    <a:cubicBezTo>
                      <a:pt x="8" y="32"/>
                      <a:pt x="6" y="30"/>
                      <a:pt x="6" y="29"/>
                    </a:cubicBezTo>
                    <a:cubicBezTo>
                      <a:pt x="0" y="5"/>
                      <a:pt x="0" y="5"/>
                      <a:pt x="0" y="5"/>
                    </a:cubicBezTo>
                    <a:cubicBezTo>
                      <a:pt x="0" y="3"/>
                      <a:pt x="1" y="1"/>
                      <a:pt x="3" y="1"/>
                    </a:cubicBezTo>
                    <a:cubicBezTo>
                      <a:pt x="5" y="0"/>
                      <a:pt x="7" y="1"/>
                      <a:pt x="8" y="3"/>
                    </a:cubicBezTo>
                    <a:cubicBezTo>
                      <a:pt x="14" y="27"/>
                      <a:pt x="14" y="27"/>
                      <a:pt x="14" y="27"/>
                    </a:cubicBezTo>
                    <a:cubicBezTo>
                      <a:pt x="14" y="29"/>
                      <a:pt x="13" y="31"/>
                      <a:pt x="11" y="32"/>
                    </a:cubicBezTo>
                    <a:cubicBezTo>
                      <a:pt x="10" y="32"/>
                      <a:pt x="10" y="32"/>
                      <a:pt x="1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99"/>
              <p:cNvSpPr/>
              <p:nvPr/>
            </p:nvSpPr>
            <p:spPr bwMode="auto">
              <a:xfrm>
                <a:off x="2079626" y="1266825"/>
                <a:ext cx="22225" cy="130175"/>
              </a:xfrm>
              <a:custGeom>
                <a:avLst/>
                <a:gdLst>
                  <a:gd name="T0" fmla="*/ 4 w 8"/>
                  <a:gd name="T1" fmla="*/ 48 h 48"/>
                  <a:gd name="T2" fmla="*/ 0 w 8"/>
                  <a:gd name="T3" fmla="*/ 44 h 48"/>
                  <a:gd name="T4" fmla="*/ 0 w 8"/>
                  <a:gd name="T5" fmla="*/ 4 h 48"/>
                  <a:gd name="T6" fmla="*/ 4 w 8"/>
                  <a:gd name="T7" fmla="*/ 0 h 48"/>
                  <a:gd name="T8" fmla="*/ 8 w 8"/>
                  <a:gd name="T9" fmla="*/ 4 h 48"/>
                  <a:gd name="T10" fmla="*/ 8 w 8"/>
                  <a:gd name="T11" fmla="*/ 44 h 48"/>
                  <a:gd name="T12" fmla="*/ 4 w 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8" h="48">
                    <a:moveTo>
                      <a:pt x="4" y="48"/>
                    </a:moveTo>
                    <a:cubicBezTo>
                      <a:pt x="1" y="48"/>
                      <a:pt x="0" y="47"/>
                      <a:pt x="0" y="44"/>
                    </a:cubicBezTo>
                    <a:cubicBezTo>
                      <a:pt x="0" y="4"/>
                      <a:pt x="0" y="4"/>
                      <a:pt x="0" y="4"/>
                    </a:cubicBezTo>
                    <a:cubicBezTo>
                      <a:pt x="0" y="2"/>
                      <a:pt x="1" y="0"/>
                      <a:pt x="4" y="0"/>
                    </a:cubicBezTo>
                    <a:cubicBezTo>
                      <a:pt x="6" y="0"/>
                      <a:pt x="8" y="2"/>
                      <a:pt x="8" y="4"/>
                    </a:cubicBezTo>
                    <a:cubicBezTo>
                      <a:pt x="8" y="44"/>
                      <a:pt x="8" y="44"/>
                      <a:pt x="8" y="44"/>
                    </a:cubicBezTo>
                    <a:cubicBezTo>
                      <a:pt x="8" y="47"/>
                      <a:pt x="6" y="48"/>
                      <a:pt x="4"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200"/>
              <p:cNvSpPr/>
              <p:nvPr/>
            </p:nvSpPr>
            <p:spPr bwMode="auto">
              <a:xfrm>
                <a:off x="2079626" y="868363"/>
                <a:ext cx="22225" cy="87313"/>
              </a:xfrm>
              <a:custGeom>
                <a:avLst/>
                <a:gdLst>
                  <a:gd name="T0" fmla="*/ 4 w 8"/>
                  <a:gd name="T1" fmla="*/ 32 h 32"/>
                  <a:gd name="T2" fmla="*/ 0 w 8"/>
                  <a:gd name="T3" fmla="*/ 28 h 32"/>
                  <a:gd name="T4" fmla="*/ 0 w 8"/>
                  <a:gd name="T5" fmla="*/ 4 h 32"/>
                  <a:gd name="T6" fmla="*/ 4 w 8"/>
                  <a:gd name="T7" fmla="*/ 0 h 32"/>
                  <a:gd name="T8" fmla="*/ 8 w 8"/>
                  <a:gd name="T9" fmla="*/ 4 h 32"/>
                  <a:gd name="T10" fmla="*/ 8 w 8"/>
                  <a:gd name="T11" fmla="*/ 28 h 32"/>
                  <a:gd name="T12" fmla="*/ 4 w 8"/>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8" h="32">
                    <a:moveTo>
                      <a:pt x="4" y="32"/>
                    </a:moveTo>
                    <a:cubicBezTo>
                      <a:pt x="1" y="32"/>
                      <a:pt x="0" y="30"/>
                      <a:pt x="0" y="28"/>
                    </a:cubicBezTo>
                    <a:cubicBezTo>
                      <a:pt x="0" y="4"/>
                      <a:pt x="0" y="4"/>
                      <a:pt x="0" y="4"/>
                    </a:cubicBezTo>
                    <a:cubicBezTo>
                      <a:pt x="0" y="2"/>
                      <a:pt x="1" y="0"/>
                      <a:pt x="4" y="0"/>
                    </a:cubicBezTo>
                    <a:cubicBezTo>
                      <a:pt x="6" y="0"/>
                      <a:pt x="8" y="2"/>
                      <a:pt x="8" y="4"/>
                    </a:cubicBezTo>
                    <a:cubicBezTo>
                      <a:pt x="8" y="28"/>
                      <a:pt x="8" y="28"/>
                      <a:pt x="8" y="28"/>
                    </a:cubicBezTo>
                    <a:cubicBezTo>
                      <a:pt x="8" y="30"/>
                      <a:pt x="6"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201"/>
              <p:cNvSpPr/>
              <p:nvPr/>
            </p:nvSpPr>
            <p:spPr bwMode="auto">
              <a:xfrm>
                <a:off x="1930401" y="1119188"/>
                <a:ext cx="46038" cy="44450"/>
              </a:xfrm>
              <a:custGeom>
                <a:avLst/>
                <a:gdLst>
                  <a:gd name="T0" fmla="*/ 17 w 17"/>
                  <a:gd name="T1" fmla="*/ 0 h 16"/>
                  <a:gd name="T2" fmla="*/ 2 w 17"/>
                  <a:gd name="T3" fmla="*/ 4 h 16"/>
                  <a:gd name="T4" fmla="*/ 0 w 17"/>
                  <a:gd name="T5" fmla="*/ 11 h 16"/>
                  <a:gd name="T6" fmla="*/ 5 w 17"/>
                  <a:gd name="T7" fmla="*/ 14 h 16"/>
                  <a:gd name="T8" fmla="*/ 17 w 17"/>
                  <a:gd name="T9" fmla="*/ 10 h 16"/>
                  <a:gd name="T10" fmla="*/ 17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17" y="0"/>
                    </a:moveTo>
                    <a:cubicBezTo>
                      <a:pt x="12" y="0"/>
                      <a:pt x="5" y="2"/>
                      <a:pt x="2" y="4"/>
                    </a:cubicBezTo>
                    <a:cubicBezTo>
                      <a:pt x="1" y="6"/>
                      <a:pt x="0" y="9"/>
                      <a:pt x="0" y="11"/>
                    </a:cubicBezTo>
                    <a:cubicBezTo>
                      <a:pt x="1" y="12"/>
                      <a:pt x="2" y="14"/>
                      <a:pt x="5" y="14"/>
                    </a:cubicBezTo>
                    <a:cubicBezTo>
                      <a:pt x="10" y="16"/>
                      <a:pt x="16" y="12"/>
                      <a:pt x="17" y="10"/>
                    </a:cubicBezTo>
                    <a:cubicBezTo>
                      <a:pt x="17" y="7"/>
                      <a:pt x="17" y="4"/>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Oval 202"/>
              <p:cNvSpPr>
                <a:spLocks noChangeArrowheads="1"/>
              </p:cNvSpPr>
              <p:nvPr/>
            </p:nvSpPr>
            <p:spPr bwMode="auto">
              <a:xfrm>
                <a:off x="2055813" y="1084263"/>
                <a:ext cx="71438"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3"/>
              <p:cNvSpPr>
                <a:spLocks noEditPoints="1"/>
              </p:cNvSpPr>
              <p:nvPr/>
            </p:nvSpPr>
            <p:spPr bwMode="auto">
              <a:xfrm>
                <a:off x="1827213" y="933450"/>
                <a:ext cx="528638" cy="346075"/>
              </a:xfrm>
              <a:custGeom>
                <a:avLst/>
                <a:gdLst>
                  <a:gd name="T0" fmla="*/ 190 w 194"/>
                  <a:gd name="T1" fmla="*/ 0 h 127"/>
                  <a:gd name="T2" fmla="*/ 4 w 194"/>
                  <a:gd name="T3" fmla="*/ 0 h 127"/>
                  <a:gd name="T4" fmla="*/ 0 w 194"/>
                  <a:gd name="T5" fmla="*/ 4 h 127"/>
                  <a:gd name="T6" fmla="*/ 0 w 194"/>
                  <a:gd name="T7" fmla="*/ 123 h 127"/>
                  <a:gd name="T8" fmla="*/ 4 w 194"/>
                  <a:gd name="T9" fmla="*/ 127 h 127"/>
                  <a:gd name="T10" fmla="*/ 190 w 194"/>
                  <a:gd name="T11" fmla="*/ 127 h 127"/>
                  <a:gd name="T12" fmla="*/ 194 w 194"/>
                  <a:gd name="T13" fmla="*/ 123 h 127"/>
                  <a:gd name="T14" fmla="*/ 194 w 194"/>
                  <a:gd name="T15" fmla="*/ 4 h 127"/>
                  <a:gd name="T16" fmla="*/ 190 w 194"/>
                  <a:gd name="T17" fmla="*/ 0 h 127"/>
                  <a:gd name="T18" fmla="*/ 61 w 194"/>
                  <a:gd name="T19" fmla="*/ 93 h 127"/>
                  <a:gd name="T20" fmla="*/ 60 w 194"/>
                  <a:gd name="T21" fmla="*/ 93 h 127"/>
                  <a:gd name="T22" fmla="*/ 56 w 194"/>
                  <a:gd name="T23" fmla="*/ 90 h 127"/>
                  <a:gd name="T24" fmla="*/ 56 w 194"/>
                  <a:gd name="T25" fmla="*/ 88 h 127"/>
                  <a:gd name="T26" fmla="*/ 54 w 194"/>
                  <a:gd name="T27" fmla="*/ 89 h 127"/>
                  <a:gd name="T28" fmla="*/ 45 w 194"/>
                  <a:gd name="T29" fmla="*/ 91 h 127"/>
                  <a:gd name="T30" fmla="*/ 40 w 194"/>
                  <a:gd name="T31" fmla="*/ 90 h 127"/>
                  <a:gd name="T32" fmla="*/ 31 w 194"/>
                  <a:gd name="T33" fmla="*/ 81 h 127"/>
                  <a:gd name="T34" fmla="*/ 34 w 194"/>
                  <a:gd name="T35" fmla="*/ 67 h 127"/>
                  <a:gd name="T36" fmla="*/ 55 w 194"/>
                  <a:gd name="T37" fmla="*/ 60 h 127"/>
                  <a:gd name="T38" fmla="*/ 52 w 194"/>
                  <a:gd name="T39" fmla="*/ 56 h 127"/>
                  <a:gd name="T40" fmla="*/ 35 w 194"/>
                  <a:gd name="T41" fmla="*/ 57 h 127"/>
                  <a:gd name="T42" fmla="*/ 30 w 194"/>
                  <a:gd name="T43" fmla="*/ 54 h 127"/>
                  <a:gd name="T44" fmla="*/ 32 w 194"/>
                  <a:gd name="T45" fmla="*/ 49 h 127"/>
                  <a:gd name="T46" fmla="*/ 56 w 194"/>
                  <a:gd name="T47" fmla="*/ 49 h 127"/>
                  <a:gd name="T48" fmla="*/ 63 w 194"/>
                  <a:gd name="T49" fmla="*/ 65 h 127"/>
                  <a:gd name="T50" fmla="*/ 64 w 194"/>
                  <a:gd name="T51" fmla="*/ 88 h 127"/>
                  <a:gd name="T52" fmla="*/ 61 w 194"/>
                  <a:gd name="T53" fmla="*/ 93 h 127"/>
                  <a:gd name="T54" fmla="*/ 97 w 194"/>
                  <a:gd name="T55" fmla="*/ 91 h 127"/>
                  <a:gd name="T56" fmla="*/ 84 w 194"/>
                  <a:gd name="T57" fmla="*/ 87 h 127"/>
                  <a:gd name="T58" fmla="*/ 84 w 194"/>
                  <a:gd name="T59" fmla="*/ 88 h 127"/>
                  <a:gd name="T60" fmla="*/ 80 w 194"/>
                  <a:gd name="T61" fmla="*/ 92 h 127"/>
                  <a:gd name="T62" fmla="*/ 76 w 194"/>
                  <a:gd name="T63" fmla="*/ 88 h 127"/>
                  <a:gd name="T64" fmla="*/ 76 w 194"/>
                  <a:gd name="T65" fmla="*/ 30 h 127"/>
                  <a:gd name="T66" fmla="*/ 80 w 194"/>
                  <a:gd name="T67" fmla="*/ 26 h 127"/>
                  <a:gd name="T68" fmla="*/ 84 w 194"/>
                  <a:gd name="T69" fmla="*/ 30 h 127"/>
                  <a:gd name="T70" fmla="*/ 84 w 194"/>
                  <a:gd name="T71" fmla="*/ 52 h 127"/>
                  <a:gd name="T72" fmla="*/ 97 w 194"/>
                  <a:gd name="T73" fmla="*/ 47 h 127"/>
                  <a:gd name="T74" fmla="*/ 118 w 194"/>
                  <a:gd name="T75" fmla="*/ 69 h 127"/>
                  <a:gd name="T76" fmla="*/ 97 w 194"/>
                  <a:gd name="T77" fmla="*/ 91 h 127"/>
                  <a:gd name="T78" fmla="*/ 163 w 194"/>
                  <a:gd name="T79" fmla="*/ 82 h 127"/>
                  <a:gd name="T80" fmla="*/ 162 w 194"/>
                  <a:gd name="T81" fmla="*/ 83 h 127"/>
                  <a:gd name="T82" fmla="*/ 146 w 194"/>
                  <a:gd name="T83" fmla="*/ 91 h 127"/>
                  <a:gd name="T84" fmla="*/ 125 w 194"/>
                  <a:gd name="T85" fmla="*/ 69 h 127"/>
                  <a:gd name="T86" fmla="*/ 146 w 194"/>
                  <a:gd name="T87" fmla="*/ 47 h 127"/>
                  <a:gd name="T88" fmla="*/ 161 w 194"/>
                  <a:gd name="T89" fmla="*/ 54 h 127"/>
                  <a:gd name="T90" fmla="*/ 161 w 194"/>
                  <a:gd name="T91" fmla="*/ 60 h 127"/>
                  <a:gd name="T92" fmla="*/ 155 w 194"/>
                  <a:gd name="T93" fmla="*/ 60 h 127"/>
                  <a:gd name="T94" fmla="*/ 146 w 194"/>
                  <a:gd name="T95" fmla="*/ 55 h 127"/>
                  <a:gd name="T96" fmla="*/ 133 w 194"/>
                  <a:gd name="T97" fmla="*/ 69 h 127"/>
                  <a:gd name="T98" fmla="*/ 146 w 194"/>
                  <a:gd name="T99" fmla="*/ 83 h 127"/>
                  <a:gd name="T100" fmla="*/ 155 w 194"/>
                  <a:gd name="T101" fmla="*/ 78 h 127"/>
                  <a:gd name="T102" fmla="*/ 156 w 194"/>
                  <a:gd name="T103" fmla="*/ 78 h 127"/>
                  <a:gd name="T104" fmla="*/ 162 w 194"/>
                  <a:gd name="T105" fmla="*/ 77 h 127"/>
                  <a:gd name="T106" fmla="*/ 163 w 194"/>
                  <a:gd name="T107" fmla="*/ 8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4" h="127">
                    <a:moveTo>
                      <a:pt x="190" y="0"/>
                    </a:moveTo>
                    <a:cubicBezTo>
                      <a:pt x="4" y="0"/>
                      <a:pt x="4" y="0"/>
                      <a:pt x="4" y="0"/>
                    </a:cubicBezTo>
                    <a:cubicBezTo>
                      <a:pt x="1" y="0"/>
                      <a:pt x="0" y="1"/>
                      <a:pt x="0" y="4"/>
                    </a:cubicBezTo>
                    <a:cubicBezTo>
                      <a:pt x="0" y="123"/>
                      <a:pt x="0" y="123"/>
                      <a:pt x="0" y="123"/>
                    </a:cubicBezTo>
                    <a:cubicBezTo>
                      <a:pt x="0" y="125"/>
                      <a:pt x="1" y="127"/>
                      <a:pt x="4" y="127"/>
                    </a:cubicBezTo>
                    <a:cubicBezTo>
                      <a:pt x="190" y="127"/>
                      <a:pt x="190" y="127"/>
                      <a:pt x="190" y="127"/>
                    </a:cubicBezTo>
                    <a:cubicBezTo>
                      <a:pt x="192" y="127"/>
                      <a:pt x="194" y="125"/>
                      <a:pt x="194" y="123"/>
                    </a:cubicBezTo>
                    <a:cubicBezTo>
                      <a:pt x="194" y="4"/>
                      <a:pt x="194" y="4"/>
                      <a:pt x="194" y="4"/>
                    </a:cubicBezTo>
                    <a:cubicBezTo>
                      <a:pt x="194" y="1"/>
                      <a:pt x="192" y="0"/>
                      <a:pt x="190" y="0"/>
                    </a:cubicBezTo>
                    <a:close/>
                    <a:moveTo>
                      <a:pt x="61" y="93"/>
                    </a:moveTo>
                    <a:cubicBezTo>
                      <a:pt x="61" y="93"/>
                      <a:pt x="60" y="93"/>
                      <a:pt x="60" y="93"/>
                    </a:cubicBezTo>
                    <a:cubicBezTo>
                      <a:pt x="58" y="93"/>
                      <a:pt x="57" y="92"/>
                      <a:pt x="56" y="90"/>
                    </a:cubicBezTo>
                    <a:cubicBezTo>
                      <a:pt x="56" y="90"/>
                      <a:pt x="56" y="89"/>
                      <a:pt x="56" y="88"/>
                    </a:cubicBezTo>
                    <a:cubicBezTo>
                      <a:pt x="55" y="88"/>
                      <a:pt x="55" y="88"/>
                      <a:pt x="54" y="89"/>
                    </a:cubicBezTo>
                    <a:cubicBezTo>
                      <a:pt x="51" y="90"/>
                      <a:pt x="48" y="91"/>
                      <a:pt x="45" y="91"/>
                    </a:cubicBezTo>
                    <a:cubicBezTo>
                      <a:pt x="44" y="91"/>
                      <a:pt x="42" y="91"/>
                      <a:pt x="40" y="90"/>
                    </a:cubicBezTo>
                    <a:cubicBezTo>
                      <a:pt x="34" y="88"/>
                      <a:pt x="31" y="84"/>
                      <a:pt x="31" y="81"/>
                    </a:cubicBezTo>
                    <a:cubicBezTo>
                      <a:pt x="29" y="75"/>
                      <a:pt x="32" y="70"/>
                      <a:pt x="34" y="67"/>
                    </a:cubicBezTo>
                    <a:cubicBezTo>
                      <a:pt x="39" y="62"/>
                      <a:pt x="49" y="60"/>
                      <a:pt x="55" y="60"/>
                    </a:cubicBezTo>
                    <a:cubicBezTo>
                      <a:pt x="54" y="58"/>
                      <a:pt x="53" y="57"/>
                      <a:pt x="52" y="56"/>
                    </a:cubicBezTo>
                    <a:cubicBezTo>
                      <a:pt x="47" y="53"/>
                      <a:pt x="38" y="55"/>
                      <a:pt x="35" y="57"/>
                    </a:cubicBezTo>
                    <a:cubicBezTo>
                      <a:pt x="33" y="57"/>
                      <a:pt x="31" y="56"/>
                      <a:pt x="30" y="54"/>
                    </a:cubicBezTo>
                    <a:cubicBezTo>
                      <a:pt x="29" y="52"/>
                      <a:pt x="30" y="50"/>
                      <a:pt x="32" y="49"/>
                    </a:cubicBezTo>
                    <a:cubicBezTo>
                      <a:pt x="34" y="48"/>
                      <a:pt x="48" y="43"/>
                      <a:pt x="56" y="49"/>
                    </a:cubicBezTo>
                    <a:cubicBezTo>
                      <a:pt x="61" y="53"/>
                      <a:pt x="63" y="58"/>
                      <a:pt x="63" y="65"/>
                    </a:cubicBezTo>
                    <a:cubicBezTo>
                      <a:pt x="63" y="84"/>
                      <a:pt x="64" y="87"/>
                      <a:pt x="64" y="88"/>
                    </a:cubicBezTo>
                    <a:cubicBezTo>
                      <a:pt x="64" y="90"/>
                      <a:pt x="63" y="92"/>
                      <a:pt x="61" y="93"/>
                    </a:cubicBezTo>
                    <a:close/>
                    <a:moveTo>
                      <a:pt x="97" y="91"/>
                    </a:moveTo>
                    <a:cubicBezTo>
                      <a:pt x="92" y="91"/>
                      <a:pt x="88" y="90"/>
                      <a:pt x="84" y="87"/>
                    </a:cubicBezTo>
                    <a:cubicBezTo>
                      <a:pt x="84" y="88"/>
                      <a:pt x="84" y="88"/>
                      <a:pt x="84" y="88"/>
                    </a:cubicBezTo>
                    <a:cubicBezTo>
                      <a:pt x="84" y="90"/>
                      <a:pt x="82" y="92"/>
                      <a:pt x="80" y="92"/>
                    </a:cubicBezTo>
                    <a:cubicBezTo>
                      <a:pt x="78" y="92"/>
                      <a:pt x="76" y="90"/>
                      <a:pt x="76" y="88"/>
                    </a:cubicBezTo>
                    <a:cubicBezTo>
                      <a:pt x="76" y="30"/>
                      <a:pt x="76" y="30"/>
                      <a:pt x="76" y="30"/>
                    </a:cubicBezTo>
                    <a:cubicBezTo>
                      <a:pt x="76" y="28"/>
                      <a:pt x="78" y="26"/>
                      <a:pt x="80" y="26"/>
                    </a:cubicBezTo>
                    <a:cubicBezTo>
                      <a:pt x="82" y="26"/>
                      <a:pt x="84" y="28"/>
                      <a:pt x="84" y="30"/>
                    </a:cubicBezTo>
                    <a:cubicBezTo>
                      <a:pt x="84" y="52"/>
                      <a:pt x="84" y="52"/>
                      <a:pt x="84" y="52"/>
                    </a:cubicBezTo>
                    <a:cubicBezTo>
                      <a:pt x="88" y="49"/>
                      <a:pt x="92" y="47"/>
                      <a:pt x="97" y="47"/>
                    </a:cubicBezTo>
                    <a:cubicBezTo>
                      <a:pt x="109" y="47"/>
                      <a:pt x="118" y="57"/>
                      <a:pt x="118" y="69"/>
                    </a:cubicBezTo>
                    <a:cubicBezTo>
                      <a:pt x="118" y="82"/>
                      <a:pt x="109" y="91"/>
                      <a:pt x="97" y="91"/>
                    </a:cubicBezTo>
                    <a:close/>
                    <a:moveTo>
                      <a:pt x="163" y="82"/>
                    </a:moveTo>
                    <a:cubicBezTo>
                      <a:pt x="162" y="83"/>
                      <a:pt x="162" y="83"/>
                      <a:pt x="162" y="83"/>
                    </a:cubicBezTo>
                    <a:cubicBezTo>
                      <a:pt x="158" y="89"/>
                      <a:pt x="152" y="91"/>
                      <a:pt x="146" y="91"/>
                    </a:cubicBezTo>
                    <a:cubicBezTo>
                      <a:pt x="134" y="91"/>
                      <a:pt x="125" y="82"/>
                      <a:pt x="125" y="69"/>
                    </a:cubicBezTo>
                    <a:cubicBezTo>
                      <a:pt x="125" y="57"/>
                      <a:pt x="134" y="47"/>
                      <a:pt x="146" y="47"/>
                    </a:cubicBezTo>
                    <a:cubicBezTo>
                      <a:pt x="151" y="47"/>
                      <a:pt x="157" y="50"/>
                      <a:pt x="161" y="54"/>
                    </a:cubicBezTo>
                    <a:cubicBezTo>
                      <a:pt x="162" y="56"/>
                      <a:pt x="162" y="58"/>
                      <a:pt x="161" y="60"/>
                    </a:cubicBezTo>
                    <a:cubicBezTo>
                      <a:pt x="159" y="61"/>
                      <a:pt x="156" y="61"/>
                      <a:pt x="155" y="60"/>
                    </a:cubicBezTo>
                    <a:cubicBezTo>
                      <a:pt x="153" y="57"/>
                      <a:pt x="149" y="55"/>
                      <a:pt x="146" y="55"/>
                    </a:cubicBezTo>
                    <a:cubicBezTo>
                      <a:pt x="138" y="55"/>
                      <a:pt x="133" y="61"/>
                      <a:pt x="133" y="69"/>
                    </a:cubicBezTo>
                    <a:cubicBezTo>
                      <a:pt x="133" y="77"/>
                      <a:pt x="138" y="83"/>
                      <a:pt x="146" y="83"/>
                    </a:cubicBezTo>
                    <a:cubicBezTo>
                      <a:pt x="149" y="83"/>
                      <a:pt x="153" y="82"/>
                      <a:pt x="155" y="78"/>
                    </a:cubicBezTo>
                    <a:cubicBezTo>
                      <a:pt x="156" y="78"/>
                      <a:pt x="156" y="78"/>
                      <a:pt x="156" y="78"/>
                    </a:cubicBezTo>
                    <a:cubicBezTo>
                      <a:pt x="157" y="76"/>
                      <a:pt x="160" y="75"/>
                      <a:pt x="162" y="77"/>
                    </a:cubicBezTo>
                    <a:cubicBezTo>
                      <a:pt x="163" y="78"/>
                      <a:pt x="164" y="80"/>
                      <a:pt x="163"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38" name="Freeform 78"/>
          <p:cNvSpPr/>
          <p:nvPr/>
        </p:nvSpPr>
        <p:spPr bwMode="auto">
          <a:xfrm>
            <a:off x="4724400" y="6391184"/>
            <a:ext cx="2480177" cy="46681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1765">
              <a:lnSpc>
                <a:spcPct val="90000"/>
              </a:lnSpc>
              <a:spcAft>
                <a:spcPct val="35000"/>
              </a:spcAft>
              <a:defRPr/>
            </a:pPr>
            <a:r>
              <a:rPr lang="zh-CN" altLang="en-US" sz="2600" b="1">
                <a:solidFill>
                  <a:schemeClr val="bg1"/>
                </a:solidFill>
                <a:latin typeface="隶书" panose="02010509060101010101" pitchFamily="49" charset="-122"/>
                <a:ea typeface="隶书" panose="02010509060101010101" pitchFamily="49" charset="-122"/>
                <a:cs typeface="Lato Regular"/>
              </a:rPr>
              <a:t>杜库姆地区机场</a:t>
            </a:r>
            <a:endParaRPr lang="en-US" sz="2600" b="1" dirty="0">
              <a:solidFill>
                <a:schemeClr val="bg1"/>
              </a:solidFill>
              <a:latin typeface="隶书" panose="02010509060101010101" pitchFamily="49" charset="-122"/>
              <a:ea typeface="隶书" panose="02010509060101010101" pitchFamily="49" charset="-122"/>
              <a:cs typeface="Lato Regular"/>
            </a:endParaRPr>
          </a:p>
        </p:txBody>
      </p:sp>
      <p:sp>
        <p:nvSpPr>
          <p:cNvPr id="57" name="Freeform 78"/>
          <p:cNvSpPr/>
          <p:nvPr/>
        </p:nvSpPr>
        <p:spPr bwMode="auto">
          <a:xfrm>
            <a:off x="7506232" y="6391332"/>
            <a:ext cx="1559762" cy="271130"/>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1765">
              <a:lnSpc>
                <a:spcPct val="90000"/>
              </a:lnSpc>
              <a:spcAft>
                <a:spcPct val="35000"/>
              </a:spcAft>
              <a:defRPr/>
            </a:pPr>
            <a:r>
              <a:rPr lang="zh-CN" altLang="en-US" sz="2600" b="1">
                <a:solidFill>
                  <a:schemeClr val="bg1"/>
                </a:solidFill>
                <a:latin typeface="隶书" panose="02010509060101010101" pitchFamily="49" charset="-122"/>
                <a:ea typeface="隶书" panose="02010509060101010101" pitchFamily="49" charset="-122"/>
                <a:cs typeface="Lato Regular"/>
              </a:rPr>
              <a:t>杜库姆港</a:t>
            </a:r>
            <a:endParaRPr lang="en-US" sz="2600" b="1" dirty="0">
              <a:solidFill>
                <a:schemeClr val="bg1"/>
              </a:solidFill>
              <a:latin typeface="隶书" panose="02010509060101010101" pitchFamily="49" charset="-122"/>
              <a:ea typeface="隶书" panose="02010509060101010101" pitchFamily="49" charset="-122"/>
              <a:cs typeface="Lato Regular"/>
            </a:endParaRPr>
          </a:p>
        </p:txBody>
      </p:sp>
      <p:sp>
        <p:nvSpPr>
          <p:cNvPr id="63" name="Freeform 78"/>
          <p:cNvSpPr/>
          <p:nvPr/>
        </p:nvSpPr>
        <p:spPr bwMode="auto">
          <a:xfrm>
            <a:off x="9321801" y="6391332"/>
            <a:ext cx="2451100" cy="466668"/>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1765">
              <a:lnSpc>
                <a:spcPct val="90000"/>
              </a:lnSpc>
              <a:spcAft>
                <a:spcPct val="35000"/>
              </a:spcAft>
              <a:defRPr/>
            </a:pPr>
            <a:r>
              <a:rPr lang="zh-CN" altLang="en-US" sz="2600" b="1">
                <a:solidFill>
                  <a:schemeClr val="bg1"/>
                </a:solidFill>
                <a:latin typeface="隶书" panose="02010509060101010101" pitchFamily="49" charset="-122"/>
                <a:ea typeface="隶书" panose="02010509060101010101" pitchFamily="49" charset="-122"/>
                <a:cs typeface="Lato Regular"/>
              </a:rPr>
              <a:t>杜库姆道路网络</a:t>
            </a:r>
            <a:endParaRPr lang="en-US" sz="2600" b="1" dirty="0">
              <a:solidFill>
                <a:schemeClr val="bg1"/>
              </a:solidFill>
              <a:latin typeface="隶书" panose="02010509060101010101" pitchFamily="49" charset="-122"/>
              <a:ea typeface="隶书" panose="02010509060101010101" pitchFamily="49" charset="-122"/>
              <a:cs typeface="Lato Regular"/>
            </a:endParaRPr>
          </a:p>
        </p:txBody>
      </p:sp>
      <p:grpSp>
        <p:nvGrpSpPr>
          <p:cNvPr id="77" name="组合 76"/>
          <p:cNvGrpSpPr/>
          <p:nvPr/>
        </p:nvGrpSpPr>
        <p:grpSpPr>
          <a:xfrm>
            <a:off x="10158730" y="5592207"/>
            <a:ext cx="720000" cy="720000"/>
            <a:chOff x="10848225" y="4942611"/>
            <a:chExt cx="720000" cy="720000"/>
          </a:xfrm>
        </p:grpSpPr>
        <p:grpSp>
          <p:nvGrpSpPr>
            <p:cNvPr id="65" name="Group 7"/>
            <p:cNvGrpSpPr/>
            <p:nvPr/>
          </p:nvGrpSpPr>
          <p:grpSpPr>
            <a:xfrm>
              <a:off x="10848225" y="4942611"/>
              <a:ext cx="720000" cy="720000"/>
              <a:chOff x="6503439" y="4743591"/>
              <a:chExt cx="966131" cy="966131"/>
            </a:xfrm>
            <a:solidFill>
              <a:schemeClr val="bg1">
                <a:lumMod val="85000"/>
              </a:schemeClr>
            </a:solidFill>
          </p:grpSpPr>
          <p:sp>
            <p:nvSpPr>
              <p:cNvPr id="67" name="Oval 110"/>
              <p:cNvSpPr/>
              <p:nvPr/>
            </p:nvSpPr>
            <p:spPr bwMode="auto">
              <a:xfrm>
                <a:off x="6564526" y="4805383"/>
                <a:ext cx="852640" cy="852640"/>
              </a:xfrm>
              <a:prstGeom prst="ellipse">
                <a:avLst/>
              </a:prstGeom>
              <a:grp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8" name="Oval 47"/>
              <p:cNvSpPr/>
              <p:nvPr/>
            </p:nvSpPr>
            <p:spPr bwMode="auto">
              <a:xfrm>
                <a:off x="6503439" y="4743591"/>
                <a:ext cx="966131" cy="966131"/>
              </a:xfrm>
              <a:prstGeom prst="ellipse">
                <a:avLst/>
              </a:prstGeom>
              <a:solidFill>
                <a:srgbClr val="0070C0"/>
              </a:solid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70" name="Freeform 80"/>
            <p:cNvSpPr>
              <a:spLocks noEditPoints="1"/>
            </p:cNvSpPr>
            <p:nvPr/>
          </p:nvSpPr>
          <p:spPr bwMode="auto">
            <a:xfrm>
              <a:off x="11017052" y="5133442"/>
              <a:ext cx="389125" cy="338141"/>
            </a:xfrm>
            <a:custGeom>
              <a:avLst/>
              <a:gdLst>
                <a:gd name="T0" fmla="*/ 231366 w 101"/>
                <a:gd name="T1" fmla="*/ 91309 h 87"/>
                <a:gd name="T2" fmla="*/ 246455 w 101"/>
                <a:gd name="T3" fmla="*/ 73554 h 87"/>
                <a:gd name="T4" fmla="*/ 246455 w 101"/>
                <a:gd name="T5" fmla="*/ 53263 h 87"/>
                <a:gd name="T6" fmla="*/ 206218 w 101"/>
                <a:gd name="T7" fmla="*/ 15218 h 87"/>
                <a:gd name="T8" fmla="*/ 72931 w 101"/>
                <a:gd name="T9" fmla="*/ 0 h 87"/>
                <a:gd name="T10" fmla="*/ 35208 w 101"/>
                <a:gd name="T11" fmla="*/ 53263 h 87"/>
                <a:gd name="T12" fmla="*/ 0 w 101"/>
                <a:gd name="T13" fmla="*/ 63409 h 87"/>
                <a:gd name="T14" fmla="*/ 30178 w 101"/>
                <a:gd name="T15" fmla="*/ 73554 h 87"/>
                <a:gd name="T16" fmla="*/ 7545 w 101"/>
                <a:gd name="T17" fmla="*/ 91309 h 87"/>
                <a:gd name="T18" fmla="*/ 0 w 101"/>
                <a:gd name="T19" fmla="*/ 154718 h 87"/>
                <a:gd name="T20" fmla="*/ 17604 w 101"/>
                <a:gd name="T21" fmla="*/ 164863 h 87"/>
                <a:gd name="T22" fmla="*/ 35208 w 101"/>
                <a:gd name="T23" fmla="*/ 220663 h 87"/>
                <a:gd name="T24" fmla="*/ 72931 w 101"/>
                <a:gd name="T25" fmla="*/ 200372 h 87"/>
                <a:gd name="T26" fmla="*/ 181069 w 101"/>
                <a:gd name="T27" fmla="*/ 164863 h 87"/>
                <a:gd name="T28" fmla="*/ 198673 w 101"/>
                <a:gd name="T29" fmla="*/ 220663 h 87"/>
                <a:gd name="T30" fmla="*/ 236396 w 101"/>
                <a:gd name="T31" fmla="*/ 200372 h 87"/>
                <a:gd name="T32" fmla="*/ 246455 w 101"/>
                <a:gd name="T33" fmla="*/ 164863 h 87"/>
                <a:gd name="T34" fmla="*/ 254000 w 101"/>
                <a:gd name="T35" fmla="*/ 101454 h 87"/>
                <a:gd name="T36" fmla="*/ 65386 w 101"/>
                <a:gd name="T37" fmla="*/ 22827 h 87"/>
                <a:gd name="T38" fmla="*/ 108139 w 101"/>
                <a:gd name="T39" fmla="*/ 17754 h 87"/>
                <a:gd name="T40" fmla="*/ 118198 w 101"/>
                <a:gd name="T41" fmla="*/ 35509 h 87"/>
                <a:gd name="T42" fmla="*/ 145861 w 101"/>
                <a:gd name="T43" fmla="*/ 25364 h 87"/>
                <a:gd name="T44" fmla="*/ 181069 w 101"/>
                <a:gd name="T45" fmla="*/ 17754 h 87"/>
                <a:gd name="T46" fmla="*/ 211248 w 101"/>
                <a:gd name="T47" fmla="*/ 91309 h 87"/>
                <a:gd name="T48" fmla="*/ 65386 w 101"/>
                <a:gd name="T49" fmla="*/ 22827 h 87"/>
                <a:gd name="T50" fmla="*/ 35208 w 101"/>
                <a:gd name="T51" fmla="*/ 126818 h 87"/>
                <a:gd name="T52" fmla="*/ 72931 w 101"/>
                <a:gd name="T53" fmla="*/ 126818 h 87"/>
                <a:gd name="T54" fmla="*/ 163465 w 101"/>
                <a:gd name="T55" fmla="*/ 147109 h 87"/>
                <a:gd name="T56" fmla="*/ 90535 w 101"/>
                <a:gd name="T57" fmla="*/ 126818 h 87"/>
                <a:gd name="T58" fmla="*/ 163465 w 101"/>
                <a:gd name="T59" fmla="*/ 147109 h 87"/>
                <a:gd name="T60" fmla="*/ 181069 w 101"/>
                <a:gd name="T61" fmla="*/ 126818 h 87"/>
                <a:gd name="T62" fmla="*/ 218792 w 101"/>
                <a:gd name="T63" fmla="*/ 126818 h 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1" h="87">
                  <a:moveTo>
                    <a:pt x="98" y="36"/>
                  </a:moveTo>
                  <a:cubicBezTo>
                    <a:pt x="92" y="36"/>
                    <a:pt x="92" y="36"/>
                    <a:pt x="92" y="36"/>
                  </a:cubicBezTo>
                  <a:cubicBezTo>
                    <a:pt x="89" y="29"/>
                    <a:pt x="89" y="29"/>
                    <a:pt x="89" y="29"/>
                  </a:cubicBezTo>
                  <a:cubicBezTo>
                    <a:pt x="98" y="29"/>
                    <a:pt x="98" y="29"/>
                    <a:pt x="98" y="29"/>
                  </a:cubicBezTo>
                  <a:cubicBezTo>
                    <a:pt x="100" y="29"/>
                    <a:pt x="101" y="27"/>
                    <a:pt x="101" y="25"/>
                  </a:cubicBezTo>
                  <a:cubicBezTo>
                    <a:pt x="101" y="23"/>
                    <a:pt x="100" y="21"/>
                    <a:pt x="98" y="21"/>
                  </a:cubicBezTo>
                  <a:cubicBezTo>
                    <a:pt x="87" y="21"/>
                    <a:pt x="87" y="21"/>
                    <a:pt x="87" y="21"/>
                  </a:cubicBezTo>
                  <a:cubicBezTo>
                    <a:pt x="82" y="6"/>
                    <a:pt x="82" y="6"/>
                    <a:pt x="82" y="6"/>
                  </a:cubicBezTo>
                  <a:cubicBezTo>
                    <a:pt x="80" y="3"/>
                    <a:pt x="76" y="0"/>
                    <a:pt x="72" y="0"/>
                  </a:cubicBezTo>
                  <a:cubicBezTo>
                    <a:pt x="29" y="0"/>
                    <a:pt x="29" y="0"/>
                    <a:pt x="29" y="0"/>
                  </a:cubicBezTo>
                  <a:cubicBezTo>
                    <a:pt x="25" y="0"/>
                    <a:pt x="20" y="3"/>
                    <a:pt x="19" y="6"/>
                  </a:cubicBezTo>
                  <a:cubicBezTo>
                    <a:pt x="14" y="21"/>
                    <a:pt x="14" y="21"/>
                    <a:pt x="14" y="21"/>
                  </a:cubicBezTo>
                  <a:cubicBezTo>
                    <a:pt x="3" y="21"/>
                    <a:pt x="3" y="21"/>
                    <a:pt x="3" y="21"/>
                  </a:cubicBezTo>
                  <a:cubicBezTo>
                    <a:pt x="1" y="21"/>
                    <a:pt x="0" y="23"/>
                    <a:pt x="0" y="25"/>
                  </a:cubicBezTo>
                  <a:cubicBezTo>
                    <a:pt x="0" y="27"/>
                    <a:pt x="1" y="29"/>
                    <a:pt x="3" y="29"/>
                  </a:cubicBezTo>
                  <a:cubicBezTo>
                    <a:pt x="12" y="29"/>
                    <a:pt x="12" y="29"/>
                    <a:pt x="12" y="29"/>
                  </a:cubicBezTo>
                  <a:cubicBezTo>
                    <a:pt x="9" y="36"/>
                    <a:pt x="9" y="36"/>
                    <a:pt x="9" y="36"/>
                  </a:cubicBezTo>
                  <a:cubicBezTo>
                    <a:pt x="3" y="36"/>
                    <a:pt x="3" y="36"/>
                    <a:pt x="3" y="36"/>
                  </a:cubicBezTo>
                  <a:cubicBezTo>
                    <a:pt x="1" y="36"/>
                    <a:pt x="0" y="38"/>
                    <a:pt x="0" y="40"/>
                  </a:cubicBezTo>
                  <a:cubicBezTo>
                    <a:pt x="0" y="61"/>
                    <a:pt x="0" y="61"/>
                    <a:pt x="0" y="61"/>
                  </a:cubicBezTo>
                  <a:cubicBezTo>
                    <a:pt x="0" y="63"/>
                    <a:pt x="1" y="65"/>
                    <a:pt x="3" y="65"/>
                  </a:cubicBezTo>
                  <a:cubicBezTo>
                    <a:pt x="7" y="65"/>
                    <a:pt x="7" y="65"/>
                    <a:pt x="7" y="65"/>
                  </a:cubicBezTo>
                  <a:cubicBezTo>
                    <a:pt x="7" y="79"/>
                    <a:pt x="7" y="79"/>
                    <a:pt x="7" y="79"/>
                  </a:cubicBezTo>
                  <a:cubicBezTo>
                    <a:pt x="7" y="83"/>
                    <a:pt x="10" y="87"/>
                    <a:pt x="14" y="87"/>
                  </a:cubicBezTo>
                  <a:cubicBezTo>
                    <a:pt x="21" y="87"/>
                    <a:pt x="21" y="87"/>
                    <a:pt x="21" y="87"/>
                  </a:cubicBezTo>
                  <a:cubicBezTo>
                    <a:pt x="25" y="87"/>
                    <a:pt x="29" y="83"/>
                    <a:pt x="29" y="79"/>
                  </a:cubicBezTo>
                  <a:cubicBezTo>
                    <a:pt x="29" y="65"/>
                    <a:pt x="29" y="65"/>
                    <a:pt x="29" y="65"/>
                  </a:cubicBezTo>
                  <a:cubicBezTo>
                    <a:pt x="72" y="65"/>
                    <a:pt x="72" y="65"/>
                    <a:pt x="72" y="65"/>
                  </a:cubicBezTo>
                  <a:cubicBezTo>
                    <a:pt x="72" y="79"/>
                    <a:pt x="72" y="79"/>
                    <a:pt x="72" y="79"/>
                  </a:cubicBezTo>
                  <a:cubicBezTo>
                    <a:pt x="72" y="83"/>
                    <a:pt x="75" y="87"/>
                    <a:pt x="79" y="87"/>
                  </a:cubicBezTo>
                  <a:cubicBezTo>
                    <a:pt x="87" y="87"/>
                    <a:pt x="87" y="87"/>
                    <a:pt x="87" y="87"/>
                  </a:cubicBezTo>
                  <a:cubicBezTo>
                    <a:pt x="91" y="87"/>
                    <a:pt x="94" y="83"/>
                    <a:pt x="94" y="79"/>
                  </a:cubicBezTo>
                  <a:cubicBezTo>
                    <a:pt x="94" y="65"/>
                    <a:pt x="94" y="65"/>
                    <a:pt x="94" y="65"/>
                  </a:cubicBezTo>
                  <a:cubicBezTo>
                    <a:pt x="98" y="65"/>
                    <a:pt x="98" y="65"/>
                    <a:pt x="98" y="65"/>
                  </a:cubicBezTo>
                  <a:cubicBezTo>
                    <a:pt x="100" y="65"/>
                    <a:pt x="101" y="63"/>
                    <a:pt x="101" y="61"/>
                  </a:cubicBezTo>
                  <a:cubicBezTo>
                    <a:pt x="101" y="40"/>
                    <a:pt x="101" y="40"/>
                    <a:pt x="101" y="40"/>
                  </a:cubicBezTo>
                  <a:cubicBezTo>
                    <a:pt x="101" y="38"/>
                    <a:pt x="100" y="36"/>
                    <a:pt x="98" y="36"/>
                  </a:cubicBezTo>
                  <a:close/>
                  <a:moveTo>
                    <a:pt x="26" y="9"/>
                  </a:moveTo>
                  <a:cubicBezTo>
                    <a:pt x="26" y="8"/>
                    <a:pt x="28" y="7"/>
                    <a:pt x="29" y="7"/>
                  </a:cubicBezTo>
                  <a:cubicBezTo>
                    <a:pt x="43" y="7"/>
                    <a:pt x="43" y="7"/>
                    <a:pt x="43" y="7"/>
                  </a:cubicBezTo>
                  <a:cubicBezTo>
                    <a:pt x="43" y="10"/>
                    <a:pt x="43" y="10"/>
                    <a:pt x="43" y="10"/>
                  </a:cubicBezTo>
                  <a:cubicBezTo>
                    <a:pt x="43" y="12"/>
                    <a:pt x="45" y="14"/>
                    <a:pt x="47" y="14"/>
                  </a:cubicBezTo>
                  <a:cubicBezTo>
                    <a:pt x="54" y="14"/>
                    <a:pt x="54" y="14"/>
                    <a:pt x="54" y="14"/>
                  </a:cubicBezTo>
                  <a:cubicBezTo>
                    <a:pt x="56" y="14"/>
                    <a:pt x="58" y="12"/>
                    <a:pt x="58" y="10"/>
                  </a:cubicBezTo>
                  <a:cubicBezTo>
                    <a:pt x="58" y="7"/>
                    <a:pt x="58" y="7"/>
                    <a:pt x="58" y="7"/>
                  </a:cubicBezTo>
                  <a:cubicBezTo>
                    <a:pt x="72" y="7"/>
                    <a:pt x="72" y="7"/>
                    <a:pt x="72" y="7"/>
                  </a:cubicBezTo>
                  <a:cubicBezTo>
                    <a:pt x="73" y="7"/>
                    <a:pt x="75" y="8"/>
                    <a:pt x="75" y="9"/>
                  </a:cubicBezTo>
                  <a:cubicBezTo>
                    <a:pt x="84" y="36"/>
                    <a:pt x="84" y="36"/>
                    <a:pt x="84" y="36"/>
                  </a:cubicBezTo>
                  <a:cubicBezTo>
                    <a:pt x="17" y="36"/>
                    <a:pt x="17" y="36"/>
                    <a:pt x="17" y="36"/>
                  </a:cubicBezTo>
                  <a:lnTo>
                    <a:pt x="26" y="9"/>
                  </a:lnTo>
                  <a:close/>
                  <a:moveTo>
                    <a:pt x="21" y="58"/>
                  </a:moveTo>
                  <a:cubicBezTo>
                    <a:pt x="17" y="58"/>
                    <a:pt x="14" y="54"/>
                    <a:pt x="14" y="50"/>
                  </a:cubicBezTo>
                  <a:cubicBezTo>
                    <a:pt x="14" y="46"/>
                    <a:pt x="17" y="43"/>
                    <a:pt x="21" y="43"/>
                  </a:cubicBezTo>
                  <a:cubicBezTo>
                    <a:pt x="25" y="43"/>
                    <a:pt x="29" y="46"/>
                    <a:pt x="29" y="50"/>
                  </a:cubicBezTo>
                  <a:cubicBezTo>
                    <a:pt x="29" y="54"/>
                    <a:pt x="25" y="58"/>
                    <a:pt x="21" y="58"/>
                  </a:cubicBezTo>
                  <a:close/>
                  <a:moveTo>
                    <a:pt x="65" y="58"/>
                  </a:moveTo>
                  <a:cubicBezTo>
                    <a:pt x="36" y="58"/>
                    <a:pt x="36" y="58"/>
                    <a:pt x="36" y="58"/>
                  </a:cubicBezTo>
                  <a:cubicBezTo>
                    <a:pt x="36" y="50"/>
                    <a:pt x="36" y="50"/>
                    <a:pt x="36" y="50"/>
                  </a:cubicBezTo>
                  <a:cubicBezTo>
                    <a:pt x="65" y="50"/>
                    <a:pt x="65" y="50"/>
                    <a:pt x="65" y="50"/>
                  </a:cubicBezTo>
                  <a:lnTo>
                    <a:pt x="65" y="58"/>
                  </a:lnTo>
                  <a:close/>
                  <a:moveTo>
                    <a:pt x="79" y="58"/>
                  </a:moveTo>
                  <a:cubicBezTo>
                    <a:pt x="75" y="58"/>
                    <a:pt x="72" y="54"/>
                    <a:pt x="72" y="50"/>
                  </a:cubicBezTo>
                  <a:cubicBezTo>
                    <a:pt x="72" y="46"/>
                    <a:pt x="75" y="43"/>
                    <a:pt x="79" y="43"/>
                  </a:cubicBezTo>
                  <a:cubicBezTo>
                    <a:pt x="83" y="43"/>
                    <a:pt x="87" y="46"/>
                    <a:pt x="87" y="50"/>
                  </a:cubicBezTo>
                  <a:cubicBezTo>
                    <a:pt x="87" y="54"/>
                    <a:pt x="83" y="58"/>
                    <a:pt x="79" y="5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243755" tIns="121877" rIns="243755" bIns="121877"/>
            <a:lstStyle/>
            <a:p>
              <a:pPr defTabSz="1218565" fontAlgn="base">
                <a:spcBef>
                  <a:spcPct val="0"/>
                </a:spcBef>
                <a:spcAft>
                  <a:spcPct val="0"/>
                </a:spcAft>
              </a:pPr>
              <a:endParaRPr lang="zh-CN" altLang="en-US" sz="4800">
                <a:solidFill>
                  <a:prstClr val="black"/>
                </a:solidFill>
                <a:ea typeface="MS PGothic" panose="020B0600070205080204" pitchFamily="34" charset="-128"/>
              </a:endParaRPr>
            </a:p>
          </p:txBody>
        </p:sp>
      </p:grpSp>
      <p:grpSp>
        <p:nvGrpSpPr>
          <p:cNvPr id="76" name="组合 75"/>
          <p:cNvGrpSpPr/>
          <p:nvPr/>
        </p:nvGrpSpPr>
        <p:grpSpPr>
          <a:xfrm>
            <a:off x="7902120" y="5592207"/>
            <a:ext cx="720000" cy="720000"/>
            <a:chOff x="9382911" y="4942611"/>
            <a:chExt cx="720000" cy="720000"/>
          </a:xfrm>
        </p:grpSpPr>
        <p:grpSp>
          <p:nvGrpSpPr>
            <p:cNvPr id="59" name="Group 7"/>
            <p:cNvGrpSpPr/>
            <p:nvPr/>
          </p:nvGrpSpPr>
          <p:grpSpPr>
            <a:xfrm>
              <a:off x="9382911" y="4942611"/>
              <a:ext cx="720000" cy="720000"/>
              <a:chOff x="6503439" y="4743591"/>
              <a:chExt cx="966131" cy="966131"/>
            </a:xfrm>
            <a:solidFill>
              <a:schemeClr val="bg1">
                <a:lumMod val="85000"/>
              </a:schemeClr>
            </a:solidFill>
          </p:grpSpPr>
          <p:sp>
            <p:nvSpPr>
              <p:cNvPr id="61" name="Oval 110"/>
              <p:cNvSpPr/>
              <p:nvPr/>
            </p:nvSpPr>
            <p:spPr bwMode="auto">
              <a:xfrm>
                <a:off x="6564526" y="4805383"/>
                <a:ext cx="852640" cy="852640"/>
              </a:xfrm>
              <a:prstGeom prst="ellipse">
                <a:avLst/>
              </a:prstGeom>
              <a:grp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B0F0"/>
                  </a:solidFill>
                </a:endParaRPr>
              </a:p>
            </p:txBody>
          </p:sp>
          <p:sp>
            <p:nvSpPr>
              <p:cNvPr id="62" name="Oval 47"/>
              <p:cNvSpPr/>
              <p:nvPr/>
            </p:nvSpPr>
            <p:spPr bwMode="auto">
              <a:xfrm>
                <a:off x="6503439" y="4743591"/>
                <a:ext cx="966131" cy="966131"/>
              </a:xfrm>
              <a:prstGeom prst="ellipse">
                <a:avLst/>
              </a:prstGeom>
              <a:solidFill>
                <a:srgbClr val="00B0F0"/>
              </a:solid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B0F0"/>
                  </a:solidFill>
                </a:endParaRPr>
              </a:p>
            </p:txBody>
          </p:sp>
        </p:grpSp>
        <p:grpSp>
          <p:nvGrpSpPr>
            <p:cNvPr id="71" name="Group 329"/>
            <p:cNvGrpSpPr/>
            <p:nvPr/>
          </p:nvGrpSpPr>
          <p:grpSpPr>
            <a:xfrm>
              <a:off x="9550833" y="5085184"/>
              <a:ext cx="418326" cy="427533"/>
              <a:chOff x="5599113" y="3600450"/>
              <a:chExt cx="292100" cy="298451"/>
            </a:xfrm>
            <a:solidFill>
              <a:srgbClr val="FFFFFF"/>
            </a:solidFill>
          </p:grpSpPr>
          <p:sp>
            <p:nvSpPr>
              <p:cNvPr id="72" name="Freeform 90"/>
              <p:cNvSpPr/>
              <p:nvPr/>
            </p:nvSpPr>
            <p:spPr bwMode="auto">
              <a:xfrm>
                <a:off x="5599113" y="3840163"/>
                <a:ext cx="292100" cy="58738"/>
              </a:xfrm>
              <a:custGeom>
                <a:avLst/>
                <a:gdLst/>
                <a:ahLst/>
                <a:cxnLst>
                  <a:cxn ang="0">
                    <a:pos x="88" y="9"/>
                  </a:cxn>
                  <a:cxn ang="0">
                    <a:pos x="72" y="9"/>
                  </a:cxn>
                  <a:cxn ang="0">
                    <a:pos x="45" y="9"/>
                  </a:cxn>
                  <a:cxn ang="0">
                    <a:pos x="28" y="9"/>
                  </a:cxn>
                  <a:cxn ang="0">
                    <a:pos x="1" y="9"/>
                  </a:cxn>
                  <a:cxn ang="0">
                    <a:pos x="0" y="10"/>
                  </a:cxn>
                  <a:cxn ang="0">
                    <a:pos x="0" y="19"/>
                  </a:cxn>
                  <a:cxn ang="0">
                    <a:pos x="6" y="14"/>
                  </a:cxn>
                  <a:cxn ang="0">
                    <a:pos x="23" y="14"/>
                  </a:cxn>
                  <a:cxn ang="0">
                    <a:pos x="50" y="14"/>
                  </a:cxn>
                  <a:cxn ang="0">
                    <a:pos x="66" y="14"/>
                  </a:cxn>
                  <a:cxn ang="0">
                    <a:pos x="80" y="21"/>
                  </a:cxn>
                  <a:cxn ang="0">
                    <a:pos x="93" y="14"/>
                  </a:cxn>
                  <a:cxn ang="0">
                    <a:pos x="110" y="14"/>
                  </a:cxn>
                  <a:cxn ang="0">
                    <a:pos x="116" y="18"/>
                  </a:cxn>
                  <a:cxn ang="0">
                    <a:pos x="116" y="10"/>
                  </a:cxn>
                  <a:cxn ang="0">
                    <a:pos x="115" y="9"/>
                  </a:cxn>
                  <a:cxn ang="0">
                    <a:pos x="88" y="9"/>
                  </a:cxn>
                </a:cxnLst>
                <a:rect l="0" t="0" r="r" b="b"/>
                <a:pathLst>
                  <a:path w="116" h="23">
                    <a:moveTo>
                      <a:pt x="88" y="9"/>
                    </a:moveTo>
                    <a:cubicBezTo>
                      <a:pt x="82" y="15"/>
                      <a:pt x="77" y="15"/>
                      <a:pt x="72" y="9"/>
                    </a:cubicBezTo>
                    <a:cubicBezTo>
                      <a:pt x="63" y="1"/>
                      <a:pt x="53" y="0"/>
                      <a:pt x="45" y="9"/>
                    </a:cubicBezTo>
                    <a:cubicBezTo>
                      <a:pt x="39" y="15"/>
                      <a:pt x="34" y="15"/>
                      <a:pt x="28" y="9"/>
                    </a:cubicBezTo>
                    <a:cubicBezTo>
                      <a:pt x="19" y="0"/>
                      <a:pt x="10" y="0"/>
                      <a:pt x="1" y="9"/>
                    </a:cubicBezTo>
                    <a:cubicBezTo>
                      <a:pt x="1" y="10"/>
                      <a:pt x="0" y="10"/>
                      <a:pt x="0" y="10"/>
                    </a:cubicBezTo>
                    <a:cubicBezTo>
                      <a:pt x="0" y="19"/>
                      <a:pt x="0" y="19"/>
                      <a:pt x="0" y="19"/>
                    </a:cubicBezTo>
                    <a:cubicBezTo>
                      <a:pt x="2" y="18"/>
                      <a:pt x="4" y="16"/>
                      <a:pt x="6" y="14"/>
                    </a:cubicBezTo>
                    <a:cubicBezTo>
                      <a:pt x="12" y="8"/>
                      <a:pt x="17" y="8"/>
                      <a:pt x="23" y="14"/>
                    </a:cubicBezTo>
                    <a:cubicBezTo>
                      <a:pt x="32" y="23"/>
                      <a:pt x="41" y="23"/>
                      <a:pt x="50" y="14"/>
                    </a:cubicBezTo>
                    <a:cubicBezTo>
                      <a:pt x="56" y="8"/>
                      <a:pt x="61" y="8"/>
                      <a:pt x="66" y="14"/>
                    </a:cubicBezTo>
                    <a:cubicBezTo>
                      <a:pt x="71" y="19"/>
                      <a:pt x="75" y="21"/>
                      <a:pt x="80" y="21"/>
                    </a:cubicBezTo>
                    <a:cubicBezTo>
                      <a:pt x="84" y="21"/>
                      <a:pt x="89" y="19"/>
                      <a:pt x="93" y="14"/>
                    </a:cubicBezTo>
                    <a:cubicBezTo>
                      <a:pt x="99" y="8"/>
                      <a:pt x="104" y="8"/>
                      <a:pt x="110" y="14"/>
                    </a:cubicBezTo>
                    <a:cubicBezTo>
                      <a:pt x="112" y="16"/>
                      <a:pt x="114" y="17"/>
                      <a:pt x="116" y="18"/>
                    </a:cubicBezTo>
                    <a:cubicBezTo>
                      <a:pt x="116" y="10"/>
                      <a:pt x="116" y="10"/>
                      <a:pt x="116" y="10"/>
                    </a:cubicBezTo>
                    <a:cubicBezTo>
                      <a:pt x="115" y="9"/>
                      <a:pt x="115" y="9"/>
                      <a:pt x="115" y="9"/>
                    </a:cubicBezTo>
                    <a:cubicBezTo>
                      <a:pt x="106" y="0"/>
                      <a:pt x="97" y="0"/>
                      <a:pt x="88" y="9"/>
                    </a:cubicBezTo>
                    <a:close/>
                  </a:path>
                </a:pathLst>
              </a:custGeom>
              <a:grpFill/>
              <a:ln w="9525">
                <a:noFill/>
                <a:round/>
              </a:ln>
            </p:spPr>
            <p:txBody>
              <a:bodyPr/>
              <a:lstStyle/>
              <a:p>
                <a:pPr defTabSz="1218565">
                  <a:defRPr/>
                </a:pPr>
                <a:endParaRPr lang="en-US" sz="4800">
                  <a:solidFill>
                    <a:prstClr val="black"/>
                  </a:solidFill>
                  <a:ea typeface="MS PGothic" panose="020B0600070205080204" pitchFamily="34" charset="-128"/>
                </a:endParaRPr>
              </a:p>
            </p:txBody>
          </p:sp>
          <p:sp>
            <p:nvSpPr>
              <p:cNvPr id="73" name="Freeform 91"/>
              <p:cNvSpPr>
                <a:spLocks noEditPoints="1"/>
              </p:cNvSpPr>
              <p:nvPr/>
            </p:nvSpPr>
            <p:spPr bwMode="auto">
              <a:xfrm>
                <a:off x="5599113" y="3600450"/>
                <a:ext cx="292100" cy="242888"/>
              </a:xfrm>
              <a:custGeom>
                <a:avLst/>
                <a:gdLst/>
                <a:ahLst/>
                <a:cxnLst>
                  <a:cxn ang="0">
                    <a:pos x="115" y="82"/>
                  </a:cxn>
                  <a:cxn ang="0">
                    <a:pos x="88" y="82"/>
                  </a:cxn>
                  <a:cxn ang="0">
                    <a:pos x="87" y="84"/>
                  </a:cxn>
                  <a:cxn ang="0">
                    <a:pos x="87" y="65"/>
                  </a:cxn>
                  <a:cxn ang="0">
                    <a:pos x="97" y="55"/>
                  </a:cxn>
                  <a:cxn ang="0">
                    <a:pos x="98" y="51"/>
                  </a:cxn>
                  <a:cxn ang="0">
                    <a:pos x="96" y="49"/>
                  </a:cxn>
                  <a:cxn ang="0">
                    <a:pos x="87" y="46"/>
                  </a:cxn>
                  <a:cxn ang="0">
                    <a:pos x="87" y="43"/>
                  </a:cxn>
                  <a:cxn ang="0">
                    <a:pos x="87" y="29"/>
                  </a:cxn>
                  <a:cxn ang="0">
                    <a:pos x="87" y="21"/>
                  </a:cxn>
                  <a:cxn ang="0">
                    <a:pos x="79" y="21"/>
                  </a:cxn>
                  <a:cxn ang="0">
                    <a:pos x="79" y="14"/>
                  </a:cxn>
                  <a:cxn ang="0">
                    <a:pos x="72" y="14"/>
                  </a:cxn>
                  <a:cxn ang="0">
                    <a:pos x="65" y="14"/>
                  </a:cxn>
                  <a:cxn ang="0">
                    <a:pos x="65" y="3"/>
                  </a:cxn>
                  <a:cxn ang="0">
                    <a:pos x="61" y="0"/>
                  </a:cxn>
                  <a:cxn ang="0">
                    <a:pos x="54" y="0"/>
                  </a:cxn>
                  <a:cxn ang="0">
                    <a:pos x="50" y="3"/>
                  </a:cxn>
                  <a:cxn ang="0">
                    <a:pos x="50" y="14"/>
                  </a:cxn>
                  <a:cxn ang="0">
                    <a:pos x="43" y="14"/>
                  </a:cxn>
                  <a:cxn ang="0">
                    <a:pos x="36" y="14"/>
                  </a:cxn>
                  <a:cxn ang="0">
                    <a:pos x="36" y="21"/>
                  </a:cxn>
                  <a:cxn ang="0">
                    <a:pos x="29" y="21"/>
                  </a:cxn>
                  <a:cxn ang="0">
                    <a:pos x="29" y="29"/>
                  </a:cxn>
                  <a:cxn ang="0">
                    <a:pos x="29" y="43"/>
                  </a:cxn>
                  <a:cxn ang="0">
                    <a:pos x="29" y="46"/>
                  </a:cxn>
                  <a:cxn ang="0">
                    <a:pos x="20" y="49"/>
                  </a:cxn>
                  <a:cxn ang="0">
                    <a:pos x="17" y="51"/>
                  </a:cxn>
                  <a:cxn ang="0">
                    <a:pos x="18" y="55"/>
                  </a:cxn>
                  <a:cxn ang="0">
                    <a:pos x="29" y="65"/>
                  </a:cxn>
                  <a:cxn ang="0">
                    <a:pos x="29" y="83"/>
                  </a:cxn>
                  <a:cxn ang="0">
                    <a:pos x="28" y="82"/>
                  </a:cxn>
                  <a:cxn ang="0">
                    <a:pos x="1" y="82"/>
                  </a:cxn>
                  <a:cxn ang="0">
                    <a:pos x="0" y="84"/>
                  </a:cxn>
                  <a:cxn ang="0">
                    <a:pos x="0" y="92"/>
                  </a:cxn>
                  <a:cxn ang="0">
                    <a:pos x="6" y="87"/>
                  </a:cxn>
                  <a:cxn ang="0">
                    <a:pos x="23" y="87"/>
                  </a:cxn>
                  <a:cxn ang="0">
                    <a:pos x="50" y="87"/>
                  </a:cxn>
                  <a:cxn ang="0">
                    <a:pos x="51" y="87"/>
                  </a:cxn>
                  <a:cxn ang="0">
                    <a:pos x="66" y="87"/>
                  </a:cxn>
                  <a:cxn ang="0">
                    <a:pos x="66" y="87"/>
                  </a:cxn>
                  <a:cxn ang="0">
                    <a:pos x="80" y="94"/>
                  </a:cxn>
                  <a:cxn ang="0">
                    <a:pos x="93" y="87"/>
                  </a:cxn>
                  <a:cxn ang="0">
                    <a:pos x="110" y="87"/>
                  </a:cxn>
                  <a:cxn ang="0">
                    <a:pos x="116" y="92"/>
                  </a:cxn>
                  <a:cxn ang="0">
                    <a:pos x="116" y="83"/>
                  </a:cxn>
                  <a:cxn ang="0">
                    <a:pos x="115" y="82"/>
                  </a:cxn>
                  <a:cxn ang="0">
                    <a:pos x="79" y="43"/>
                  </a:cxn>
                  <a:cxn ang="0">
                    <a:pos x="58" y="36"/>
                  </a:cxn>
                  <a:cxn ang="0">
                    <a:pos x="36" y="43"/>
                  </a:cxn>
                  <a:cxn ang="0">
                    <a:pos x="36" y="29"/>
                  </a:cxn>
                  <a:cxn ang="0">
                    <a:pos x="43" y="29"/>
                  </a:cxn>
                  <a:cxn ang="0">
                    <a:pos x="43" y="21"/>
                  </a:cxn>
                  <a:cxn ang="0">
                    <a:pos x="72" y="21"/>
                  </a:cxn>
                  <a:cxn ang="0">
                    <a:pos x="72" y="29"/>
                  </a:cxn>
                  <a:cxn ang="0">
                    <a:pos x="79" y="29"/>
                  </a:cxn>
                  <a:cxn ang="0">
                    <a:pos x="79" y="43"/>
                  </a:cxn>
                </a:cxnLst>
                <a:rect l="0" t="0" r="r" b="b"/>
                <a:pathLst>
                  <a:path w="116" h="96">
                    <a:moveTo>
                      <a:pt x="115" y="82"/>
                    </a:moveTo>
                    <a:cubicBezTo>
                      <a:pt x="106" y="74"/>
                      <a:pt x="97" y="74"/>
                      <a:pt x="88" y="82"/>
                    </a:cubicBezTo>
                    <a:cubicBezTo>
                      <a:pt x="88" y="83"/>
                      <a:pt x="87" y="83"/>
                      <a:pt x="87" y="84"/>
                    </a:cubicBezTo>
                    <a:cubicBezTo>
                      <a:pt x="87" y="65"/>
                      <a:pt x="87" y="65"/>
                      <a:pt x="87" y="65"/>
                    </a:cubicBezTo>
                    <a:cubicBezTo>
                      <a:pt x="97" y="55"/>
                      <a:pt x="97" y="55"/>
                      <a:pt x="97" y="55"/>
                    </a:cubicBezTo>
                    <a:cubicBezTo>
                      <a:pt x="98" y="54"/>
                      <a:pt x="98" y="52"/>
                      <a:pt x="98" y="51"/>
                    </a:cubicBezTo>
                    <a:cubicBezTo>
                      <a:pt x="98" y="50"/>
                      <a:pt x="97" y="49"/>
                      <a:pt x="96" y="49"/>
                    </a:cubicBezTo>
                    <a:cubicBezTo>
                      <a:pt x="87" y="46"/>
                      <a:pt x="87" y="46"/>
                      <a:pt x="87" y="46"/>
                    </a:cubicBezTo>
                    <a:cubicBezTo>
                      <a:pt x="87" y="43"/>
                      <a:pt x="87" y="43"/>
                      <a:pt x="87" y="43"/>
                    </a:cubicBezTo>
                    <a:cubicBezTo>
                      <a:pt x="87" y="29"/>
                      <a:pt x="87" y="29"/>
                      <a:pt x="87" y="29"/>
                    </a:cubicBezTo>
                    <a:cubicBezTo>
                      <a:pt x="87" y="21"/>
                      <a:pt x="87" y="21"/>
                      <a:pt x="87" y="21"/>
                    </a:cubicBezTo>
                    <a:cubicBezTo>
                      <a:pt x="79" y="21"/>
                      <a:pt x="79" y="21"/>
                      <a:pt x="79" y="21"/>
                    </a:cubicBezTo>
                    <a:cubicBezTo>
                      <a:pt x="79" y="14"/>
                      <a:pt x="79" y="14"/>
                      <a:pt x="79" y="14"/>
                    </a:cubicBezTo>
                    <a:cubicBezTo>
                      <a:pt x="72" y="14"/>
                      <a:pt x="72" y="14"/>
                      <a:pt x="72" y="14"/>
                    </a:cubicBezTo>
                    <a:cubicBezTo>
                      <a:pt x="65" y="14"/>
                      <a:pt x="65" y="14"/>
                      <a:pt x="65" y="14"/>
                    </a:cubicBezTo>
                    <a:cubicBezTo>
                      <a:pt x="65" y="3"/>
                      <a:pt x="65" y="3"/>
                      <a:pt x="65" y="3"/>
                    </a:cubicBezTo>
                    <a:cubicBezTo>
                      <a:pt x="65" y="1"/>
                      <a:pt x="63" y="0"/>
                      <a:pt x="61" y="0"/>
                    </a:cubicBezTo>
                    <a:cubicBezTo>
                      <a:pt x="54" y="0"/>
                      <a:pt x="54" y="0"/>
                      <a:pt x="54" y="0"/>
                    </a:cubicBezTo>
                    <a:cubicBezTo>
                      <a:pt x="52" y="0"/>
                      <a:pt x="50" y="1"/>
                      <a:pt x="50" y="3"/>
                    </a:cubicBezTo>
                    <a:cubicBezTo>
                      <a:pt x="50" y="14"/>
                      <a:pt x="50" y="14"/>
                      <a:pt x="50" y="14"/>
                    </a:cubicBezTo>
                    <a:cubicBezTo>
                      <a:pt x="43" y="14"/>
                      <a:pt x="43" y="14"/>
                      <a:pt x="43" y="14"/>
                    </a:cubicBezTo>
                    <a:cubicBezTo>
                      <a:pt x="36" y="14"/>
                      <a:pt x="36" y="14"/>
                      <a:pt x="36" y="14"/>
                    </a:cubicBezTo>
                    <a:cubicBezTo>
                      <a:pt x="36" y="21"/>
                      <a:pt x="36" y="21"/>
                      <a:pt x="36" y="21"/>
                    </a:cubicBezTo>
                    <a:cubicBezTo>
                      <a:pt x="29" y="21"/>
                      <a:pt x="29" y="21"/>
                      <a:pt x="29" y="21"/>
                    </a:cubicBezTo>
                    <a:cubicBezTo>
                      <a:pt x="29" y="29"/>
                      <a:pt x="29" y="29"/>
                      <a:pt x="29" y="29"/>
                    </a:cubicBezTo>
                    <a:cubicBezTo>
                      <a:pt x="29" y="43"/>
                      <a:pt x="29" y="43"/>
                      <a:pt x="29" y="43"/>
                    </a:cubicBezTo>
                    <a:cubicBezTo>
                      <a:pt x="29" y="46"/>
                      <a:pt x="29" y="46"/>
                      <a:pt x="29" y="46"/>
                    </a:cubicBezTo>
                    <a:cubicBezTo>
                      <a:pt x="20" y="49"/>
                      <a:pt x="20" y="49"/>
                      <a:pt x="20" y="49"/>
                    </a:cubicBezTo>
                    <a:cubicBezTo>
                      <a:pt x="18" y="49"/>
                      <a:pt x="18" y="50"/>
                      <a:pt x="17" y="51"/>
                    </a:cubicBezTo>
                    <a:cubicBezTo>
                      <a:pt x="17" y="52"/>
                      <a:pt x="17" y="54"/>
                      <a:pt x="18" y="55"/>
                    </a:cubicBezTo>
                    <a:cubicBezTo>
                      <a:pt x="29" y="65"/>
                      <a:pt x="29" y="65"/>
                      <a:pt x="29" y="65"/>
                    </a:cubicBezTo>
                    <a:cubicBezTo>
                      <a:pt x="29" y="83"/>
                      <a:pt x="29" y="83"/>
                      <a:pt x="29" y="83"/>
                    </a:cubicBezTo>
                    <a:cubicBezTo>
                      <a:pt x="28" y="83"/>
                      <a:pt x="28" y="82"/>
                      <a:pt x="28" y="82"/>
                    </a:cubicBezTo>
                    <a:cubicBezTo>
                      <a:pt x="19" y="74"/>
                      <a:pt x="10" y="74"/>
                      <a:pt x="1" y="82"/>
                    </a:cubicBezTo>
                    <a:cubicBezTo>
                      <a:pt x="1" y="83"/>
                      <a:pt x="0" y="83"/>
                      <a:pt x="0" y="84"/>
                    </a:cubicBezTo>
                    <a:cubicBezTo>
                      <a:pt x="0" y="92"/>
                      <a:pt x="0" y="92"/>
                      <a:pt x="0" y="92"/>
                    </a:cubicBezTo>
                    <a:cubicBezTo>
                      <a:pt x="2" y="91"/>
                      <a:pt x="4" y="90"/>
                      <a:pt x="6" y="87"/>
                    </a:cubicBezTo>
                    <a:cubicBezTo>
                      <a:pt x="12" y="82"/>
                      <a:pt x="17" y="82"/>
                      <a:pt x="23" y="87"/>
                    </a:cubicBezTo>
                    <a:cubicBezTo>
                      <a:pt x="32" y="96"/>
                      <a:pt x="41" y="96"/>
                      <a:pt x="50" y="87"/>
                    </a:cubicBezTo>
                    <a:cubicBezTo>
                      <a:pt x="50" y="87"/>
                      <a:pt x="50" y="87"/>
                      <a:pt x="51" y="87"/>
                    </a:cubicBezTo>
                    <a:cubicBezTo>
                      <a:pt x="56" y="82"/>
                      <a:pt x="60" y="82"/>
                      <a:pt x="66" y="87"/>
                    </a:cubicBezTo>
                    <a:cubicBezTo>
                      <a:pt x="66" y="87"/>
                      <a:pt x="66" y="87"/>
                      <a:pt x="66" y="87"/>
                    </a:cubicBezTo>
                    <a:cubicBezTo>
                      <a:pt x="71" y="92"/>
                      <a:pt x="75" y="94"/>
                      <a:pt x="80" y="94"/>
                    </a:cubicBezTo>
                    <a:cubicBezTo>
                      <a:pt x="84" y="94"/>
                      <a:pt x="89" y="92"/>
                      <a:pt x="93" y="87"/>
                    </a:cubicBezTo>
                    <a:cubicBezTo>
                      <a:pt x="99" y="82"/>
                      <a:pt x="104" y="82"/>
                      <a:pt x="110" y="87"/>
                    </a:cubicBezTo>
                    <a:cubicBezTo>
                      <a:pt x="112" y="89"/>
                      <a:pt x="114" y="91"/>
                      <a:pt x="116" y="92"/>
                    </a:cubicBezTo>
                    <a:cubicBezTo>
                      <a:pt x="116" y="83"/>
                      <a:pt x="116" y="83"/>
                      <a:pt x="116" y="83"/>
                    </a:cubicBezTo>
                    <a:cubicBezTo>
                      <a:pt x="115" y="83"/>
                      <a:pt x="115" y="82"/>
                      <a:pt x="115" y="82"/>
                    </a:cubicBezTo>
                    <a:close/>
                    <a:moveTo>
                      <a:pt x="79" y="43"/>
                    </a:moveTo>
                    <a:cubicBezTo>
                      <a:pt x="58" y="36"/>
                      <a:pt x="58" y="36"/>
                      <a:pt x="58" y="36"/>
                    </a:cubicBezTo>
                    <a:cubicBezTo>
                      <a:pt x="36" y="43"/>
                      <a:pt x="36" y="43"/>
                      <a:pt x="36" y="43"/>
                    </a:cubicBezTo>
                    <a:cubicBezTo>
                      <a:pt x="36" y="29"/>
                      <a:pt x="36" y="29"/>
                      <a:pt x="36" y="29"/>
                    </a:cubicBezTo>
                    <a:cubicBezTo>
                      <a:pt x="43" y="29"/>
                      <a:pt x="43" y="29"/>
                      <a:pt x="43" y="29"/>
                    </a:cubicBezTo>
                    <a:cubicBezTo>
                      <a:pt x="43" y="21"/>
                      <a:pt x="43" y="21"/>
                      <a:pt x="43" y="21"/>
                    </a:cubicBezTo>
                    <a:cubicBezTo>
                      <a:pt x="72" y="21"/>
                      <a:pt x="72" y="21"/>
                      <a:pt x="72" y="21"/>
                    </a:cubicBezTo>
                    <a:cubicBezTo>
                      <a:pt x="72" y="29"/>
                      <a:pt x="72" y="29"/>
                      <a:pt x="72" y="29"/>
                    </a:cubicBezTo>
                    <a:cubicBezTo>
                      <a:pt x="79" y="29"/>
                      <a:pt x="79" y="29"/>
                      <a:pt x="79" y="29"/>
                    </a:cubicBezTo>
                    <a:lnTo>
                      <a:pt x="79" y="43"/>
                    </a:lnTo>
                    <a:close/>
                  </a:path>
                </a:pathLst>
              </a:custGeom>
              <a:grpFill/>
              <a:ln w="9525">
                <a:noFill/>
                <a:round/>
              </a:ln>
            </p:spPr>
            <p:txBody>
              <a:bodyPr/>
              <a:lstStyle/>
              <a:p>
                <a:pPr defTabSz="1218565">
                  <a:defRPr/>
                </a:pPr>
                <a:endParaRPr lang="en-US" sz="4800">
                  <a:solidFill>
                    <a:prstClr val="black"/>
                  </a:solidFill>
                  <a:ea typeface="MS PGothic" panose="020B0600070205080204" pitchFamily="34" charset="-128"/>
                </a:endParaRPr>
              </a:p>
            </p:txBody>
          </p:sp>
        </p:grpSp>
      </p:grpSp>
      <p:grpSp>
        <p:nvGrpSpPr>
          <p:cNvPr id="75" name="组合 74"/>
          <p:cNvGrpSpPr/>
          <p:nvPr/>
        </p:nvGrpSpPr>
        <p:grpSpPr>
          <a:xfrm>
            <a:off x="5606160" y="5602708"/>
            <a:ext cx="720000" cy="720000"/>
            <a:chOff x="7893439" y="4953112"/>
            <a:chExt cx="720000" cy="720000"/>
          </a:xfrm>
        </p:grpSpPr>
        <p:grpSp>
          <p:nvGrpSpPr>
            <p:cNvPr id="53" name="Group 7"/>
            <p:cNvGrpSpPr/>
            <p:nvPr/>
          </p:nvGrpSpPr>
          <p:grpSpPr>
            <a:xfrm>
              <a:off x="7893439" y="4953112"/>
              <a:ext cx="720000" cy="720000"/>
              <a:chOff x="6503439" y="4743591"/>
              <a:chExt cx="966131" cy="966131"/>
            </a:xfrm>
            <a:solidFill>
              <a:schemeClr val="bg1">
                <a:lumMod val="85000"/>
              </a:schemeClr>
            </a:solidFill>
          </p:grpSpPr>
          <p:sp>
            <p:nvSpPr>
              <p:cNvPr id="55" name="Oval 110"/>
              <p:cNvSpPr/>
              <p:nvPr/>
            </p:nvSpPr>
            <p:spPr bwMode="auto">
              <a:xfrm>
                <a:off x="6564526" y="4805383"/>
                <a:ext cx="852640" cy="852640"/>
              </a:xfrm>
              <a:prstGeom prst="ellipse">
                <a:avLst/>
              </a:prstGeom>
              <a:grp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 name="Oval 47"/>
              <p:cNvSpPr/>
              <p:nvPr/>
            </p:nvSpPr>
            <p:spPr bwMode="auto">
              <a:xfrm>
                <a:off x="6503439" y="4743591"/>
                <a:ext cx="966131" cy="966131"/>
              </a:xfrm>
              <a:prstGeom prst="ellipse">
                <a:avLst/>
              </a:prstGeom>
              <a:solidFill>
                <a:schemeClr val="accent1">
                  <a:lumMod val="60000"/>
                  <a:lumOff val="40000"/>
                </a:schemeClr>
              </a:solid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74" name="Freeform 100"/>
            <p:cNvSpPr/>
            <p:nvPr/>
          </p:nvSpPr>
          <p:spPr bwMode="auto">
            <a:xfrm>
              <a:off x="8063966" y="5120809"/>
              <a:ext cx="372137" cy="398054"/>
            </a:xfrm>
            <a:custGeom>
              <a:avLst/>
              <a:gdLst>
                <a:gd name="T0" fmla="*/ 272118 w 109"/>
                <a:gd name="T1" fmla="*/ 182289 h 116"/>
                <a:gd name="T2" fmla="*/ 166295 w 109"/>
                <a:gd name="T3" fmla="*/ 103804 h 116"/>
                <a:gd name="T4" fmla="*/ 166295 w 109"/>
                <a:gd name="T5" fmla="*/ 53168 h 116"/>
                <a:gd name="T6" fmla="*/ 138579 w 109"/>
                <a:gd name="T7" fmla="*/ 0 h 116"/>
                <a:gd name="T8" fmla="*/ 110863 w 109"/>
                <a:gd name="T9" fmla="*/ 53168 h 116"/>
                <a:gd name="T10" fmla="*/ 110863 w 109"/>
                <a:gd name="T11" fmla="*/ 103804 h 116"/>
                <a:gd name="T12" fmla="*/ 5039 w 109"/>
                <a:gd name="T13" fmla="*/ 182289 h 116"/>
                <a:gd name="T14" fmla="*/ 0 w 109"/>
                <a:gd name="T15" fmla="*/ 189884 h 116"/>
                <a:gd name="T16" fmla="*/ 0 w 109"/>
                <a:gd name="T17" fmla="*/ 192416 h 116"/>
                <a:gd name="T18" fmla="*/ 5039 w 109"/>
                <a:gd name="T19" fmla="*/ 200012 h 116"/>
                <a:gd name="T20" fmla="*/ 12598 w 109"/>
                <a:gd name="T21" fmla="*/ 200012 h 116"/>
                <a:gd name="T22" fmla="*/ 110863 w 109"/>
                <a:gd name="T23" fmla="*/ 174694 h 116"/>
                <a:gd name="T24" fmla="*/ 110863 w 109"/>
                <a:gd name="T25" fmla="*/ 192416 h 116"/>
                <a:gd name="T26" fmla="*/ 110863 w 109"/>
                <a:gd name="T27" fmla="*/ 250648 h 116"/>
                <a:gd name="T28" fmla="*/ 78108 w 109"/>
                <a:gd name="T29" fmla="*/ 275965 h 116"/>
                <a:gd name="T30" fmla="*/ 73069 w 109"/>
                <a:gd name="T31" fmla="*/ 283561 h 116"/>
                <a:gd name="T32" fmla="*/ 73069 w 109"/>
                <a:gd name="T33" fmla="*/ 283561 h 116"/>
                <a:gd name="T34" fmla="*/ 78108 w 109"/>
                <a:gd name="T35" fmla="*/ 291156 h 116"/>
                <a:gd name="T36" fmla="*/ 85667 w 109"/>
                <a:gd name="T37" fmla="*/ 293688 h 116"/>
                <a:gd name="T38" fmla="*/ 138579 w 109"/>
                <a:gd name="T39" fmla="*/ 273434 h 116"/>
                <a:gd name="T40" fmla="*/ 188971 w 109"/>
                <a:gd name="T41" fmla="*/ 291156 h 116"/>
                <a:gd name="T42" fmla="*/ 199050 w 109"/>
                <a:gd name="T43" fmla="*/ 291156 h 116"/>
                <a:gd name="T44" fmla="*/ 201569 w 109"/>
                <a:gd name="T45" fmla="*/ 283561 h 116"/>
                <a:gd name="T46" fmla="*/ 201569 w 109"/>
                <a:gd name="T47" fmla="*/ 281029 h 116"/>
                <a:gd name="T48" fmla="*/ 196530 w 109"/>
                <a:gd name="T49" fmla="*/ 273434 h 116"/>
                <a:gd name="T50" fmla="*/ 166295 w 109"/>
                <a:gd name="T51" fmla="*/ 250648 h 116"/>
                <a:gd name="T52" fmla="*/ 166295 w 109"/>
                <a:gd name="T53" fmla="*/ 192416 h 116"/>
                <a:gd name="T54" fmla="*/ 166295 w 109"/>
                <a:gd name="T55" fmla="*/ 174694 h 116"/>
                <a:gd name="T56" fmla="*/ 264560 w 109"/>
                <a:gd name="T57" fmla="*/ 200012 h 116"/>
                <a:gd name="T58" fmla="*/ 272118 w 109"/>
                <a:gd name="T59" fmla="*/ 200012 h 116"/>
                <a:gd name="T60" fmla="*/ 274638 w 109"/>
                <a:gd name="T61" fmla="*/ 192416 h 116"/>
                <a:gd name="T62" fmla="*/ 274638 w 109"/>
                <a:gd name="T63" fmla="*/ 189884 h 116"/>
                <a:gd name="T64" fmla="*/ 272118 w 109"/>
                <a:gd name="T65" fmla="*/ 182289 h 1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9" h="116">
                  <a:moveTo>
                    <a:pt x="108" y="72"/>
                  </a:moveTo>
                  <a:cubicBezTo>
                    <a:pt x="66" y="41"/>
                    <a:pt x="66" y="41"/>
                    <a:pt x="66" y="41"/>
                  </a:cubicBezTo>
                  <a:cubicBezTo>
                    <a:pt x="66" y="21"/>
                    <a:pt x="66" y="21"/>
                    <a:pt x="66" y="21"/>
                  </a:cubicBezTo>
                  <a:cubicBezTo>
                    <a:pt x="66" y="16"/>
                    <a:pt x="60" y="0"/>
                    <a:pt x="55" y="0"/>
                  </a:cubicBezTo>
                  <a:cubicBezTo>
                    <a:pt x="49" y="0"/>
                    <a:pt x="44" y="16"/>
                    <a:pt x="44" y="21"/>
                  </a:cubicBezTo>
                  <a:cubicBezTo>
                    <a:pt x="44" y="41"/>
                    <a:pt x="44" y="41"/>
                    <a:pt x="44" y="41"/>
                  </a:cubicBezTo>
                  <a:cubicBezTo>
                    <a:pt x="2" y="72"/>
                    <a:pt x="2" y="72"/>
                    <a:pt x="2" y="72"/>
                  </a:cubicBezTo>
                  <a:cubicBezTo>
                    <a:pt x="1" y="73"/>
                    <a:pt x="0" y="74"/>
                    <a:pt x="0" y="75"/>
                  </a:cubicBezTo>
                  <a:cubicBezTo>
                    <a:pt x="0" y="76"/>
                    <a:pt x="0" y="76"/>
                    <a:pt x="0" y="76"/>
                  </a:cubicBezTo>
                  <a:cubicBezTo>
                    <a:pt x="0" y="77"/>
                    <a:pt x="1" y="78"/>
                    <a:pt x="2" y="79"/>
                  </a:cubicBezTo>
                  <a:cubicBezTo>
                    <a:pt x="3" y="79"/>
                    <a:pt x="4" y="80"/>
                    <a:pt x="5" y="79"/>
                  </a:cubicBezTo>
                  <a:cubicBezTo>
                    <a:pt x="44" y="69"/>
                    <a:pt x="44" y="69"/>
                    <a:pt x="44" y="69"/>
                  </a:cubicBezTo>
                  <a:cubicBezTo>
                    <a:pt x="44" y="76"/>
                    <a:pt x="44" y="76"/>
                    <a:pt x="44" y="76"/>
                  </a:cubicBezTo>
                  <a:cubicBezTo>
                    <a:pt x="44" y="99"/>
                    <a:pt x="44" y="99"/>
                    <a:pt x="44" y="99"/>
                  </a:cubicBezTo>
                  <a:cubicBezTo>
                    <a:pt x="31" y="109"/>
                    <a:pt x="31" y="109"/>
                    <a:pt x="31" y="109"/>
                  </a:cubicBezTo>
                  <a:cubicBezTo>
                    <a:pt x="30" y="109"/>
                    <a:pt x="29" y="110"/>
                    <a:pt x="29" y="112"/>
                  </a:cubicBezTo>
                  <a:cubicBezTo>
                    <a:pt x="29" y="112"/>
                    <a:pt x="29" y="112"/>
                    <a:pt x="29" y="112"/>
                  </a:cubicBezTo>
                  <a:cubicBezTo>
                    <a:pt x="29" y="113"/>
                    <a:pt x="30" y="114"/>
                    <a:pt x="31" y="115"/>
                  </a:cubicBezTo>
                  <a:cubicBezTo>
                    <a:pt x="32" y="116"/>
                    <a:pt x="33" y="116"/>
                    <a:pt x="34" y="116"/>
                  </a:cubicBezTo>
                  <a:cubicBezTo>
                    <a:pt x="55" y="108"/>
                    <a:pt x="55" y="108"/>
                    <a:pt x="55" y="108"/>
                  </a:cubicBezTo>
                  <a:cubicBezTo>
                    <a:pt x="75" y="115"/>
                    <a:pt x="75" y="115"/>
                    <a:pt x="75" y="115"/>
                  </a:cubicBezTo>
                  <a:cubicBezTo>
                    <a:pt x="77" y="116"/>
                    <a:pt x="78" y="116"/>
                    <a:pt x="79" y="115"/>
                  </a:cubicBezTo>
                  <a:cubicBezTo>
                    <a:pt x="80" y="114"/>
                    <a:pt x="80" y="113"/>
                    <a:pt x="80" y="112"/>
                  </a:cubicBezTo>
                  <a:cubicBezTo>
                    <a:pt x="80" y="111"/>
                    <a:pt x="80" y="111"/>
                    <a:pt x="80" y="111"/>
                  </a:cubicBezTo>
                  <a:cubicBezTo>
                    <a:pt x="80" y="110"/>
                    <a:pt x="80" y="109"/>
                    <a:pt x="78" y="108"/>
                  </a:cubicBezTo>
                  <a:cubicBezTo>
                    <a:pt x="66" y="99"/>
                    <a:pt x="66" y="99"/>
                    <a:pt x="66" y="99"/>
                  </a:cubicBezTo>
                  <a:cubicBezTo>
                    <a:pt x="66" y="76"/>
                    <a:pt x="66" y="76"/>
                    <a:pt x="66" y="76"/>
                  </a:cubicBezTo>
                  <a:cubicBezTo>
                    <a:pt x="66" y="69"/>
                    <a:pt x="66" y="69"/>
                    <a:pt x="66" y="69"/>
                  </a:cubicBezTo>
                  <a:cubicBezTo>
                    <a:pt x="105" y="79"/>
                    <a:pt x="105" y="79"/>
                    <a:pt x="105" y="79"/>
                  </a:cubicBezTo>
                  <a:cubicBezTo>
                    <a:pt x="106" y="80"/>
                    <a:pt x="107" y="79"/>
                    <a:pt x="108" y="79"/>
                  </a:cubicBezTo>
                  <a:cubicBezTo>
                    <a:pt x="109" y="78"/>
                    <a:pt x="109" y="77"/>
                    <a:pt x="109" y="76"/>
                  </a:cubicBezTo>
                  <a:cubicBezTo>
                    <a:pt x="109" y="75"/>
                    <a:pt x="109" y="75"/>
                    <a:pt x="109" y="75"/>
                  </a:cubicBezTo>
                  <a:cubicBezTo>
                    <a:pt x="109" y="74"/>
                    <a:pt x="109" y="73"/>
                    <a:pt x="108" y="7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243755" tIns="121877" rIns="243755" bIns="121877"/>
            <a:lstStyle/>
            <a:p>
              <a:pPr defTabSz="1218565" fontAlgn="base">
                <a:spcBef>
                  <a:spcPct val="0"/>
                </a:spcBef>
                <a:spcAft>
                  <a:spcPct val="0"/>
                </a:spcAft>
              </a:pPr>
              <a:endParaRPr lang="zh-CN" altLang="en-US" sz="4800">
                <a:solidFill>
                  <a:prstClr val="black"/>
                </a:solidFill>
                <a:ea typeface="MS PGothic" panose="020B0600070205080204" pitchFamily="34" charset="-128"/>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3"/>
          <p:cNvSpPr/>
          <p:nvPr/>
        </p:nvSpPr>
        <p:spPr>
          <a:xfrm>
            <a:off x="2847878" y="4556483"/>
            <a:ext cx="780018" cy="439356"/>
          </a:xfrm>
          <a:prstGeom prst="rect">
            <a:avLst/>
          </a:prstGeom>
          <a:solidFill>
            <a:srgbClr val="2B399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zh-CN">
              <a:solidFill>
                <a:srgbClr val="FFFFFF"/>
              </a:solidFill>
            </a:endParaRPr>
          </a:p>
        </p:txBody>
      </p:sp>
      <p:sp>
        <p:nvSpPr>
          <p:cNvPr id="4" name="Rectangle 101"/>
          <p:cNvSpPr/>
          <p:nvPr/>
        </p:nvSpPr>
        <p:spPr>
          <a:xfrm>
            <a:off x="2938765" y="2474053"/>
            <a:ext cx="689130" cy="427319"/>
          </a:xfrm>
          <a:prstGeom prst="rect">
            <a:avLst/>
          </a:prstGeom>
          <a:solidFill>
            <a:srgbClr val="2B399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zh-CN">
              <a:solidFill>
                <a:srgbClr val="FFFFFF"/>
              </a:solidFill>
            </a:endParaRPr>
          </a:p>
        </p:txBody>
      </p:sp>
      <p:sp>
        <p:nvSpPr>
          <p:cNvPr id="5" name="Freeform 1400"/>
          <p:cNvSpPr/>
          <p:nvPr/>
        </p:nvSpPr>
        <p:spPr bwMode="auto">
          <a:xfrm>
            <a:off x="41596" y="1944418"/>
            <a:ext cx="3015824" cy="1384274"/>
          </a:xfrm>
          <a:custGeom>
            <a:avLst/>
            <a:gdLst>
              <a:gd name="T0" fmla="*/ 2147483646 w 1958"/>
              <a:gd name="T1" fmla="*/ 399435792 h 833"/>
              <a:gd name="T2" fmla="*/ 2147483646 w 1958"/>
              <a:gd name="T3" fmla="*/ 318166331 h 833"/>
              <a:gd name="T4" fmla="*/ 2147483646 w 1958"/>
              <a:gd name="T5" fmla="*/ 245541522 h 833"/>
              <a:gd name="T6" fmla="*/ 2147483646 w 1958"/>
              <a:gd name="T7" fmla="*/ 181561365 h 833"/>
              <a:gd name="T8" fmla="*/ 2147483646 w 1958"/>
              <a:gd name="T9" fmla="*/ 127957684 h 833"/>
              <a:gd name="T10" fmla="*/ 2147483646 w 1958"/>
              <a:gd name="T11" fmla="*/ 82999970 h 833"/>
              <a:gd name="T12" fmla="*/ 2096082640 w 1958"/>
              <a:gd name="T13" fmla="*/ 48416101 h 833"/>
              <a:gd name="T14" fmla="*/ 1964969361 w 1958"/>
              <a:gd name="T15" fmla="*/ 24208708 h 833"/>
              <a:gd name="T16" fmla="*/ 1832131512 w 1958"/>
              <a:gd name="T17" fmla="*/ 6916774 h 833"/>
              <a:gd name="T18" fmla="*/ 1697567780 w 1958"/>
              <a:gd name="T19" fmla="*/ 0 h 833"/>
              <a:gd name="T20" fmla="*/ 1561279478 w 1958"/>
              <a:gd name="T21" fmla="*/ 5187580 h 833"/>
              <a:gd name="T22" fmla="*/ 1469845754 w 1958"/>
              <a:gd name="T23" fmla="*/ 12104354 h 833"/>
              <a:gd name="T24" fmla="*/ 1335282021 w 1958"/>
              <a:gd name="T25" fmla="*/ 32854675 h 833"/>
              <a:gd name="T26" fmla="*/ 1204168742 w 1958"/>
              <a:gd name="T27" fmla="*/ 63978842 h 833"/>
              <a:gd name="T28" fmla="*/ 1076507230 w 1958"/>
              <a:gd name="T29" fmla="*/ 103750291 h 833"/>
              <a:gd name="T30" fmla="*/ 950568974 w 1958"/>
              <a:gd name="T31" fmla="*/ 152166392 h 833"/>
              <a:gd name="T32" fmla="*/ 829807055 w 1958"/>
              <a:gd name="T33" fmla="*/ 209228460 h 833"/>
              <a:gd name="T34" fmla="*/ 714220158 w 1958"/>
              <a:gd name="T35" fmla="*/ 274936495 h 833"/>
              <a:gd name="T36" fmla="*/ 603809598 w 1958"/>
              <a:gd name="T37" fmla="*/ 349290497 h 833"/>
              <a:gd name="T38" fmla="*/ 498574061 w 1958"/>
              <a:gd name="T39" fmla="*/ 432290467 h 833"/>
              <a:gd name="T40" fmla="*/ 398514860 w 1958"/>
              <a:gd name="T41" fmla="*/ 525665597 h 833"/>
              <a:gd name="T42" fmla="*/ 305355252 w 1958"/>
              <a:gd name="T43" fmla="*/ 624226992 h 833"/>
              <a:gd name="T44" fmla="*/ 0 w 1958"/>
              <a:gd name="T45" fmla="*/ 1440391825 h 833"/>
              <a:gd name="T46" fmla="*/ 715946041 w 1958"/>
              <a:gd name="T47" fmla="*/ 1027122486 h 833"/>
              <a:gd name="T48" fmla="*/ 847059320 w 1958"/>
              <a:gd name="T49" fmla="*/ 893977222 h 833"/>
              <a:gd name="T50" fmla="*/ 991973098 w 1958"/>
              <a:gd name="T51" fmla="*/ 783310158 h 833"/>
              <a:gd name="T52" fmla="*/ 1152414572 w 1958"/>
              <a:gd name="T53" fmla="*/ 693393415 h 833"/>
              <a:gd name="T54" fmla="*/ 1323206092 w 1958"/>
              <a:gd name="T55" fmla="*/ 629414573 h 833"/>
              <a:gd name="T56" fmla="*/ 1504348972 w 1958"/>
              <a:gd name="T57" fmla="*/ 589644439 h 833"/>
              <a:gd name="T58" fmla="*/ 1628561344 w 1958"/>
              <a:gd name="T59" fmla="*/ 579269278 h 833"/>
              <a:gd name="T60" fmla="*/ 1813154677 w 1958"/>
              <a:gd name="T61" fmla="*/ 584456859 h 833"/>
              <a:gd name="T62" fmla="*/ 1994297556 w 1958"/>
              <a:gd name="T63" fmla="*/ 619039412 h 833"/>
              <a:gd name="T64" fmla="*/ 2147483646 w 1958"/>
              <a:gd name="T65" fmla="*/ 676102795 h 833"/>
              <a:gd name="T66" fmla="*/ 2147483646 w 1958"/>
              <a:gd name="T67" fmla="*/ 760830643 h 833"/>
              <a:gd name="T68" fmla="*/ 2147483646 w 1958"/>
              <a:gd name="T69" fmla="*/ 871497708 h 833"/>
              <a:gd name="T70" fmla="*/ 2147483646 w 1958"/>
              <a:gd name="T71" fmla="*/ 921643002 h 833"/>
              <a:gd name="T72" fmla="*/ 2147483646 w 1958"/>
              <a:gd name="T73" fmla="*/ 1006372165 h 833"/>
              <a:gd name="T74" fmla="*/ 2147483646 w 1958"/>
              <a:gd name="T75" fmla="*/ 1098018102 h 833"/>
              <a:gd name="T76" fmla="*/ 2147483646 w 1958"/>
              <a:gd name="T77" fmla="*/ 1194850304 h 833"/>
              <a:gd name="T78" fmla="*/ 2147483646 w 1958"/>
              <a:gd name="T79" fmla="*/ 1298600594 h 833"/>
              <a:gd name="T80" fmla="*/ 2147483646 w 1958"/>
              <a:gd name="T81" fmla="*/ 1156809363 h 833"/>
              <a:gd name="T82" fmla="*/ 2147483646 w 1958"/>
              <a:gd name="T83" fmla="*/ 1053059073 h 833"/>
              <a:gd name="T84" fmla="*/ 2147483646 w 1958"/>
              <a:gd name="T85" fmla="*/ 902621874 h 833"/>
              <a:gd name="T86" fmla="*/ 2147483646 w 1958"/>
              <a:gd name="T87" fmla="*/ 760830643 h 833"/>
              <a:gd name="T88" fmla="*/ 2147483646 w 1958"/>
              <a:gd name="T89" fmla="*/ 625956186 h 833"/>
              <a:gd name="T90" fmla="*/ 2147483646 w 1958"/>
              <a:gd name="T91" fmla="*/ 503186083 h 833"/>
              <a:gd name="T92" fmla="*/ 2147483646 w 1958"/>
              <a:gd name="T93" fmla="*/ 427102887 h 83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958" h="833">
                <a:moveTo>
                  <a:pt x="1653" y="247"/>
                </a:moveTo>
                <a:lnTo>
                  <a:pt x="1653" y="247"/>
                </a:lnTo>
                <a:lnTo>
                  <a:pt x="1632" y="231"/>
                </a:lnTo>
                <a:lnTo>
                  <a:pt x="1611" y="214"/>
                </a:lnTo>
                <a:lnTo>
                  <a:pt x="1590" y="198"/>
                </a:lnTo>
                <a:lnTo>
                  <a:pt x="1568" y="184"/>
                </a:lnTo>
                <a:lnTo>
                  <a:pt x="1546" y="169"/>
                </a:lnTo>
                <a:lnTo>
                  <a:pt x="1525" y="156"/>
                </a:lnTo>
                <a:lnTo>
                  <a:pt x="1502" y="142"/>
                </a:lnTo>
                <a:lnTo>
                  <a:pt x="1480" y="129"/>
                </a:lnTo>
                <a:lnTo>
                  <a:pt x="1457" y="117"/>
                </a:lnTo>
                <a:lnTo>
                  <a:pt x="1434" y="105"/>
                </a:lnTo>
                <a:lnTo>
                  <a:pt x="1410" y="95"/>
                </a:lnTo>
                <a:lnTo>
                  <a:pt x="1386" y="85"/>
                </a:lnTo>
                <a:lnTo>
                  <a:pt x="1363" y="74"/>
                </a:lnTo>
                <a:lnTo>
                  <a:pt x="1338" y="65"/>
                </a:lnTo>
                <a:lnTo>
                  <a:pt x="1314" y="56"/>
                </a:lnTo>
                <a:lnTo>
                  <a:pt x="1290" y="48"/>
                </a:lnTo>
                <a:lnTo>
                  <a:pt x="1265" y="41"/>
                </a:lnTo>
                <a:lnTo>
                  <a:pt x="1240" y="35"/>
                </a:lnTo>
                <a:lnTo>
                  <a:pt x="1215" y="28"/>
                </a:lnTo>
                <a:lnTo>
                  <a:pt x="1190" y="23"/>
                </a:lnTo>
                <a:lnTo>
                  <a:pt x="1165" y="18"/>
                </a:lnTo>
                <a:lnTo>
                  <a:pt x="1139" y="14"/>
                </a:lnTo>
                <a:lnTo>
                  <a:pt x="1114" y="10"/>
                </a:lnTo>
                <a:lnTo>
                  <a:pt x="1088" y="6"/>
                </a:lnTo>
                <a:lnTo>
                  <a:pt x="1062" y="4"/>
                </a:lnTo>
                <a:lnTo>
                  <a:pt x="1036" y="2"/>
                </a:lnTo>
                <a:lnTo>
                  <a:pt x="1010" y="1"/>
                </a:lnTo>
                <a:lnTo>
                  <a:pt x="984" y="0"/>
                </a:lnTo>
                <a:lnTo>
                  <a:pt x="958" y="0"/>
                </a:lnTo>
                <a:lnTo>
                  <a:pt x="931" y="1"/>
                </a:lnTo>
                <a:lnTo>
                  <a:pt x="905" y="3"/>
                </a:lnTo>
                <a:lnTo>
                  <a:pt x="878" y="4"/>
                </a:lnTo>
                <a:lnTo>
                  <a:pt x="852" y="7"/>
                </a:lnTo>
                <a:lnTo>
                  <a:pt x="826" y="11"/>
                </a:lnTo>
                <a:lnTo>
                  <a:pt x="800" y="15"/>
                </a:lnTo>
                <a:lnTo>
                  <a:pt x="774" y="19"/>
                </a:lnTo>
                <a:lnTo>
                  <a:pt x="748" y="24"/>
                </a:lnTo>
                <a:lnTo>
                  <a:pt x="723" y="30"/>
                </a:lnTo>
                <a:lnTo>
                  <a:pt x="698" y="37"/>
                </a:lnTo>
                <a:lnTo>
                  <a:pt x="673" y="44"/>
                </a:lnTo>
                <a:lnTo>
                  <a:pt x="648" y="51"/>
                </a:lnTo>
                <a:lnTo>
                  <a:pt x="624" y="60"/>
                </a:lnTo>
                <a:lnTo>
                  <a:pt x="599" y="68"/>
                </a:lnTo>
                <a:lnTo>
                  <a:pt x="575" y="77"/>
                </a:lnTo>
                <a:lnTo>
                  <a:pt x="551" y="88"/>
                </a:lnTo>
                <a:lnTo>
                  <a:pt x="528" y="98"/>
                </a:lnTo>
                <a:lnTo>
                  <a:pt x="504" y="109"/>
                </a:lnTo>
                <a:lnTo>
                  <a:pt x="481" y="121"/>
                </a:lnTo>
                <a:lnTo>
                  <a:pt x="459" y="133"/>
                </a:lnTo>
                <a:lnTo>
                  <a:pt x="436" y="146"/>
                </a:lnTo>
                <a:lnTo>
                  <a:pt x="414" y="159"/>
                </a:lnTo>
                <a:lnTo>
                  <a:pt x="393" y="173"/>
                </a:lnTo>
                <a:lnTo>
                  <a:pt x="372" y="188"/>
                </a:lnTo>
                <a:lnTo>
                  <a:pt x="350" y="202"/>
                </a:lnTo>
                <a:lnTo>
                  <a:pt x="330" y="218"/>
                </a:lnTo>
                <a:lnTo>
                  <a:pt x="309" y="234"/>
                </a:lnTo>
                <a:lnTo>
                  <a:pt x="289" y="250"/>
                </a:lnTo>
                <a:lnTo>
                  <a:pt x="270" y="267"/>
                </a:lnTo>
                <a:lnTo>
                  <a:pt x="250" y="285"/>
                </a:lnTo>
                <a:lnTo>
                  <a:pt x="231" y="304"/>
                </a:lnTo>
                <a:lnTo>
                  <a:pt x="213" y="322"/>
                </a:lnTo>
                <a:lnTo>
                  <a:pt x="194" y="341"/>
                </a:lnTo>
                <a:lnTo>
                  <a:pt x="177" y="361"/>
                </a:lnTo>
                <a:lnTo>
                  <a:pt x="160" y="381"/>
                </a:lnTo>
                <a:lnTo>
                  <a:pt x="93" y="324"/>
                </a:lnTo>
                <a:lnTo>
                  <a:pt x="0" y="833"/>
                </a:lnTo>
                <a:lnTo>
                  <a:pt x="483" y="651"/>
                </a:lnTo>
                <a:lnTo>
                  <a:pt x="415" y="594"/>
                </a:lnTo>
                <a:lnTo>
                  <a:pt x="439" y="567"/>
                </a:lnTo>
                <a:lnTo>
                  <a:pt x="464" y="541"/>
                </a:lnTo>
                <a:lnTo>
                  <a:pt x="491" y="517"/>
                </a:lnTo>
                <a:lnTo>
                  <a:pt x="518" y="494"/>
                </a:lnTo>
                <a:lnTo>
                  <a:pt x="546" y="472"/>
                </a:lnTo>
                <a:lnTo>
                  <a:pt x="575" y="453"/>
                </a:lnTo>
                <a:lnTo>
                  <a:pt x="605" y="434"/>
                </a:lnTo>
                <a:lnTo>
                  <a:pt x="636" y="416"/>
                </a:lnTo>
                <a:lnTo>
                  <a:pt x="668" y="401"/>
                </a:lnTo>
                <a:lnTo>
                  <a:pt x="700" y="387"/>
                </a:lnTo>
                <a:lnTo>
                  <a:pt x="733" y="374"/>
                </a:lnTo>
                <a:lnTo>
                  <a:pt x="767" y="364"/>
                </a:lnTo>
                <a:lnTo>
                  <a:pt x="802" y="355"/>
                </a:lnTo>
                <a:lnTo>
                  <a:pt x="837" y="347"/>
                </a:lnTo>
                <a:lnTo>
                  <a:pt x="872" y="341"/>
                </a:lnTo>
                <a:lnTo>
                  <a:pt x="909" y="337"/>
                </a:lnTo>
                <a:lnTo>
                  <a:pt x="944" y="335"/>
                </a:lnTo>
                <a:lnTo>
                  <a:pt x="980" y="334"/>
                </a:lnTo>
                <a:lnTo>
                  <a:pt x="1016" y="336"/>
                </a:lnTo>
                <a:lnTo>
                  <a:pt x="1051" y="338"/>
                </a:lnTo>
                <a:lnTo>
                  <a:pt x="1087" y="343"/>
                </a:lnTo>
                <a:lnTo>
                  <a:pt x="1121" y="349"/>
                </a:lnTo>
                <a:lnTo>
                  <a:pt x="1156" y="358"/>
                </a:lnTo>
                <a:lnTo>
                  <a:pt x="1190" y="367"/>
                </a:lnTo>
                <a:lnTo>
                  <a:pt x="1223" y="379"/>
                </a:lnTo>
                <a:lnTo>
                  <a:pt x="1256" y="391"/>
                </a:lnTo>
                <a:lnTo>
                  <a:pt x="1288" y="406"/>
                </a:lnTo>
                <a:lnTo>
                  <a:pt x="1320" y="422"/>
                </a:lnTo>
                <a:lnTo>
                  <a:pt x="1350" y="440"/>
                </a:lnTo>
                <a:lnTo>
                  <a:pt x="1381" y="460"/>
                </a:lnTo>
                <a:lnTo>
                  <a:pt x="1410" y="481"/>
                </a:lnTo>
                <a:lnTo>
                  <a:pt x="1438" y="504"/>
                </a:lnTo>
                <a:lnTo>
                  <a:pt x="1456" y="518"/>
                </a:lnTo>
                <a:lnTo>
                  <a:pt x="1472" y="533"/>
                </a:lnTo>
                <a:lnTo>
                  <a:pt x="1488" y="550"/>
                </a:lnTo>
                <a:lnTo>
                  <a:pt x="1504" y="565"/>
                </a:lnTo>
                <a:lnTo>
                  <a:pt x="1519" y="582"/>
                </a:lnTo>
                <a:lnTo>
                  <a:pt x="1534" y="600"/>
                </a:lnTo>
                <a:lnTo>
                  <a:pt x="1548" y="617"/>
                </a:lnTo>
                <a:lnTo>
                  <a:pt x="1561" y="635"/>
                </a:lnTo>
                <a:lnTo>
                  <a:pt x="1575" y="654"/>
                </a:lnTo>
                <a:lnTo>
                  <a:pt x="1586" y="673"/>
                </a:lnTo>
                <a:lnTo>
                  <a:pt x="1599" y="691"/>
                </a:lnTo>
                <a:lnTo>
                  <a:pt x="1609" y="711"/>
                </a:lnTo>
                <a:lnTo>
                  <a:pt x="1619" y="731"/>
                </a:lnTo>
                <a:lnTo>
                  <a:pt x="1630" y="751"/>
                </a:lnTo>
                <a:lnTo>
                  <a:pt x="1639" y="772"/>
                </a:lnTo>
                <a:lnTo>
                  <a:pt x="1648" y="792"/>
                </a:lnTo>
                <a:lnTo>
                  <a:pt x="1958" y="669"/>
                </a:lnTo>
                <a:lnTo>
                  <a:pt x="1945" y="639"/>
                </a:lnTo>
                <a:lnTo>
                  <a:pt x="1932" y="609"/>
                </a:lnTo>
                <a:lnTo>
                  <a:pt x="1918" y="580"/>
                </a:lnTo>
                <a:lnTo>
                  <a:pt x="1902" y="551"/>
                </a:lnTo>
                <a:lnTo>
                  <a:pt x="1885" y="522"/>
                </a:lnTo>
                <a:lnTo>
                  <a:pt x="1869" y="494"/>
                </a:lnTo>
                <a:lnTo>
                  <a:pt x="1851" y="466"/>
                </a:lnTo>
                <a:lnTo>
                  <a:pt x="1831" y="440"/>
                </a:lnTo>
                <a:lnTo>
                  <a:pt x="1812" y="413"/>
                </a:lnTo>
                <a:lnTo>
                  <a:pt x="1791" y="388"/>
                </a:lnTo>
                <a:lnTo>
                  <a:pt x="1771" y="362"/>
                </a:lnTo>
                <a:lnTo>
                  <a:pt x="1748" y="338"/>
                </a:lnTo>
                <a:lnTo>
                  <a:pt x="1725" y="314"/>
                </a:lnTo>
                <a:lnTo>
                  <a:pt x="1702" y="291"/>
                </a:lnTo>
                <a:lnTo>
                  <a:pt x="1678" y="269"/>
                </a:lnTo>
                <a:lnTo>
                  <a:pt x="1653" y="247"/>
                </a:lnTo>
                <a:close/>
              </a:path>
            </a:pathLst>
          </a:custGeom>
          <a:solidFill>
            <a:srgbClr val="0070C0"/>
          </a:solidFill>
          <a:ln w="9525">
            <a:noFill/>
            <a:round/>
          </a:ln>
        </p:spPr>
        <p:txBody>
          <a:bodyPr lIns="68580" tIns="34290" rIns="68580" bIns="34290"/>
          <a:lstStyle/>
          <a:p>
            <a:endParaRPr lang="en-GB"/>
          </a:p>
        </p:txBody>
      </p:sp>
      <p:sp>
        <p:nvSpPr>
          <p:cNvPr id="6" name="Freeform 1401"/>
          <p:cNvSpPr/>
          <p:nvPr/>
        </p:nvSpPr>
        <p:spPr bwMode="auto">
          <a:xfrm>
            <a:off x="357030" y="1412776"/>
            <a:ext cx="3107043" cy="1775483"/>
          </a:xfrm>
          <a:custGeom>
            <a:avLst/>
            <a:gdLst>
              <a:gd name="T0" fmla="*/ 2147483646 w 2018"/>
              <a:gd name="T1" fmla="*/ 346956778 h 1072"/>
              <a:gd name="T2" fmla="*/ 2147483646 w 2018"/>
              <a:gd name="T3" fmla="*/ 297147008 h 1072"/>
              <a:gd name="T4" fmla="*/ 2147483646 w 2018"/>
              <a:gd name="T5" fmla="*/ 250770948 h 1072"/>
              <a:gd name="T6" fmla="*/ 2082402161 w 2018"/>
              <a:gd name="T7" fmla="*/ 209548075 h 1072"/>
              <a:gd name="T8" fmla="*/ 1978971747 w 2018"/>
              <a:gd name="T9" fmla="*/ 173478389 h 1072"/>
              <a:gd name="T10" fmla="*/ 1872093520 w 2018"/>
              <a:gd name="T11" fmla="*/ 142561890 h 1072"/>
              <a:gd name="T12" fmla="*/ 1766939200 w 2018"/>
              <a:gd name="T13" fmla="*/ 116797266 h 1072"/>
              <a:gd name="T14" fmla="*/ 1658337068 w 2018"/>
              <a:gd name="T15" fmla="*/ 96185830 h 1072"/>
              <a:gd name="T16" fmla="*/ 1551458842 w 2018"/>
              <a:gd name="T17" fmla="*/ 80727580 h 1072"/>
              <a:gd name="T18" fmla="*/ 1441132804 w 2018"/>
              <a:gd name="T19" fmla="*/ 70422517 h 1072"/>
              <a:gd name="T20" fmla="*/ 1330806766 w 2018"/>
              <a:gd name="T21" fmla="*/ 65269330 h 1072"/>
              <a:gd name="T22" fmla="*/ 1222204634 w 2018"/>
              <a:gd name="T23" fmla="*/ 65269330 h 1072"/>
              <a:gd name="T24" fmla="*/ 1111878596 w 2018"/>
              <a:gd name="T25" fmla="*/ 70422517 h 1072"/>
              <a:gd name="T26" fmla="*/ 1003276464 w 2018"/>
              <a:gd name="T27" fmla="*/ 80727580 h 1072"/>
              <a:gd name="T28" fmla="*/ 892950426 w 2018"/>
              <a:gd name="T29" fmla="*/ 96185830 h 1072"/>
              <a:gd name="T30" fmla="*/ 784348294 w 2018"/>
              <a:gd name="T31" fmla="*/ 118515432 h 1072"/>
              <a:gd name="T32" fmla="*/ 674022256 w 2018"/>
              <a:gd name="T33" fmla="*/ 145996911 h 1072"/>
              <a:gd name="T34" fmla="*/ 0 w 2018"/>
              <a:gd name="T35" fmla="*/ 621775495 h 1072"/>
              <a:gd name="T36" fmla="*/ 822272910 w 2018"/>
              <a:gd name="T37" fmla="*/ 699068054 h 1072"/>
              <a:gd name="T38" fmla="*/ 905017767 w 2018"/>
              <a:gd name="T39" fmla="*/ 678456618 h 1072"/>
              <a:gd name="T40" fmla="*/ 1068782262 w 2018"/>
              <a:gd name="T41" fmla="*/ 650973828 h 1072"/>
              <a:gd name="T42" fmla="*/ 1234271975 w 2018"/>
              <a:gd name="T43" fmla="*/ 637233745 h 1072"/>
              <a:gd name="T44" fmla="*/ 1399760376 w 2018"/>
              <a:gd name="T45" fmla="*/ 642386931 h 1072"/>
              <a:gd name="T46" fmla="*/ 1563524870 w 2018"/>
              <a:gd name="T47" fmla="*/ 661280202 h 1072"/>
              <a:gd name="T48" fmla="*/ 1723842866 w 2018"/>
              <a:gd name="T49" fmla="*/ 697349888 h 1072"/>
              <a:gd name="T50" fmla="*/ 1880713050 w 2018"/>
              <a:gd name="T51" fmla="*/ 747160969 h 1072"/>
              <a:gd name="T52" fmla="*/ 2035858015 w 2018"/>
              <a:gd name="T53" fmla="*/ 812430299 h 1072"/>
              <a:gd name="T54" fmla="*/ 2109983342 w 2018"/>
              <a:gd name="T55" fmla="*/ 850216841 h 1072"/>
              <a:gd name="T56" fmla="*/ 2147483646 w 2018"/>
              <a:gd name="T57" fmla="*/ 936097608 h 1072"/>
              <a:gd name="T58" fmla="*/ 2147483646 w 2018"/>
              <a:gd name="T59" fmla="*/ 1037436625 h 1072"/>
              <a:gd name="T60" fmla="*/ 2147483646 w 2018"/>
              <a:gd name="T61" fmla="*/ 1145646994 h 1072"/>
              <a:gd name="T62" fmla="*/ 2147483646 w 2018"/>
              <a:gd name="T63" fmla="*/ 1267596136 h 1072"/>
              <a:gd name="T64" fmla="*/ 2147483646 w 2018"/>
              <a:gd name="T65" fmla="*/ 1398134797 h 1072"/>
              <a:gd name="T66" fmla="*/ 2147483646 w 2018"/>
              <a:gd name="T67" fmla="*/ 1538979832 h 1072"/>
              <a:gd name="T68" fmla="*/ 2147483646 w 2018"/>
              <a:gd name="T69" fmla="*/ 1684976743 h 1072"/>
              <a:gd name="T70" fmla="*/ 2147483646 w 2018"/>
              <a:gd name="T71" fmla="*/ 1841278716 h 1072"/>
              <a:gd name="T72" fmla="*/ 2147483646 w 2018"/>
              <a:gd name="T73" fmla="*/ 1666082161 h 1072"/>
              <a:gd name="T74" fmla="*/ 2147483646 w 2018"/>
              <a:gd name="T75" fmla="*/ 1561308124 h 1072"/>
              <a:gd name="T76" fmla="*/ 2147483646 w 2018"/>
              <a:gd name="T77" fmla="*/ 1459969107 h 1072"/>
              <a:gd name="T78" fmla="*/ 2147483646 w 2018"/>
              <a:gd name="T79" fmla="*/ 1358630090 h 1072"/>
              <a:gd name="T80" fmla="*/ 2147483646 w 2018"/>
              <a:gd name="T81" fmla="*/ 1262444260 h 1072"/>
              <a:gd name="T82" fmla="*/ 2147483646 w 2018"/>
              <a:gd name="T83" fmla="*/ 1167975286 h 1072"/>
              <a:gd name="T84" fmla="*/ 2147483646 w 2018"/>
              <a:gd name="T85" fmla="*/ 1076941332 h 1072"/>
              <a:gd name="T86" fmla="*/ 2147483646 w 2018"/>
              <a:gd name="T87" fmla="*/ 987625544 h 1072"/>
              <a:gd name="T88" fmla="*/ 2147483646 w 2018"/>
              <a:gd name="T89" fmla="*/ 903462943 h 1072"/>
              <a:gd name="T90" fmla="*/ 2147483646 w 2018"/>
              <a:gd name="T91" fmla="*/ 821018507 h 1072"/>
              <a:gd name="T92" fmla="*/ 2147483646 w 2018"/>
              <a:gd name="T93" fmla="*/ 742007782 h 1072"/>
              <a:gd name="T94" fmla="*/ 2147483646 w 2018"/>
              <a:gd name="T95" fmla="*/ 666433389 h 1072"/>
              <a:gd name="T96" fmla="*/ 2147483646 w 2018"/>
              <a:gd name="T97" fmla="*/ 594292706 h 1072"/>
              <a:gd name="T98" fmla="*/ 2147483646 w 2018"/>
              <a:gd name="T99" fmla="*/ 527306520 h 1072"/>
              <a:gd name="T100" fmla="*/ 2147483646 w 2018"/>
              <a:gd name="T101" fmla="*/ 463755355 h 1072"/>
              <a:gd name="T102" fmla="*/ 2147483646 w 2018"/>
              <a:gd name="T103" fmla="*/ 403637901 h 1072"/>
              <a:gd name="T104" fmla="*/ 2147483646 w 2018"/>
              <a:gd name="T105" fmla="*/ 346956778 h 10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018" h="1072">
                <a:moveTo>
                  <a:pt x="1384" y="202"/>
                </a:moveTo>
                <a:lnTo>
                  <a:pt x="1384" y="202"/>
                </a:lnTo>
                <a:lnTo>
                  <a:pt x="1355" y="188"/>
                </a:lnTo>
                <a:lnTo>
                  <a:pt x="1326" y="173"/>
                </a:lnTo>
                <a:lnTo>
                  <a:pt x="1297" y="159"/>
                </a:lnTo>
                <a:lnTo>
                  <a:pt x="1268" y="146"/>
                </a:lnTo>
                <a:lnTo>
                  <a:pt x="1237" y="134"/>
                </a:lnTo>
                <a:lnTo>
                  <a:pt x="1208" y="122"/>
                </a:lnTo>
                <a:lnTo>
                  <a:pt x="1178" y="112"/>
                </a:lnTo>
                <a:lnTo>
                  <a:pt x="1148" y="101"/>
                </a:lnTo>
                <a:lnTo>
                  <a:pt x="1116" y="92"/>
                </a:lnTo>
                <a:lnTo>
                  <a:pt x="1086" y="83"/>
                </a:lnTo>
                <a:lnTo>
                  <a:pt x="1055" y="75"/>
                </a:lnTo>
                <a:lnTo>
                  <a:pt x="1025" y="68"/>
                </a:lnTo>
                <a:lnTo>
                  <a:pt x="993" y="62"/>
                </a:lnTo>
                <a:lnTo>
                  <a:pt x="962" y="56"/>
                </a:lnTo>
                <a:lnTo>
                  <a:pt x="931" y="51"/>
                </a:lnTo>
                <a:lnTo>
                  <a:pt x="900" y="47"/>
                </a:lnTo>
                <a:lnTo>
                  <a:pt x="867" y="44"/>
                </a:lnTo>
                <a:lnTo>
                  <a:pt x="836" y="41"/>
                </a:lnTo>
                <a:lnTo>
                  <a:pt x="804" y="39"/>
                </a:lnTo>
                <a:lnTo>
                  <a:pt x="772" y="38"/>
                </a:lnTo>
                <a:lnTo>
                  <a:pt x="740" y="38"/>
                </a:lnTo>
                <a:lnTo>
                  <a:pt x="709" y="38"/>
                </a:lnTo>
                <a:lnTo>
                  <a:pt x="677" y="40"/>
                </a:lnTo>
                <a:lnTo>
                  <a:pt x="645" y="41"/>
                </a:lnTo>
                <a:lnTo>
                  <a:pt x="613" y="44"/>
                </a:lnTo>
                <a:lnTo>
                  <a:pt x="582" y="47"/>
                </a:lnTo>
                <a:lnTo>
                  <a:pt x="549" y="51"/>
                </a:lnTo>
                <a:lnTo>
                  <a:pt x="518" y="56"/>
                </a:lnTo>
                <a:lnTo>
                  <a:pt x="486" y="63"/>
                </a:lnTo>
                <a:lnTo>
                  <a:pt x="455" y="69"/>
                </a:lnTo>
                <a:lnTo>
                  <a:pt x="423" y="76"/>
                </a:lnTo>
                <a:lnTo>
                  <a:pt x="391" y="85"/>
                </a:lnTo>
                <a:lnTo>
                  <a:pt x="369" y="0"/>
                </a:lnTo>
                <a:lnTo>
                  <a:pt x="0" y="362"/>
                </a:lnTo>
                <a:lnTo>
                  <a:pt x="500" y="490"/>
                </a:lnTo>
                <a:lnTo>
                  <a:pt x="477" y="407"/>
                </a:lnTo>
                <a:lnTo>
                  <a:pt x="525" y="395"/>
                </a:lnTo>
                <a:lnTo>
                  <a:pt x="573" y="386"/>
                </a:lnTo>
                <a:lnTo>
                  <a:pt x="620" y="379"/>
                </a:lnTo>
                <a:lnTo>
                  <a:pt x="668" y="374"/>
                </a:lnTo>
                <a:lnTo>
                  <a:pt x="716" y="371"/>
                </a:lnTo>
                <a:lnTo>
                  <a:pt x="764" y="371"/>
                </a:lnTo>
                <a:lnTo>
                  <a:pt x="812" y="374"/>
                </a:lnTo>
                <a:lnTo>
                  <a:pt x="860" y="379"/>
                </a:lnTo>
                <a:lnTo>
                  <a:pt x="907" y="385"/>
                </a:lnTo>
                <a:lnTo>
                  <a:pt x="954" y="394"/>
                </a:lnTo>
                <a:lnTo>
                  <a:pt x="1000" y="406"/>
                </a:lnTo>
                <a:lnTo>
                  <a:pt x="1047" y="419"/>
                </a:lnTo>
                <a:lnTo>
                  <a:pt x="1091" y="435"/>
                </a:lnTo>
                <a:lnTo>
                  <a:pt x="1136" y="453"/>
                </a:lnTo>
                <a:lnTo>
                  <a:pt x="1181" y="473"/>
                </a:lnTo>
                <a:lnTo>
                  <a:pt x="1224" y="495"/>
                </a:lnTo>
                <a:lnTo>
                  <a:pt x="1266" y="519"/>
                </a:lnTo>
                <a:lnTo>
                  <a:pt x="1306" y="545"/>
                </a:lnTo>
                <a:lnTo>
                  <a:pt x="1346" y="573"/>
                </a:lnTo>
                <a:lnTo>
                  <a:pt x="1383" y="604"/>
                </a:lnTo>
                <a:lnTo>
                  <a:pt x="1420" y="635"/>
                </a:lnTo>
                <a:lnTo>
                  <a:pt x="1454" y="667"/>
                </a:lnTo>
                <a:lnTo>
                  <a:pt x="1488" y="702"/>
                </a:lnTo>
                <a:lnTo>
                  <a:pt x="1518" y="738"/>
                </a:lnTo>
                <a:lnTo>
                  <a:pt x="1548" y="775"/>
                </a:lnTo>
                <a:lnTo>
                  <a:pt x="1575" y="814"/>
                </a:lnTo>
                <a:lnTo>
                  <a:pt x="1601" y="854"/>
                </a:lnTo>
                <a:lnTo>
                  <a:pt x="1625" y="896"/>
                </a:lnTo>
                <a:lnTo>
                  <a:pt x="1647" y="937"/>
                </a:lnTo>
                <a:lnTo>
                  <a:pt x="1667" y="981"/>
                </a:lnTo>
                <a:lnTo>
                  <a:pt x="1685" y="1026"/>
                </a:lnTo>
                <a:lnTo>
                  <a:pt x="1701" y="1072"/>
                </a:lnTo>
                <a:lnTo>
                  <a:pt x="2018" y="970"/>
                </a:lnTo>
                <a:lnTo>
                  <a:pt x="2008" y="939"/>
                </a:lnTo>
                <a:lnTo>
                  <a:pt x="1997" y="909"/>
                </a:lnTo>
                <a:lnTo>
                  <a:pt x="1986" y="879"/>
                </a:lnTo>
                <a:lnTo>
                  <a:pt x="1973" y="850"/>
                </a:lnTo>
                <a:lnTo>
                  <a:pt x="1961" y="821"/>
                </a:lnTo>
                <a:lnTo>
                  <a:pt x="1946" y="791"/>
                </a:lnTo>
                <a:lnTo>
                  <a:pt x="1933" y="763"/>
                </a:lnTo>
                <a:lnTo>
                  <a:pt x="1917" y="735"/>
                </a:lnTo>
                <a:lnTo>
                  <a:pt x="1901" y="707"/>
                </a:lnTo>
                <a:lnTo>
                  <a:pt x="1886" y="680"/>
                </a:lnTo>
                <a:lnTo>
                  <a:pt x="1869" y="653"/>
                </a:lnTo>
                <a:lnTo>
                  <a:pt x="1851" y="627"/>
                </a:lnTo>
                <a:lnTo>
                  <a:pt x="1834" y="601"/>
                </a:lnTo>
                <a:lnTo>
                  <a:pt x="1815" y="575"/>
                </a:lnTo>
                <a:lnTo>
                  <a:pt x="1795" y="549"/>
                </a:lnTo>
                <a:lnTo>
                  <a:pt x="1775" y="526"/>
                </a:lnTo>
                <a:lnTo>
                  <a:pt x="1755" y="502"/>
                </a:lnTo>
                <a:lnTo>
                  <a:pt x="1734" y="478"/>
                </a:lnTo>
                <a:lnTo>
                  <a:pt x="1713" y="455"/>
                </a:lnTo>
                <a:lnTo>
                  <a:pt x="1691" y="432"/>
                </a:lnTo>
                <a:lnTo>
                  <a:pt x="1668" y="410"/>
                </a:lnTo>
                <a:lnTo>
                  <a:pt x="1644" y="388"/>
                </a:lnTo>
                <a:lnTo>
                  <a:pt x="1621" y="367"/>
                </a:lnTo>
                <a:lnTo>
                  <a:pt x="1596" y="346"/>
                </a:lnTo>
                <a:lnTo>
                  <a:pt x="1572" y="326"/>
                </a:lnTo>
                <a:lnTo>
                  <a:pt x="1546" y="307"/>
                </a:lnTo>
                <a:lnTo>
                  <a:pt x="1520" y="288"/>
                </a:lnTo>
                <a:lnTo>
                  <a:pt x="1494" y="270"/>
                </a:lnTo>
                <a:lnTo>
                  <a:pt x="1468" y="252"/>
                </a:lnTo>
                <a:lnTo>
                  <a:pt x="1440" y="235"/>
                </a:lnTo>
                <a:lnTo>
                  <a:pt x="1412" y="219"/>
                </a:lnTo>
                <a:lnTo>
                  <a:pt x="1384" y="202"/>
                </a:lnTo>
                <a:close/>
              </a:path>
            </a:pathLst>
          </a:custGeom>
          <a:solidFill>
            <a:srgbClr val="2B3990"/>
          </a:solidFill>
          <a:ln w="9525">
            <a:noFill/>
            <a:round/>
          </a:ln>
        </p:spPr>
        <p:txBody>
          <a:bodyPr lIns="68580" tIns="34290" rIns="68580" bIns="34290"/>
          <a:lstStyle/>
          <a:p>
            <a:endParaRPr lang="en-GB"/>
          </a:p>
        </p:txBody>
      </p:sp>
      <p:grpSp>
        <p:nvGrpSpPr>
          <p:cNvPr id="7" name="Group 7"/>
          <p:cNvGrpSpPr/>
          <p:nvPr/>
        </p:nvGrpSpPr>
        <p:grpSpPr>
          <a:xfrm>
            <a:off x="3988373" y="4113569"/>
            <a:ext cx="390723" cy="415994"/>
            <a:chOff x="4626950" y="2867604"/>
            <a:chExt cx="288594" cy="285116"/>
          </a:xfrm>
          <a:solidFill>
            <a:schemeClr val="tx1">
              <a:lumMod val="75000"/>
              <a:lumOff val="25000"/>
            </a:schemeClr>
          </a:solidFill>
        </p:grpSpPr>
        <p:sp>
          <p:nvSpPr>
            <p:cNvPr id="8" name="Freeform 1402"/>
            <p:cNvSpPr/>
            <p:nvPr/>
          </p:nvSpPr>
          <p:spPr bwMode="auto">
            <a:xfrm>
              <a:off x="4727785" y="2985823"/>
              <a:ext cx="86927" cy="166897"/>
            </a:xfrm>
            <a:custGeom>
              <a:avLst/>
              <a:gdLst>
                <a:gd name="T0" fmla="*/ 69 w 75"/>
                <a:gd name="T1" fmla="*/ 77 h 146"/>
                <a:gd name="T2" fmla="*/ 56 w 75"/>
                <a:gd name="T3" fmla="*/ 66 h 146"/>
                <a:gd name="T4" fmla="*/ 42 w 75"/>
                <a:gd name="T5" fmla="*/ 60 h 146"/>
                <a:gd name="T6" fmla="*/ 36 w 75"/>
                <a:gd name="T7" fmla="*/ 56 h 146"/>
                <a:gd name="T8" fmla="*/ 26 w 75"/>
                <a:gd name="T9" fmla="*/ 50 h 146"/>
                <a:gd name="T10" fmla="*/ 23 w 75"/>
                <a:gd name="T11" fmla="*/ 45 h 146"/>
                <a:gd name="T12" fmla="*/ 22 w 75"/>
                <a:gd name="T13" fmla="*/ 41 h 146"/>
                <a:gd name="T14" fmla="*/ 25 w 75"/>
                <a:gd name="T15" fmla="*/ 34 h 146"/>
                <a:gd name="T16" fmla="*/ 30 w 75"/>
                <a:gd name="T17" fmla="*/ 30 h 146"/>
                <a:gd name="T18" fmla="*/ 43 w 75"/>
                <a:gd name="T19" fmla="*/ 28 h 146"/>
                <a:gd name="T20" fmla="*/ 48 w 75"/>
                <a:gd name="T21" fmla="*/ 30 h 146"/>
                <a:gd name="T22" fmla="*/ 58 w 75"/>
                <a:gd name="T23" fmla="*/ 37 h 146"/>
                <a:gd name="T24" fmla="*/ 72 w 75"/>
                <a:gd name="T25" fmla="*/ 29 h 146"/>
                <a:gd name="T26" fmla="*/ 67 w 75"/>
                <a:gd name="T27" fmla="*/ 23 h 146"/>
                <a:gd name="T28" fmla="*/ 52 w 75"/>
                <a:gd name="T29" fmla="*/ 15 h 146"/>
                <a:gd name="T30" fmla="*/ 43 w 75"/>
                <a:gd name="T31" fmla="*/ 0 h 146"/>
                <a:gd name="T32" fmla="*/ 34 w 75"/>
                <a:gd name="T33" fmla="*/ 13 h 146"/>
                <a:gd name="T34" fmla="*/ 28 w 75"/>
                <a:gd name="T35" fmla="*/ 15 h 146"/>
                <a:gd name="T36" fmla="*/ 19 w 75"/>
                <a:gd name="T37" fmla="*/ 19 h 146"/>
                <a:gd name="T38" fmla="*/ 15 w 75"/>
                <a:gd name="T39" fmla="*/ 23 h 146"/>
                <a:gd name="T40" fmla="*/ 8 w 75"/>
                <a:gd name="T41" fmla="*/ 31 h 146"/>
                <a:gd name="T42" fmla="*/ 7 w 75"/>
                <a:gd name="T43" fmla="*/ 41 h 146"/>
                <a:gd name="T44" fmla="*/ 7 w 75"/>
                <a:gd name="T45" fmla="*/ 46 h 146"/>
                <a:gd name="T46" fmla="*/ 12 w 75"/>
                <a:gd name="T47" fmla="*/ 55 h 146"/>
                <a:gd name="T48" fmla="*/ 21 w 75"/>
                <a:gd name="T49" fmla="*/ 66 h 146"/>
                <a:gd name="T50" fmla="*/ 30 w 75"/>
                <a:gd name="T51" fmla="*/ 71 h 146"/>
                <a:gd name="T52" fmla="*/ 49 w 75"/>
                <a:gd name="T53" fmla="*/ 80 h 146"/>
                <a:gd name="T54" fmla="*/ 56 w 75"/>
                <a:gd name="T55" fmla="*/ 87 h 146"/>
                <a:gd name="T56" fmla="*/ 59 w 75"/>
                <a:gd name="T57" fmla="*/ 97 h 146"/>
                <a:gd name="T58" fmla="*/ 57 w 75"/>
                <a:gd name="T59" fmla="*/ 103 h 146"/>
                <a:gd name="T60" fmla="*/ 54 w 75"/>
                <a:gd name="T61" fmla="*/ 108 h 146"/>
                <a:gd name="T62" fmla="*/ 45 w 75"/>
                <a:gd name="T63" fmla="*/ 113 h 146"/>
                <a:gd name="T64" fmla="*/ 33 w 75"/>
                <a:gd name="T65" fmla="*/ 113 h 146"/>
                <a:gd name="T66" fmla="*/ 27 w 75"/>
                <a:gd name="T67" fmla="*/ 111 h 146"/>
                <a:gd name="T68" fmla="*/ 19 w 75"/>
                <a:gd name="T69" fmla="*/ 101 h 146"/>
                <a:gd name="T70" fmla="*/ 0 w 75"/>
                <a:gd name="T71" fmla="*/ 99 h 146"/>
                <a:gd name="T72" fmla="*/ 6 w 75"/>
                <a:gd name="T73" fmla="*/ 111 h 146"/>
                <a:gd name="T74" fmla="*/ 14 w 75"/>
                <a:gd name="T75" fmla="*/ 120 h 146"/>
                <a:gd name="T76" fmla="*/ 18 w 75"/>
                <a:gd name="T77" fmla="*/ 123 h 146"/>
                <a:gd name="T78" fmla="*/ 28 w 75"/>
                <a:gd name="T79" fmla="*/ 127 h 146"/>
                <a:gd name="T80" fmla="*/ 34 w 75"/>
                <a:gd name="T81" fmla="*/ 146 h 146"/>
                <a:gd name="T82" fmla="*/ 43 w 75"/>
                <a:gd name="T83" fmla="*/ 129 h 146"/>
                <a:gd name="T84" fmla="*/ 50 w 75"/>
                <a:gd name="T85" fmla="*/ 128 h 146"/>
                <a:gd name="T86" fmla="*/ 62 w 75"/>
                <a:gd name="T87" fmla="*/ 122 h 146"/>
                <a:gd name="T88" fmla="*/ 67 w 75"/>
                <a:gd name="T89" fmla="*/ 118 h 146"/>
                <a:gd name="T90" fmla="*/ 73 w 75"/>
                <a:gd name="T91" fmla="*/ 109 h 146"/>
                <a:gd name="T92" fmla="*/ 75 w 75"/>
                <a:gd name="T93" fmla="*/ 97 h 146"/>
                <a:gd name="T94" fmla="*/ 74 w 75"/>
                <a:gd name="T95" fmla="*/ 92 h 146"/>
                <a:gd name="T96" fmla="*/ 71 w 75"/>
                <a:gd name="T97" fmla="*/ 83 h 146"/>
                <a:gd name="T98" fmla="*/ 69 w 75"/>
                <a:gd name="T99" fmla="*/ 7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5" h="146">
                  <a:moveTo>
                    <a:pt x="69" y="77"/>
                  </a:moveTo>
                  <a:lnTo>
                    <a:pt x="69" y="77"/>
                  </a:lnTo>
                  <a:lnTo>
                    <a:pt x="64" y="71"/>
                  </a:lnTo>
                  <a:lnTo>
                    <a:pt x="56" y="66"/>
                  </a:lnTo>
                  <a:lnTo>
                    <a:pt x="49" y="63"/>
                  </a:lnTo>
                  <a:lnTo>
                    <a:pt x="42" y="60"/>
                  </a:lnTo>
                  <a:lnTo>
                    <a:pt x="42" y="60"/>
                  </a:lnTo>
                  <a:lnTo>
                    <a:pt x="36" y="56"/>
                  </a:lnTo>
                  <a:lnTo>
                    <a:pt x="29" y="52"/>
                  </a:lnTo>
                  <a:lnTo>
                    <a:pt x="26" y="50"/>
                  </a:lnTo>
                  <a:lnTo>
                    <a:pt x="24" y="48"/>
                  </a:lnTo>
                  <a:lnTo>
                    <a:pt x="23" y="45"/>
                  </a:lnTo>
                  <a:lnTo>
                    <a:pt x="22" y="41"/>
                  </a:lnTo>
                  <a:lnTo>
                    <a:pt x="22" y="41"/>
                  </a:lnTo>
                  <a:lnTo>
                    <a:pt x="23" y="37"/>
                  </a:lnTo>
                  <a:lnTo>
                    <a:pt x="25" y="34"/>
                  </a:lnTo>
                  <a:lnTo>
                    <a:pt x="25" y="34"/>
                  </a:lnTo>
                  <a:lnTo>
                    <a:pt x="30" y="30"/>
                  </a:lnTo>
                  <a:lnTo>
                    <a:pt x="37" y="28"/>
                  </a:lnTo>
                  <a:lnTo>
                    <a:pt x="43" y="28"/>
                  </a:lnTo>
                  <a:lnTo>
                    <a:pt x="48" y="30"/>
                  </a:lnTo>
                  <a:lnTo>
                    <a:pt x="48" y="30"/>
                  </a:lnTo>
                  <a:lnTo>
                    <a:pt x="55" y="34"/>
                  </a:lnTo>
                  <a:lnTo>
                    <a:pt x="58" y="37"/>
                  </a:lnTo>
                  <a:lnTo>
                    <a:pt x="59" y="39"/>
                  </a:lnTo>
                  <a:lnTo>
                    <a:pt x="72" y="29"/>
                  </a:lnTo>
                  <a:lnTo>
                    <a:pt x="72" y="29"/>
                  </a:lnTo>
                  <a:lnTo>
                    <a:pt x="67" y="23"/>
                  </a:lnTo>
                  <a:lnTo>
                    <a:pt x="61" y="19"/>
                  </a:lnTo>
                  <a:lnTo>
                    <a:pt x="52" y="15"/>
                  </a:lnTo>
                  <a:lnTo>
                    <a:pt x="43" y="13"/>
                  </a:lnTo>
                  <a:lnTo>
                    <a:pt x="43" y="0"/>
                  </a:lnTo>
                  <a:lnTo>
                    <a:pt x="34" y="0"/>
                  </a:lnTo>
                  <a:lnTo>
                    <a:pt x="34" y="13"/>
                  </a:lnTo>
                  <a:lnTo>
                    <a:pt x="34" y="13"/>
                  </a:lnTo>
                  <a:lnTo>
                    <a:pt x="28" y="15"/>
                  </a:lnTo>
                  <a:lnTo>
                    <a:pt x="23" y="17"/>
                  </a:lnTo>
                  <a:lnTo>
                    <a:pt x="19" y="19"/>
                  </a:lnTo>
                  <a:lnTo>
                    <a:pt x="15" y="23"/>
                  </a:lnTo>
                  <a:lnTo>
                    <a:pt x="15" y="23"/>
                  </a:lnTo>
                  <a:lnTo>
                    <a:pt x="12" y="27"/>
                  </a:lnTo>
                  <a:lnTo>
                    <a:pt x="8" y="31"/>
                  </a:lnTo>
                  <a:lnTo>
                    <a:pt x="7" y="36"/>
                  </a:lnTo>
                  <a:lnTo>
                    <a:pt x="7" y="41"/>
                  </a:lnTo>
                  <a:lnTo>
                    <a:pt x="7" y="41"/>
                  </a:lnTo>
                  <a:lnTo>
                    <a:pt x="7" y="46"/>
                  </a:lnTo>
                  <a:lnTo>
                    <a:pt x="8" y="51"/>
                  </a:lnTo>
                  <a:lnTo>
                    <a:pt x="12" y="55"/>
                  </a:lnTo>
                  <a:lnTo>
                    <a:pt x="14" y="60"/>
                  </a:lnTo>
                  <a:lnTo>
                    <a:pt x="21" y="66"/>
                  </a:lnTo>
                  <a:lnTo>
                    <a:pt x="30" y="71"/>
                  </a:lnTo>
                  <a:lnTo>
                    <a:pt x="30" y="71"/>
                  </a:lnTo>
                  <a:lnTo>
                    <a:pt x="40" y="75"/>
                  </a:lnTo>
                  <a:lnTo>
                    <a:pt x="49" y="80"/>
                  </a:lnTo>
                  <a:lnTo>
                    <a:pt x="53" y="84"/>
                  </a:lnTo>
                  <a:lnTo>
                    <a:pt x="56" y="87"/>
                  </a:lnTo>
                  <a:lnTo>
                    <a:pt x="58" y="91"/>
                  </a:lnTo>
                  <a:lnTo>
                    <a:pt x="59" y="97"/>
                  </a:lnTo>
                  <a:lnTo>
                    <a:pt x="59" y="97"/>
                  </a:lnTo>
                  <a:lnTo>
                    <a:pt x="57" y="103"/>
                  </a:lnTo>
                  <a:lnTo>
                    <a:pt x="54" y="108"/>
                  </a:lnTo>
                  <a:lnTo>
                    <a:pt x="54" y="108"/>
                  </a:lnTo>
                  <a:lnTo>
                    <a:pt x="50" y="111"/>
                  </a:lnTo>
                  <a:lnTo>
                    <a:pt x="45" y="113"/>
                  </a:lnTo>
                  <a:lnTo>
                    <a:pt x="39" y="114"/>
                  </a:lnTo>
                  <a:lnTo>
                    <a:pt x="33" y="113"/>
                  </a:lnTo>
                  <a:lnTo>
                    <a:pt x="33" y="113"/>
                  </a:lnTo>
                  <a:lnTo>
                    <a:pt x="27" y="111"/>
                  </a:lnTo>
                  <a:lnTo>
                    <a:pt x="23" y="107"/>
                  </a:lnTo>
                  <a:lnTo>
                    <a:pt x="19" y="101"/>
                  </a:lnTo>
                  <a:lnTo>
                    <a:pt x="16" y="95"/>
                  </a:lnTo>
                  <a:lnTo>
                    <a:pt x="0" y="99"/>
                  </a:lnTo>
                  <a:lnTo>
                    <a:pt x="0" y="99"/>
                  </a:lnTo>
                  <a:lnTo>
                    <a:pt x="6" y="111"/>
                  </a:lnTo>
                  <a:lnTo>
                    <a:pt x="9" y="116"/>
                  </a:lnTo>
                  <a:lnTo>
                    <a:pt x="14" y="120"/>
                  </a:lnTo>
                  <a:lnTo>
                    <a:pt x="14" y="120"/>
                  </a:lnTo>
                  <a:lnTo>
                    <a:pt x="18" y="123"/>
                  </a:lnTo>
                  <a:lnTo>
                    <a:pt x="23" y="125"/>
                  </a:lnTo>
                  <a:lnTo>
                    <a:pt x="28" y="127"/>
                  </a:lnTo>
                  <a:lnTo>
                    <a:pt x="34" y="129"/>
                  </a:lnTo>
                  <a:lnTo>
                    <a:pt x="34" y="146"/>
                  </a:lnTo>
                  <a:lnTo>
                    <a:pt x="43" y="146"/>
                  </a:lnTo>
                  <a:lnTo>
                    <a:pt x="43" y="129"/>
                  </a:lnTo>
                  <a:lnTo>
                    <a:pt x="43" y="129"/>
                  </a:lnTo>
                  <a:lnTo>
                    <a:pt x="50" y="128"/>
                  </a:lnTo>
                  <a:lnTo>
                    <a:pt x="56" y="126"/>
                  </a:lnTo>
                  <a:lnTo>
                    <a:pt x="62" y="122"/>
                  </a:lnTo>
                  <a:lnTo>
                    <a:pt x="67" y="118"/>
                  </a:lnTo>
                  <a:lnTo>
                    <a:pt x="67" y="118"/>
                  </a:lnTo>
                  <a:lnTo>
                    <a:pt x="70" y="114"/>
                  </a:lnTo>
                  <a:lnTo>
                    <a:pt x="73" y="109"/>
                  </a:lnTo>
                  <a:lnTo>
                    <a:pt x="74" y="102"/>
                  </a:lnTo>
                  <a:lnTo>
                    <a:pt x="75" y="97"/>
                  </a:lnTo>
                  <a:lnTo>
                    <a:pt x="75" y="97"/>
                  </a:lnTo>
                  <a:lnTo>
                    <a:pt x="74" y="92"/>
                  </a:lnTo>
                  <a:lnTo>
                    <a:pt x="73" y="88"/>
                  </a:lnTo>
                  <a:lnTo>
                    <a:pt x="71" y="83"/>
                  </a:lnTo>
                  <a:lnTo>
                    <a:pt x="69" y="77"/>
                  </a:lnTo>
                  <a:lnTo>
                    <a:pt x="69" y="77"/>
                  </a:lnTo>
                  <a:close/>
                </a:path>
              </a:pathLst>
            </a:custGeom>
            <a:grpFill/>
            <a:ln>
              <a:noFill/>
            </a:ln>
          </p:spPr>
          <p:txBody>
            <a:bodyPr lIns="68580" tIns="34290" rIns="68580" bIns="34290"/>
            <a:lstStyle/>
            <a:p>
              <a:pPr eaLnBrk="1" hangingPunct="1">
                <a:spcBef>
                  <a:spcPts val="0"/>
                </a:spcBef>
                <a:spcAft>
                  <a:spcPts val="0"/>
                </a:spcAft>
                <a:defRPr/>
              </a:pPr>
              <a:endParaRPr lang="en-US" sz="1015">
                <a:latin typeface="+mn-lt"/>
              </a:endParaRPr>
            </a:p>
          </p:txBody>
        </p:sp>
        <p:sp>
          <p:nvSpPr>
            <p:cNvPr id="9" name="Freeform 1403"/>
            <p:cNvSpPr/>
            <p:nvPr/>
          </p:nvSpPr>
          <p:spPr bwMode="auto">
            <a:xfrm>
              <a:off x="4626950" y="2867604"/>
              <a:ext cx="288594" cy="142559"/>
            </a:xfrm>
            <a:custGeom>
              <a:avLst/>
              <a:gdLst>
                <a:gd name="T0" fmla="*/ 30 w 247"/>
                <a:gd name="T1" fmla="*/ 123 h 123"/>
                <a:gd name="T2" fmla="*/ 123 w 247"/>
                <a:gd name="T3" fmla="*/ 30 h 123"/>
                <a:gd name="T4" fmla="*/ 216 w 247"/>
                <a:gd name="T5" fmla="*/ 123 h 123"/>
                <a:gd name="T6" fmla="*/ 247 w 247"/>
                <a:gd name="T7" fmla="*/ 123 h 123"/>
                <a:gd name="T8" fmla="*/ 131 w 247"/>
                <a:gd name="T9" fmla="*/ 7 h 123"/>
                <a:gd name="T10" fmla="*/ 123 w 247"/>
                <a:gd name="T11" fmla="*/ 0 h 123"/>
                <a:gd name="T12" fmla="*/ 0 w 247"/>
                <a:gd name="T13" fmla="*/ 123 h 123"/>
                <a:gd name="T14" fmla="*/ 30 w 247"/>
                <a:gd name="T15" fmla="*/ 123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123">
                  <a:moveTo>
                    <a:pt x="30" y="123"/>
                  </a:moveTo>
                  <a:lnTo>
                    <a:pt x="123" y="30"/>
                  </a:lnTo>
                  <a:lnTo>
                    <a:pt x="216" y="123"/>
                  </a:lnTo>
                  <a:lnTo>
                    <a:pt x="247" y="123"/>
                  </a:lnTo>
                  <a:lnTo>
                    <a:pt x="131" y="7"/>
                  </a:lnTo>
                  <a:lnTo>
                    <a:pt x="123" y="0"/>
                  </a:lnTo>
                  <a:lnTo>
                    <a:pt x="0" y="123"/>
                  </a:lnTo>
                  <a:lnTo>
                    <a:pt x="30" y="123"/>
                  </a:lnTo>
                  <a:close/>
                </a:path>
              </a:pathLst>
            </a:custGeom>
            <a:grpFill/>
            <a:ln>
              <a:noFill/>
            </a:ln>
          </p:spPr>
          <p:txBody>
            <a:bodyPr lIns="68580" tIns="34290" rIns="68580" bIns="34290"/>
            <a:lstStyle/>
            <a:p>
              <a:pPr eaLnBrk="1" hangingPunct="1">
                <a:spcBef>
                  <a:spcPts val="0"/>
                </a:spcBef>
                <a:spcAft>
                  <a:spcPts val="0"/>
                </a:spcAft>
                <a:defRPr/>
              </a:pPr>
              <a:endParaRPr lang="en-US" sz="1015">
                <a:latin typeface="+mn-lt"/>
              </a:endParaRPr>
            </a:p>
          </p:txBody>
        </p:sp>
      </p:grpSp>
      <p:grpSp>
        <p:nvGrpSpPr>
          <p:cNvPr id="10" name="Group 3"/>
          <p:cNvGrpSpPr/>
          <p:nvPr/>
        </p:nvGrpSpPr>
        <p:grpSpPr>
          <a:xfrm flipH="1">
            <a:off x="3665472" y="2116923"/>
            <a:ext cx="419407" cy="546489"/>
            <a:chOff x="4484393" y="5238930"/>
            <a:chExt cx="299024" cy="333796"/>
          </a:xfrm>
          <a:solidFill>
            <a:schemeClr val="tx1">
              <a:lumMod val="75000"/>
              <a:lumOff val="25000"/>
            </a:schemeClr>
          </a:solidFill>
        </p:grpSpPr>
        <p:sp>
          <p:nvSpPr>
            <p:cNvPr id="11" name="Freeform 1404"/>
            <p:cNvSpPr>
              <a:spLocks noEditPoints="1"/>
            </p:cNvSpPr>
            <p:nvPr/>
          </p:nvSpPr>
          <p:spPr bwMode="auto">
            <a:xfrm>
              <a:off x="4602612" y="5395397"/>
              <a:ext cx="180805" cy="177329"/>
            </a:xfrm>
            <a:custGeom>
              <a:avLst/>
              <a:gdLst>
                <a:gd name="T0" fmla="*/ 110 w 155"/>
                <a:gd name="T1" fmla="*/ 148 h 155"/>
                <a:gd name="T2" fmla="*/ 121 w 155"/>
                <a:gd name="T3" fmla="*/ 111 h 155"/>
                <a:gd name="T4" fmla="*/ 125 w 155"/>
                <a:gd name="T5" fmla="*/ 106 h 155"/>
                <a:gd name="T6" fmla="*/ 150 w 155"/>
                <a:gd name="T7" fmla="*/ 104 h 155"/>
                <a:gd name="T8" fmla="*/ 132 w 155"/>
                <a:gd name="T9" fmla="*/ 71 h 155"/>
                <a:gd name="T10" fmla="*/ 131 w 155"/>
                <a:gd name="T11" fmla="*/ 65 h 155"/>
                <a:gd name="T12" fmla="*/ 148 w 155"/>
                <a:gd name="T13" fmla="*/ 45 h 155"/>
                <a:gd name="T14" fmla="*/ 111 w 155"/>
                <a:gd name="T15" fmla="*/ 34 h 155"/>
                <a:gd name="T16" fmla="*/ 106 w 155"/>
                <a:gd name="T17" fmla="*/ 30 h 155"/>
                <a:gd name="T18" fmla="*/ 103 w 155"/>
                <a:gd name="T19" fmla="*/ 4 h 155"/>
                <a:gd name="T20" fmla="*/ 71 w 155"/>
                <a:gd name="T21" fmla="*/ 23 h 155"/>
                <a:gd name="T22" fmla="*/ 64 w 155"/>
                <a:gd name="T23" fmla="*/ 24 h 155"/>
                <a:gd name="T24" fmla="*/ 44 w 155"/>
                <a:gd name="T25" fmla="*/ 7 h 155"/>
                <a:gd name="T26" fmla="*/ 34 w 155"/>
                <a:gd name="T27" fmla="*/ 44 h 155"/>
                <a:gd name="T28" fmla="*/ 30 w 155"/>
                <a:gd name="T29" fmla="*/ 49 h 155"/>
                <a:gd name="T30" fmla="*/ 4 w 155"/>
                <a:gd name="T31" fmla="*/ 51 h 155"/>
                <a:gd name="T32" fmla="*/ 23 w 155"/>
                <a:gd name="T33" fmla="*/ 83 h 155"/>
                <a:gd name="T34" fmla="*/ 24 w 155"/>
                <a:gd name="T35" fmla="*/ 91 h 155"/>
                <a:gd name="T36" fmla="*/ 7 w 155"/>
                <a:gd name="T37" fmla="*/ 110 h 155"/>
                <a:gd name="T38" fmla="*/ 42 w 155"/>
                <a:gd name="T39" fmla="*/ 121 h 155"/>
                <a:gd name="T40" fmla="*/ 49 w 155"/>
                <a:gd name="T41" fmla="*/ 125 h 155"/>
                <a:gd name="T42" fmla="*/ 51 w 155"/>
                <a:gd name="T43" fmla="*/ 151 h 155"/>
                <a:gd name="T44" fmla="*/ 83 w 155"/>
                <a:gd name="T45" fmla="*/ 132 h 155"/>
                <a:gd name="T46" fmla="*/ 90 w 155"/>
                <a:gd name="T47" fmla="*/ 131 h 155"/>
                <a:gd name="T48" fmla="*/ 97 w 155"/>
                <a:gd name="T49" fmla="*/ 129 h 155"/>
                <a:gd name="T50" fmla="*/ 56 w 155"/>
                <a:gd name="T51" fmla="*/ 93 h 155"/>
                <a:gd name="T52" fmla="*/ 52 w 155"/>
                <a:gd name="T53" fmla="*/ 83 h 155"/>
                <a:gd name="T54" fmla="*/ 52 w 155"/>
                <a:gd name="T55" fmla="*/ 74 h 155"/>
                <a:gd name="T56" fmla="*/ 55 w 155"/>
                <a:gd name="T57" fmla="*/ 65 h 155"/>
                <a:gd name="T58" fmla="*/ 62 w 155"/>
                <a:gd name="T59" fmla="*/ 56 h 155"/>
                <a:gd name="T60" fmla="*/ 66 w 155"/>
                <a:gd name="T61" fmla="*/ 54 h 155"/>
                <a:gd name="T62" fmla="*/ 76 w 155"/>
                <a:gd name="T63" fmla="*/ 52 h 155"/>
                <a:gd name="T64" fmla="*/ 86 w 155"/>
                <a:gd name="T65" fmla="*/ 53 h 155"/>
                <a:gd name="T66" fmla="*/ 95 w 155"/>
                <a:gd name="T67" fmla="*/ 58 h 155"/>
                <a:gd name="T68" fmla="*/ 98 w 155"/>
                <a:gd name="T69" fmla="*/ 62 h 155"/>
                <a:gd name="T70" fmla="*/ 103 w 155"/>
                <a:gd name="T71" fmla="*/ 72 h 155"/>
                <a:gd name="T72" fmla="*/ 103 w 155"/>
                <a:gd name="T73" fmla="*/ 81 h 155"/>
                <a:gd name="T74" fmla="*/ 100 w 155"/>
                <a:gd name="T75" fmla="*/ 91 h 155"/>
                <a:gd name="T76" fmla="*/ 93 w 155"/>
                <a:gd name="T77" fmla="*/ 99 h 155"/>
                <a:gd name="T78" fmla="*/ 88 w 155"/>
                <a:gd name="T79" fmla="*/ 101 h 155"/>
                <a:gd name="T80" fmla="*/ 78 w 155"/>
                <a:gd name="T81" fmla="*/ 103 h 155"/>
                <a:gd name="T82" fmla="*/ 69 w 155"/>
                <a:gd name="T83" fmla="*/ 102 h 155"/>
                <a:gd name="T84" fmla="*/ 60 w 155"/>
                <a:gd name="T85" fmla="*/ 97 h 155"/>
                <a:gd name="T86" fmla="*/ 56 w 155"/>
                <a:gd name="T87" fmla="*/ 9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5" h="155">
                  <a:moveTo>
                    <a:pt x="97" y="129"/>
                  </a:moveTo>
                  <a:lnTo>
                    <a:pt x="110" y="148"/>
                  </a:lnTo>
                  <a:lnTo>
                    <a:pt x="134" y="130"/>
                  </a:lnTo>
                  <a:lnTo>
                    <a:pt x="121" y="111"/>
                  </a:lnTo>
                  <a:lnTo>
                    <a:pt x="121" y="111"/>
                  </a:lnTo>
                  <a:lnTo>
                    <a:pt x="125" y="106"/>
                  </a:lnTo>
                  <a:lnTo>
                    <a:pt x="128" y="100"/>
                  </a:lnTo>
                  <a:lnTo>
                    <a:pt x="150" y="104"/>
                  </a:lnTo>
                  <a:lnTo>
                    <a:pt x="155" y="75"/>
                  </a:lnTo>
                  <a:lnTo>
                    <a:pt x="132" y="71"/>
                  </a:lnTo>
                  <a:lnTo>
                    <a:pt x="132" y="71"/>
                  </a:lnTo>
                  <a:lnTo>
                    <a:pt x="131" y="65"/>
                  </a:lnTo>
                  <a:lnTo>
                    <a:pt x="129" y="58"/>
                  </a:lnTo>
                  <a:lnTo>
                    <a:pt x="148" y="45"/>
                  </a:lnTo>
                  <a:lnTo>
                    <a:pt x="130" y="21"/>
                  </a:lnTo>
                  <a:lnTo>
                    <a:pt x="111" y="34"/>
                  </a:lnTo>
                  <a:lnTo>
                    <a:pt x="111" y="34"/>
                  </a:lnTo>
                  <a:lnTo>
                    <a:pt x="106" y="30"/>
                  </a:lnTo>
                  <a:lnTo>
                    <a:pt x="100" y="27"/>
                  </a:lnTo>
                  <a:lnTo>
                    <a:pt x="103" y="4"/>
                  </a:lnTo>
                  <a:lnTo>
                    <a:pt x="75" y="0"/>
                  </a:lnTo>
                  <a:lnTo>
                    <a:pt x="71" y="23"/>
                  </a:lnTo>
                  <a:lnTo>
                    <a:pt x="71" y="23"/>
                  </a:lnTo>
                  <a:lnTo>
                    <a:pt x="64" y="24"/>
                  </a:lnTo>
                  <a:lnTo>
                    <a:pt x="58" y="26"/>
                  </a:lnTo>
                  <a:lnTo>
                    <a:pt x="44" y="7"/>
                  </a:lnTo>
                  <a:lnTo>
                    <a:pt x="21" y="25"/>
                  </a:lnTo>
                  <a:lnTo>
                    <a:pt x="34" y="44"/>
                  </a:lnTo>
                  <a:lnTo>
                    <a:pt x="34" y="44"/>
                  </a:lnTo>
                  <a:lnTo>
                    <a:pt x="30" y="49"/>
                  </a:lnTo>
                  <a:lnTo>
                    <a:pt x="27" y="55"/>
                  </a:lnTo>
                  <a:lnTo>
                    <a:pt x="4" y="51"/>
                  </a:lnTo>
                  <a:lnTo>
                    <a:pt x="0" y="80"/>
                  </a:lnTo>
                  <a:lnTo>
                    <a:pt x="23" y="83"/>
                  </a:lnTo>
                  <a:lnTo>
                    <a:pt x="23" y="83"/>
                  </a:lnTo>
                  <a:lnTo>
                    <a:pt x="24" y="91"/>
                  </a:lnTo>
                  <a:lnTo>
                    <a:pt x="26" y="97"/>
                  </a:lnTo>
                  <a:lnTo>
                    <a:pt x="7" y="110"/>
                  </a:lnTo>
                  <a:lnTo>
                    <a:pt x="25" y="134"/>
                  </a:lnTo>
                  <a:lnTo>
                    <a:pt x="42" y="121"/>
                  </a:lnTo>
                  <a:lnTo>
                    <a:pt x="42" y="121"/>
                  </a:lnTo>
                  <a:lnTo>
                    <a:pt x="49" y="125"/>
                  </a:lnTo>
                  <a:lnTo>
                    <a:pt x="55" y="128"/>
                  </a:lnTo>
                  <a:lnTo>
                    <a:pt x="51" y="151"/>
                  </a:lnTo>
                  <a:lnTo>
                    <a:pt x="80" y="155"/>
                  </a:lnTo>
                  <a:lnTo>
                    <a:pt x="83" y="132"/>
                  </a:lnTo>
                  <a:lnTo>
                    <a:pt x="83" y="132"/>
                  </a:lnTo>
                  <a:lnTo>
                    <a:pt x="90" y="131"/>
                  </a:lnTo>
                  <a:lnTo>
                    <a:pt x="97" y="129"/>
                  </a:lnTo>
                  <a:lnTo>
                    <a:pt x="97" y="129"/>
                  </a:lnTo>
                  <a:close/>
                  <a:moveTo>
                    <a:pt x="56" y="93"/>
                  </a:moveTo>
                  <a:lnTo>
                    <a:pt x="56" y="93"/>
                  </a:lnTo>
                  <a:lnTo>
                    <a:pt x="54" y="88"/>
                  </a:lnTo>
                  <a:lnTo>
                    <a:pt x="52" y="83"/>
                  </a:lnTo>
                  <a:lnTo>
                    <a:pt x="52" y="78"/>
                  </a:lnTo>
                  <a:lnTo>
                    <a:pt x="52" y="74"/>
                  </a:lnTo>
                  <a:lnTo>
                    <a:pt x="53" y="69"/>
                  </a:lnTo>
                  <a:lnTo>
                    <a:pt x="55" y="65"/>
                  </a:lnTo>
                  <a:lnTo>
                    <a:pt x="58" y="60"/>
                  </a:lnTo>
                  <a:lnTo>
                    <a:pt x="62" y="56"/>
                  </a:lnTo>
                  <a:lnTo>
                    <a:pt x="62" y="56"/>
                  </a:lnTo>
                  <a:lnTo>
                    <a:pt x="66" y="54"/>
                  </a:lnTo>
                  <a:lnTo>
                    <a:pt x="72" y="52"/>
                  </a:lnTo>
                  <a:lnTo>
                    <a:pt x="76" y="52"/>
                  </a:lnTo>
                  <a:lnTo>
                    <a:pt x="81" y="52"/>
                  </a:lnTo>
                  <a:lnTo>
                    <a:pt x="86" y="53"/>
                  </a:lnTo>
                  <a:lnTo>
                    <a:pt x="90" y="55"/>
                  </a:lnTo>
                  <a:lnTo>
                    <a:pt x="95" y="58"/>
                  </a:lnTo>
                  <a:lnTo>
                    <a:pt x="98" y="62"/>
                  </a:lnTo>
                  <a:lnTo>
                    <a:pt x="98" y="62"/>
                  </a:lnTo>
                  <a:lnTo>
                    <a:pt x="101" y="67"/>
                  </a:lnTo>
                  <a:lnTo>
                    <a:pt x="103" y="72"/>
                  </a:lnTo>
                  <a:lnTo>
                    <a:pt x="103" y="76"/>
                  </a:lnTo>
                  <a:lnTo>
                    <a:pt x="103" y="81"/>
                  </a:lnTo>
                  <a:lnTo>
                    <a:pt x="102" y="86"/>
                  </a:lnTo>
                  <a:lnTo>
                    <a:pt x="100" y="91"/>
                  </a:lnTo>
                  <a:lnTo>
                    <a:pt x="97" y="95"/>
                  </a:lnTo>
                  <a:lnTo>
                    <a:pt x="93" y="99"/>
                  </a:lnTo>
                  <a:lnTo>
                    <a:pt x="93" y="99"/>
                  </a:lnTo>
                  <a:lnTo>
                    <a:pt x="88" y="101"/>
                  </a:lnTo>
                  <a:lnTo>
                    <a:pt x="83" y="103"/>
                  </a:lnTo>
                  <a:lnTo>
                    <a:pt x="78" y="103"/>
                  </a:lnTo>
                  <a:lnTo>
                    <a:pt x="74" y="103"/>
                  </a:lnTo>
                  <a:lnTo>
                    <a:pt x="69" y="102"/>
                  </a:lnTo>
                  <a:lnTo>
                    <a:pt x="64" y="100"/>
                  </a:lnTo>
                  <a:lnTo>
                    <a:pt x="60" y="97"/>
                  </a:lnTo>
                  <a:lnTo>
                    <a:pt x="56" y="93"/>
                  </a:lnTo>
                  <a:lnTo>
                    <a:pt x="56" y="93"/>
                  </a:lnTo>
                  <a:close/>
                </a:path>
              </a:pathLst>
            </a:custGeom>
            <a:grpFill/>
            <a:ln>
              <a:noFill/>
            </a:ln>
          </p:spPr>
          <p:txBody>
            <a:bodyPr lIns="68580" tIns="34290" rIns="68580" bIns="34290"/>
            <a:lstStyle/>
            <a:p>
              <a:pPr eaLnBrk="1" hangingPunct="1">
                <a:spcBef>
                  <a:spcPts val="0"/>
                </a:spcBef>
                <a:spcAft>
                  <a:spcPts val="0"/>
                </a:spcAft>
                <a:defRPr/>
              </a:pPr>
              <a:endParaRPr lang="en-US" sz="1015">
                <a:latin typeface="+mn-lt"/>
              </a:endParaRPr>
            </a:p>
          </p:txBody>
        </p:sp>
        <p:sp>
          <p:nvSpPr>
            <p:cNvPr id="12" name="Freeform 1405"/>
            <p:cNvSpPr>
              <a:spLocks noEditPoints="1"/>
            </p:cNvSpPr>
            <p:nvPr/>
          </p:nvSpPr>
          <p:spPr bwMode="auto">
            <a:xfrm>
              <a:off x="4487869" y="5402351"/>
              <a:ext cx="111265" cy="111265"/>
            </a:xfrm>
            <a:custGeom>
              <a:avLst/>
              <a:gdLst>
                <a:gd name="T0" fmla="*/ 97 w 97"/>
                <a:gd name="T1" fmla="*/ 47 h 96"/>
                <a:gd name="T2" fmla="*/ 79 w 97"/>
                <a:gd name="T3" fmla="*/ 33 h 96"/>
                <a:gd name="T4" fmla="*/ 74 w 97"/>
                <a:gd name="T5" fmla="*/ 25 h 96"/>
                <a:gd name="T6" fmla="*/ 66 w 97"/>
                <a:gd name="T7" fmla="*/ 3 h 96"/>
                <a:gd name="T8" fmla="*/ 59 w 97"/>
                <a:gd name="T9" fmla="*/ 16 h 96"/>
                <a:gd name="T10" fmla="*/ 48 w 97"/>
                <a:gd name="T11" fmla="*/ 0 h 96"/>
                <a:gd name="T12" fmla="*/ 33 w 97"/>
                <a:gd name="T13" fmla="*/ 18 h 96"/>
                <a:gd name="T14" fmla="*/ 26 w 97"/>
                <a:gd name="T15" fmla="*/ 22 h 96"/>
                <a:gd name="T16" fmla="*/ 4 w 97"/>
                <a:gd name="T17" fmla="*/ 29 h 96"/>
                <a:gd name="T18" fmla="*/ 15 w 97"/>
                <a:gd name="T19" fmla="*/ 38 h 96"/>
                <a:gd name="T20" fmla="*/ 0 w 97"/>
                <a:gd name="T21" fmla="*/ 49 h 96"/>
                <a:gd name="T22" fmla="*/ 18 w 97"/>
                <a:gd name="T23" fmla="*/ 64 h 96"/>
                <a:gd name="T24" fmla="*/ 23 w 97"/>
                <a:gd name="T25" fmla="*/ 71 h 96"/>
                <a:gd name="T26" fmla="*/ 30 w 97"/>
                <a:gd name="T27" fmla="*/ 93 h 96"/>
                <a:gd name="T28" fmla="*/ 38 w 97"/>
                <a:gd name="T29" fmla="*/ 80 h 96"/>
                <a:gd name="T30" fmla="*/ 50 w 97"/>
                <a:gd name="T31" fmla="*/ 96 h 96"/>
                <a:gd name="T32" fmla="*/ 64 w 97"/>
                <a:gd name="T33" fmla="*/ 78 h 96"/>
                <a:gd name="T34" fmla="*/ 71 w 97"/>
                <a:gd name="T35" fmla="*/ 73 h 96"/>
                <a:gd name="T36" fmla="*/ 92 w 97"/>
                <a:gd name="T37" fmla="*/ 66 h 96"/>
                <a:gd name="T38" fmla="*/ 81 w 97"/>
                <a:gd name="T39" fmla="*/ 59 h 96"/>
                <a:gd name="T40" fmla="*/ 82 w 97"/>
                <a:gd name="T41" fmla="*/ 50 h 96"/>
                <a:gd name="T42" fmla="*/ 52 w 97"/>
                <a:gd name="T43" fmla="*/ 64 h 96"/>
                <a:gd name="T44" fmla="*/ 46 w 97"/>
                <a:gd name="T45" fmla="*/ 64 h 96"/>
                <a:gd name="T46" fmla="*/ 35 w 97"/>
                <a:gd name="T47" fmla="*/ 58 h 96"/>
                <a:gd name="T48" fmla="*/ 33 w 97"/>
                <a:gd name="T49" fmla="*/ 51 h 96"/>
                <a:gd name="T50" fmla="*/ 32 w 97"/>
                <a:gd name="T51" fmla="*/ 48 h 96"/>
                <a:gd name="T52" fmla="*/ 35 w 97"/>
                <a:gd name="T53" fmla="*/ 39 h 96"/>
                <a:gd name="T54" fmla="*/ 42 w 97"/>
                <a:gd name="T55" fmla="*/ 34 h 96"/>
                <a:gd name="T56" fmla="*/ 44 w 97"/>
                <a:gd name="T57" fmla="*/ 33 h 96"/>
                <a:gd name="T58" fmla="*/ 52 w 97"/>
                <a:gd name="T59" fmla="*/ 33 h 96"/>
                <a:gd name="T60" fmla="*/ 61 w 97"/>
                <a:gd name="T61" fmla="*/ 39 h 96"/>
                <a:gd name="T62" fmla="*/ 64 w 97"/>
                <a:gd name="T63" fmla="*/ 45 h 96"/>
                <a:gd name="T64" fmla="*/ 64 w 97"/>
                <a:gd name="T65" fmla="*/ 48 h 96"/>
                <a:gd name="T66" fmla="*/ 62 w 97"/>
                <a:gd name="T67" fmla="*/ 57 h 96"/>
                <a:gd name="T68" fmla="*/ 55 w 97"/>
                <a:gd name="T69" fmla="*/ 63 h 96"/>
                <a:gd name="T70" fmla="*/ 52 w 97"/>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96">
                  <a:moveTo>
                    <a:pt x="82" y="50"/>
                  </a:moveTo>
                  <a:lnTo>
                    <a:pt x="97" y="47"/>
                  </a:lnTo>
                  <a:lnTo>
                    <a:pt x="92" y="29"/>
                  </a:lnTo>
                  <a:lnTo>
                    <a:pt x="79" y="33"/>
                  </a:lnTo>
                  <a:lnTo>
                    <a:pt x="79" y="33"/>
                  </a:lnTo>
                  <a:lnTo>
                    <a:pt x="74" y="25"/>
                  </a:lnTo>
                  <a:lnTo>
                    <a:pt x="82" y="14"/>
                  </a:lnTo>
                  <a:lnTo>
                    <a:pt x="66" y="3"/>
                  </a:lnTo>
                  <a:lnTo>
                    <a:pt x="59" y="16"/>
                  </a:lnTo>
                  <a:lnTo>
                    <a:pt x="59" y="16"/>
                  </a:lnTo>
                  <a:lnTo>
                    <a:pt x="51" y="14"/>
                  </a:lnTo>
                  <a:lnTo>
                    <a:pt x="48" y="0"/>
                  </a:lnTo>
                  <a:lnTo>
                    <a:pt x="30" y="3"/>
                  </a:lnTo>
                  <a:lnTo>
                    <a:pt x="33" y="18"/>
                  </a:lnTo>
                  <a:lnTo>
                    <a:pt x="33" y="18"/>
                  </a:lnTo>
                  <a:lnTo>
                    <a:pt x="26" y="22"/>
                  </a:lnTo>
                  <a:lnTo>
                    <a:pt x="13" y="15"/>
                  </a:lnTo>
                  <a:lnTo>
                    <a:pt x="4" y="29"/>
                  </a:lnTo>
                  <a:lnTo>
                    <a:pt x="15" y="38"/>
                  </a:lnTo>
                  <a:lnTo>
                    <a:pt x="15" y="38"/>
                  </a:lnTo>
                  <a:lnTo>
                    <a:pt x="14" y="46"/>
                  </a:lnTo>
                  <a:lnTo>
                    <a:pt x="0" y="49"/>
                  </a:lnTo>
                  <a:lnTo>
                    <a:pt x="4" y="67"/>
                  </a:lnTo>
                  <a:lnTo>
                    <a:pt x="18" y="64"/>
                  </a:lnTo>
                  <a:lnTo>
                    <a:pt x="18" y="64"/>
                  </a:lnTo>
                  <a:lnTo>
                    <a:pt x="23" y="71"/>
                  </a:lnTo>
                  <a:lnTo>
                    <a:pt x="15" y="83"/>
                  </a:lnTo>
                  <a:lnTo>
                    <a:pt x="30" y="93"/>
                  </a:lnTo>
                  <a:lnTo>
                    <a:pt x="38" y="80"/>
                  </a:lnTo>
                  <a:lnTo>
                    <a:pt x="38" y="80"/>
                  </a:lnTo>
                  <a:lnTo>
                    <a:pt x="47" y="83"/>
                  </a:lnTo>
                  <a:lnTo>
                    <a:pt x="50" y="96"/>
                  </a:lnTo>
                  <a:lnTo>
                    <a:pt x="67" y="92"/>
                  </a:lnTo>
                  <a:lnTo>
                    <a:pt x="64" y="78"/>
                  </a:lnTo>
                  <a:lnTo>
                    <a:pt x="64" y="78"/>
                  </a:lnTo>
                  <a:lnTo>
                    <a:pt x="71" y="73"/>
                  </a:lnTo>
                  <a:lnTo>
                    <a:pt x="83" y="82"/>
                  </a:lnTo>
                  <a:lnTo>
                    <a:pt x="92" y="66"/>
                  </a:lnTo>
                  <a:lnTo>
                    <a:pt x="81" y="59"/>
                  </a:lnTo>
                  <a:lnTo>
                    <a:pt x="81" y="59"/>
                  </a:lnTo>
                  <a:lnTo>
                    <a:pt x="82" y="50"/>
                  </a:lnTo>
                  <a:lnTo>
                    <a:pt x="82" y="50"/>
                  </a:lnTo>
                  <a:close/>
                  <a:moveTo>
                    <a:pt x="52" y="64"/>
                  </a:moveTo>
                  <a:lnTo>
                    <a:pt x="52" y="64"/>
                  </a:lnTo>
                  <a:lnTo>
                    <a:pt x="49" y="64"/>
                  </a:lnTo>
                  <a:lnTo>
                    <a:pt x="46" y="64"/>
                  </a:lnTo>
                  <a:lnTo>
                    <a:pt x="39" y="62"/>
                  </a:lnTo>
                  <a:lnTo>
                    <a:pt x="35" y="58"/>
                  </a:lnTo>
                  <a:lnTo>
                    <a:pt x="34" y="54"/>
                  </a:lnTo>
                  <a:lnTo>
                    <a:pt x="33" y="51"/>
                  </a:lnTo>
                  <a:lnTo>
                    <a:pt x="33" y="51"/>
                  </a:lnTo>
                  <a:lnTo>
                    <a:pt x="32" y="48"/>
                  </a:lnTo>
                  <a:lnTo>
                    <a:pt x="33" y="45"/>
                  </a:lnTo>
                  <a:lnTo>
                    <a:pt x="35" y="39"/>
                  </a:lnTo>
                  <a:lnTo>
                    <a:pt x="39" y="35"/>
                  </a:lnTo>
                  <a:lnTo>
                    <a:pt x="42" y="34"/>
                  </a:lnTo>
                  <a:lnTo>
                    <a:pt x="44" y="33"/>
                  </a:lnTo>
                  <a:lnTo>
                    <a:pt x="44" y="33"/>
                  </a:lnTo>
                  <a:lnTo>
                    <a:pt x="49" y="31"/>
                  </a:lnTo>
                  <a:lnTo>
                    <a:pt x="52" y="33"/>
                  </a:lnTo>
                  <a:lnTo>
                    <a:pt x="57" y="35"/>
                  </a:lnTo>
                  <a:lnTo>
                    <a:pt x="61" y="39"/>
                  </a:lnTo>
                  <a:lnTo>
                    <a:pt x="63" y="42"/>
                  </a:lnTo>
                  <a:lnTo>
                    <a:pt x="64" y="45"/>
                  </a:lnTo>
                  <a:lnTo>
                    <a:pt x="64" y="45"/>
                  </a:lnTo>
                  <a:lnTo>
                    <a:pt x="64" y="48"/>
                  </a:lnTo>
                  <a:lnTo>
                    <a:pt x="64" y="51"/>
                  </a:lnTo>
                  <a:lnTo>
                    <a:pt x="62" y="57"/>
                  </a:lnTo>
                  <a:lnTo>
                    <a:pt x="57" y="61"/>
                  </a:lnTo>
                  <a:lnTo>
                    <a:pt x="55" y="63"/>
                  </a:lnTo>
                  <a:lnTo>
                    <a:pt x="52" y="64"/>
                  </a:lnTo>
                  <a:lnTo>
                    <a:pt x="52" y="64"/>
                  </a:lnTo>
                  <a:close/>
                </a:path>
              </a:pathLst>
            </a:custGeom>
            <a:grpFill/>
            <a:ln>
              <a:noFill/>
            </a:ln>
          </p:spPr>
          <p:txBody>
            <a:bodyPr lIns="68580" tIns="34290" rIns="68580" bIns="34290"/>
            <a:lstStyle/>
            <a:p>
              <a:pPr eaLnBrk="1" hangingPunct="1">
                <a:spcBef>
                  <a:spcPts val="0"/>
                </a:spcBef>
                <a:spcAft>
                  <a:spcPts val="0"/>
                </a:spcAft>
                <a:defRPr/>
              </a:pPr>
              <a:endParaRPr lang="en-US" sz="1015">
                <a:latin typeface="+mn-lt"/>
              </a:endParaRPr>
            </a:p>
          </p:txBody>
        </p:sp>
        <p:sp>
          <p:nvSpPr>
            <p:cNvPr id="13" name="Freeform 1406"/>
            <p:cNvSpPr/>
            <p:nvPr/>
          </p:nvSpPr>
          <p:spPr bwMode="auto">
            <a:xfrm>
              <a:off x="4484393" y="5238930"/>
              <a:ext cx="288594" cy="146035"/>
            </a:xfrm>
            <a:custGeom>
              <a:avLst/>
              <a:gdLst>
                <a:gd name="T0" fmla="*/ 30 w 247"/>
                <a:gd name="T1" fmla="*/ 124 h 124"/>
                <a:gd name="T2" fmla="*/ 123 w 247"/>
                <a:gd name="T3" fmla="*/ 30 h 124"/>
                <a:gd name="T4" fmla="*/ 216 w 247"/>
                <a:gd name="T5" fmla="*/ 124 h 124"/>
                <a:gd name="T6" fmla="*/ 247 w 247"/>
                <a:gd name="T7" fmla="*/ 124 h 124"/>
                <a:gd name="T8" fmla="*/ 131 w 247"/>
                <a:gd name="T9" fmla="*/ 8 h 124"/>
                <a:gd name="T10" fmla="*/ 123 w 247"/>
                <a:gd name="T11" fmla="*/ 0 h 124"/>
                <a:gd name="T12" fmla="*/ 0 w 247"/>
                <a:gd name="T13" fmla="*/ 124 h 124"/>
                <a:gd name="T14" fmla="*/ 30 w 247"/>
                <a:gd name="T15" fmla="*/ 124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124">
                  <a:moveTo>
                    <a:pt x="30" y="124"/>
                  </a:moveTo>
                  <a:lnTo>
                    <a:pt x="123" y="30"/>
                  </a:lnTo>
                  <a:lnTo>
                    <a:pt x="216" y="124"/>
                  </a:lnTo>
                  <a:lnTo>
                    <a:pt x="247" y="124"/>
                  </a:lnTo>
                  <a:lnTo>
                    <a:pt x="131" y="8"/>
                  </a:lnTo>
                  <a:lnTo>
                    <a:pt x="123" y="0"/>
                  </a:lnTo>
                  <a:lnTo>
                    <a:pt x="0" y="124"/>
                  </a:lnTo>
                  <a:lnTo>
                    <a:pt x="30" y="124"/>
                  </a:lnTo>
                  <a:close/>
                </a:path>
              </a:pathLst>
            </a:custGeom>
            <a:grpFill/>
            <a:ln>
              <a:noFill/>
            </a:ln>
          </p:spPr>
          <p:txBody>
            <a:bodyPr lIns="68580" tIns="34290" rIns="68580" bIns="34290"/>
            <a:lstStyle/>
            <a:p>
              <a:pPr eaLnBrk="1" hangingPunct="1">
                <a:spcBef>
                  <a:spcPts val="0"/>
                </a:spcBef>
                <a:spcAft>
                  <a:spcPts val="0"/>
                </a:spcAft>
                <a:defRPr/>
              </a:pPr>
              <a:endParaRPr lang="en-US" sz="1015">
                <a:latin typeface="+mn-lt"/>
              </a:endParaRPr>
            </a:p>
          </p:txBody>
        </p:sp>
      </p:grpSp>
      <p:grpSp>
        <p:nvGrpSpPr>
          <p:cNvPr id="14" name="Group 8"/>
          <p:cNvGrpSpPr/>
          <p:nvPr/>
        </p:nvGrpSpPr>
        <p:grpSpPr>
          <a:xfrm>
            <a:off x="3662865" y="4946484"/>
            <a:ext cx="323351" cy="356962"/>
            <a:chOff x="3107495" y="3531715"/>
            <a:chExt cx="285115" cy="292070"/>
          </a:xfrm>
          <a:solidFill>
            <a:schemeClr val="tx1">
              <a:lumMod val="75000"/>
              <a:lumOff val="25000"/>
            </a:schemeClr>
          </a:solidFill>
        </p:grpSpPr>
        <p:sp>
          <p:nvSpPr>
            <p:cNvPr id="15" name="Freeform 1407"/>
            <p:cNvSpPr/>
            <p:nvPr/>
          </p:nvSpPr>
          <p:spPr bwMode="auto">
            <a:xfrm>
              <a:off x="3107495" y="3531715"/>
              <a:ext cx="285115" cy="142559"/>
            </a:xfrm>
            <a:custGeom>
              <a:avLst/>
              <a:gdLst>
                <a:gd name="T0" fmla="*/ 30 w 246"/>
                <a:gd name="T1" fmla="*/ 123 h 123"/>
                <a:gd name="T2" fmla="*/ 123 w 246"/>
                <a:gd name="T3" fmla="*/ 31 h 123"/>
                <a:gd name="T4" fmla="*/ 216 w 246"/>
                <a:gd name="T5" fmla="*/ 123 h 123"/>
                <a:gd name="T6" fmla="*/ 246 w 246"/>
                <a:gd name="T7" fmla="*/ 123 h 123"/>
                <a:gd name="T8" fmla="*/ 131 w 246"/>
                <a:gd name="T9" fmla="*/ 8 h 123"/>
                <a:gd name="T10" fmla="*/ 123 w 246"/>
                <a:gd name="T11" fmla="*/ 0 h 123"/>
                <a:gd name="T12" fmla="*/ 0 w 246"/>
                <a:gd name="T13" fmla="*/ 123 h 123"/>
                <a:gd name="T14" fmla="*/ 30 w 246"/>
                <a:gd name="T15" fmla="*/ 123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123">
                  <a:moveTo>
                    <a:pt x="30" y="123"/>
                  </a:moveTo>
                  <a:lnTo>
                    <a:pt x="123" y="31"/>
                  </a:lnTo>
                  <a:lnTo>
                    <a:pt x="216" y="123"/>
                  </a:lnTo>
                  <a:lnTo>
                    <a:pt x="246" y="123"/>
                  </a:lnTo>
                  <a:lnTo>
                    <a:pt x="131" y="8"/>
                  </a:lnTo>
                  <a:lnTo>
                    <a:pt x="123" y="0"/>
                  </a:lnTo>
                  <a:lnTo>
                    <a:pt x="0" y="123"/>
                  </a:lnTo>
                  <a:lnTo>
                    <a:pt x="30" y="123"/>
                  </a:lnTo>
                  <a:close/>
                </a:path>
              </a:pathLst>
            </a:custGeom>
            <a:grpFill/>
            <a:ln>
              <a:noFill/>
            </a:ln>
          </p:spPr>
          <p:txBody>
            <a:bodyPr lIns="68580" tIns="34290" rIns="68580" bIns="34290"/>
            <a:lstStyle/>
            <a:p>
              <a:pPr eaLnBrk="1" hangingPunct="1">
                <a:spcBef>
                  <a:spcPts val="0"/>
                </a:spcBef>
                <a:spcAft>
                  <a:spcPts val="0"/>
                </a:spcAft>
                <a:defRPr/>
              </a:pPr>
              <a:endParaRPr lang="en-US" sz="1015">
                <a:latin typeface="+mn-lt"/>
              </a:endParaRPr>
            </a:p>
          </p:txBody>
        </p:sp>
        <p:sp>
          <p:nvSpPr>
            <p:cNvPr id="16" name="Rectangle 1408"/>
            <p:cNvSpPr>
              <a:spLocks noChangeArrowheads="1"/>
            </p:cNvSpPr>
            <p:nvPr/>
          </p:nvSpPr>
          <p:spPr bwMode="auto">
            <a:xfrm>
              <a:off x="3107495" y="3802923"/>
              <a:ext cx="285115" cy="20862"/>
            </a:xfrm>
            <a:prstGeom prst="rect">
              <a:avLst/>
            </a:prstGeom>
            <a:grpFill/>
            <a:ln>
              <a:noFill/>
            </a:ln>
          </p:spPr>
          <p:txBody>
            <a:bodyPr lIns="68580" tIns="34290" rIns="68580" bIns="34290"/>
            <a:lstStyle/>
            <a:p>
              <a:pPr eaLnBrk="1" hangingPunct="1">
                <a:spcBef>
                  <a:spcPts val="0"/>
                </a:spcBef>
                <a:spcAft>
                  <a:spcPts val="0"/>
                </a:spcAft>
                <a:defRPr/>
              </a:pPr>
              <a:endParaRPr lang="en-US" sz="1015">
                <a:latin typeface="+mn-lt"/>
              </a:endParaRPr>
            </a:p>
          </p:txBody>
        </p:sp>
        <p:sp>
          <p:nvSpPr>
            <p:cNvPr id="17" name="Rectangle 1409"/>
            <p:cNvSpPr>
              <a:spLocks noChangeArrowheads="1"/>
            </p:cNvSpPr>
            <p:nvPr/>
          </p:nvSpPr>
          <p:spPr bwMode="auto">
            <a:xfrm>
              <a:off x="3142265" y="3719474"/>
              <a:ext cx="38248" cy="59110"/>
            </a:xfrm>
            <a:prstGeom prst="rect">
              <a:avLst/>
            </a:prstGeom>
            <a:grpFill/>
            <a:ln>
              <a:noFill/>
            </a:ln>
          </p:spPr>
          <p:txBody>
            <a:bodyPr lIns="68580" tIns="34290" rIns="68580" bIns="34290"/>
            <a:lstStyle/>
            <a:p>
              <a:pPr eaLnBrk="1" hangingPunct="1">
                <a:spcBef>
                  <a:spcPts val="0"/>
                </a:spcBef>
                <a:spcAft>
                  <a:spcPts val="0"/>
                </a:spcAft>
                <a:defRPr/>
              </a:pPr>
              <a:endParaRPr lang="en-US" sz="1015">
                <a:latin typeface="+mn-lt"/>
              </a:endParaRPr>
            </a:p>
          </p:txBody>
        </p:sp>
        <p:sp>
          <p:nvSpPr>
            <p:cNvPr id="18" name="Rectangle 1410"/>
            <p:cNvSpPr>
              <a:spLocks noChangeArrowheads="1"/>
            </p:cNvSpPr>
            <p:nvPr/>
          </p:nvSpPr>
          <p:spPr bwMode="auto">
            <a:xfrm>
              <a:off x="3201373" y="3677750"/>
              <a:ext cx="38248" cy="100835"/>
            </a:xfrm>
            <a:prstGeom prst="rect">
              <a:avLst/>
            </a:prstGeom>
            <a:grpFill/>
            <a:ln>
              <a:noFill/>
            </a:ln>
          </p:spPr>
          <p:txBody>
            <a:bodyPr lIns="68580" tIns="34290" rIns="68580" bIns="34290"/>
            <a:lstStyle/>
            <a:p>
              <a:pPr eaLnBrk="1" hangingPunct="1">
                <a:spcBef>
                  <a:spcPts val="0"/>
                </a:spcBef>
                <a:spcAft>
                  <a:spcPts val="0"/>
                </a:spcAft>
                <a:defRPr/>
              </a:pPr>
              <a:endParaRPr lang="en-US" sz="1015">
                <a:latin typeface="+mn-lt"/>
              </a:endParaRPr>
            </a:p>
          </p:txBody>
        </p:sp>
        <p:sp>
          <p:nvSpPr>
            <p:cNvPr id="19" name="Rectangle 1412"/>
            <p:cNvSpPr>
              <a:spLocks noChangeArrowheads="1"/>
            </p:cNvSpPr>
            <p:nvPr/>
          </p:nvSpPr>
          <p:spPr bwMode="auto">
            <a:xfrm>
              <a:off x="3263959" y="3642980"/>
              <a:ext cx="38248" cy="135605"/>
            </a:xfrm>
            <a:prstGeom prst="rect">
              <a:avLst/>
            </a:prstGeom>
            <a:grpFill/>
            <a:ln>
              <a:noFill/>
            </a:ln>
          </p:spPr>
          <p:txBody>
            <a:bodyPr lIns="68580" tIns="34290" rIns="68580" bIns="34290"/>
            <a:lstStyle/>
            <a:p>
              <a:pPr eaLnBrk="1" hangingPunct="1">
                <a:spcBef>
                  <a:spcPts val="0"/>
                </a:spcBef>
                <a:spcAft>
                  <a:spcPts val="0"/>
                </a:spcAft>
                <a:defRPr/>
              </a:pPr>
              <a:endParaRPr lang="en-US" sz="1015">
                <a:latin typeface="+mn-lt"/>
              </a:endParaRPr>
            </a:p>
          </p:txBody>
        </p:sp>
        <p:sp>
          <p:nvSpPr>
            <p:cNvPr id="20" name="Rectangle 1413"/>
            <p:cNvSpPr>
              <a:spLocks noChangeArrowheads="1"/>
            </p:cNvSpPr>
            <p:nvPr/>
          </p:nvSpPr>
          <p:spPr bwMode="auto">
            <a:xfrm>
              <a:off x="3323067" y="3702088"/>
              <a:ext cx="38248" cy="76494"/>
            </a:xfrm>
            <a:prstGeom prst="rect">
              <a:avLst/>
            </a:prstGeom>
            <a:grpFill/>
            <a:ln>
              <a:noFill/>
            </a:ln>
          </p:spPr>
          <p:txBody>
            <a:bodyPr lIns="68580" tIns="34290" rIns="68580" bIns="34290"/>
            <a:lstStyle/>
            <a:p>
              <a:pPr eaLnBrk="1" hangingPunct="1">
                <a:spcBef>
                  <a:spcPts val="0"/>
                </a:spcBef>
                <a:spcAft>
                  <a:spcPts val="0"/>
                </a:spcAft>
                <a:defRPr/>
              </a:pPr>
              <a:endParaRPr lang="en-US" sz="1015">
                <a:latin typeface="+mn-lt"/>
              </a:endParaRPr>
            </a:p>
          </p:txBody>
        </p:sp>
      </p:grpSp>
      <p:grpSp>
        <p:nvGrpSpPr>
          <p:cNvPr id="21" name="Group 9"/>
          <p:cNvGrpSpPr/>
          <p:nvPr/>
        </p:nvGrpSpPr>
        <p:grpSpPr>
          <a:xfrm>
            <a:off x="4001974" y="2927355"/>
            <a:ext cx="319844" cy="402656"/>
            <a:chOff x="3406516" y="4373154"/>
            <a:chExt cx="285115" cy="337269"/>
          </a:xfrm>
          <a:solidFill>
            <a:schemeClr val="tx1">
              <a:lumMod val="75000"/>
              <a:lumOff val="25000"/>
            </a:schemeClr>
          </a:solidFill>
        </p:grpSpPr>
        <p:sp>
          <p:nvSpPr>
            <p:cNvPr id="22" name="Freeform 1414"/>
            <p:cNvSpPr/>
            <p:nvPr/>
          </p:nvSpPr>
          <p:spPr bwMode="auto">
            <a:xfrm>
              <a:off x="3406516" y="4373154"/>
              <a:ext cx="285115" cy="146035"/>
            </a:xfrm>
            <a:custGeom>
              <a:avLst/>
              <a:gdLst>
                <a:gd name="T0" fmla="*/ 30 w 246"/>
                <a:gd name="T1" fmla="*/ 124 h 124"/>
                <a:gd name="T2" fmla="*/ 123 w 246"/>
                <a:gd name="T3" fmla="*/ 30 h 124"/>
                <a:gd name="T4" fmla="*/ 215 w 246"/>
                <a:gd name="T5" fmla="*/ 124 h 124"/>
                <a:gd name="T6" fmla="*/ 246 w 246"/>
                <a:gd name="T7" fmla="*/ 124 h 124"/>
                <a:gd name="T8" fmla="*/ 130 w 246"/>
                <a:gd name="T9" fmla="*/ 8 h 124"/>
                <a:gd name="T10" fmla="*/ 123 w 246"/>
                <a:gd name="T11" fmla="*/ 0 h 124"/>
                <a:gd name="T12" fmla="*/ 0 w 246"/>
                <a:gd name="T13" fmla="*/ 124 h 124"/>
                <a:gd name="T14" fmla="*/ 30 w 246"/>
                <a:gd name="T15" fmla="*/ 124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124">
                  <a:moveTo>
                    <a:pt x="30" y="124"/>
                  </a:moveTo>
                  <a:lnTo>
                    <a:pt x="123" y="30"/>
                  </a:lnTo>
                  <a:lnTo>
                    <a:pt x="215" y="124"/>
                  </a:lnTo>
                  <a:lnTo>
                    <a:pt x="246" y="124"/>
                  </a:lnTo>
                  <a:lnTo>
                    <a:pt x="130" y="8"/>
                  </a:lnTo>
                  <a:lnTo>
                    <a:pt x="123" y="0"/>
                  </a:lnTo>
                  <a:lnTo>
                    <a:pt x="0" y="124"/>
                  </a:lnTo>
                  <a:lnTo>
                    <a:pt x="30" y="124"/>
                  </a:lnTo>
                  <a:close/>
                </a:path>
              </a:pathLst>
            </a:custGeom>
            <a:grpFill/>
            <a:ln>
              <a:noFill/>
            </a:ln>
          </p:spPr>
          <p:txBody>
            <a:bodyPr lIns="68580" tIns="34290" rIns="68580" bIns="34290"/>
            <a:lstStyle/>
            <a:p>
              <a:pPr eaLnBrk="1" hangingPunct="1">
                <a:spcBef>
                  <a:spcPts val="0"/>
                </a:spcBef>
                <a:spcAft>
                  <a:spcPts val="0"/>
                </a:spcAft>
                <a:defRPr/>
              </a:pPr>
              <a:endParaRPr lang="en-US" sz="1015">
                <a:latin typeface="+mn-lt"/>
              </a:endParaRPr>
            </a:p>
          </p:txBody>
        </p:sp>
        <p:sp>
          <p:nvSpPr>
            <p:cNvPr id="23" name="Freeform 1415"/>
            <p:cNvSpPr/>
            <p:nvPr/>
          </p:nvSpPr>
          <p:spPr bwMode="auto">
            <a:xfrm>
              <a:off x="3489964" y="4473986"/>
              <a:ext cx="114743" cy="236437"/>
            </a:xfrm>
            <a:custGeom>
              <a:avLst/>
              <a:gdLst>
                <a:gd name="T0" fmla="*/ 101 w 101"/>
                <a:gd name="T1" fmla="*/ 114 h 205"/>
                <a:gd name="T2" fmla="*/ 98 w 101"/>
                <a:gd name="T3" fmla="*/ 119 h 205"/>
                <a:gd name="T4" fmla="*/ 91 w 101"/>
                <a:gd name="T5" fmla="*/ 123 h 205"/>
                <a:gd name="T6" fmla="*/ 88 w 101"/>
                <a:gd name="T7" fmla="*/ 123 h 205"/>
                <a:gd name="T8" fmla="*/ 83 w 101"/>
                <a:gd name="T9" fmla="*/ 118 h 205"/>
                <a:gd name="T10" fmla="*/ 83 w 101"/>
                <a:gd name="T11" fmla="*/ 115 h 205"/>
                <a:gd name="T12" fmla="*/ 83 w 101"/>
                <a:gd name="T13" fmla="*/ 68 h 205"/>
                <a:gd name="T14" fmla="*/ 77 w 101"/>
                <a:gd name="T15" fmla="*/ 68 h 205"/>
                <a:gd name="T16" fmla="*/ 75 w 101"/>
                <a:gd name="T17" fmla="*/ 131 h 205"/>
                <a:gd name="T18" fmla="*/ 69 w 101"/>
                <a:gd name="T19" fmla="*/ 194 h 205"/>
                <a:gd name="T20" fmla="*/ 67 w 101"/>
                <a:gd name="T21" fmla="*/ 201 h 205"/>
                <a:gd name="T22" fmla="*/ 61 w 101"/>
                <a:gd name="T23" fmla="*/ 205 h 205"/>
                <a:gd name="T24" fmla="*/ 58 w 101"/>
                <a:gd name="T25" fmla="*/ 205 h 205"/>
                <a:gd name="T26" fmla="*/ 55 w 101"/>
                <a:gd name="T27" fmla="*/ 200 h 205"/>
                <a:gd name="T28" fmla="*/ 54 w 101"/>
                <a:gd name="T29" fmla="*/ 197 h 205"/>
                <a:gd name="T30" fmla="*/ 55 w 101"/>
                <a:gd name="T31" fmla="*/ 136 h 205"/>
                <a:gd name="T32" fmla="*/ 47 w 101"/>
                <a:gd name="T33" fmla="*/ 136 h 205"/>
                <a:gd name="T34" fmla="*/ 47 w 101"/>
                <a:gd name="T35" fmla="*/ 197 h 205"/>
                <a:gd name="T36" fmla="*/ 44 w 101"/>
                <a:gd name="T37" fmla="*/ 203 h 205"/>
                <a:gd name="T38" fmla="*/ 39 w 101"/>
                <a:gd name="T39" fmla="*/ 205 h 205"/>
                <a:gd name="T40" fmla="*/ 36 w 101"/>
                <a:gd name="T41" fmla="*/ 204 h 205"/>
                <a:gd name="T42" fmla="*/ 31 w 101"/>
                <a:gd name="T43" fmla="*/ 198 h 205"/>
                <a:gd name="T44" fmla="*/ 31 w 101"/>
                <a:gd name="T45" fmla="*/ 194 h 205"/>
                <a:gd name="T46" fmla="*/ 25 w 101"/>
                <a:gd name="T47" fmla="*/ 67 h 205"/>
                <a:gd name="T48" fmla="*/ 18 w 101"/>
                <a:gd name="T49" fmla="*/ 68 h 205"/>
                <a:gd name="T50" fmla="*/ 17 w 101"/>
                <a:gd name="T51" fmla="*/ 91 h 205"/>
                <a:gd name="T52" fmla="*/ 17 w 101"/>
                <a:gd name="T53" fmla="*/ 114 h 205"/>
                <a:gd name="T54" fmla="*/ 15 w 101"/>
                <a:gd name="T55" fmla="*/ 120 h 205"/>
                <a:gd name="T56" fmla="*/ 9 w 101"/>
                <a:gd name="T57" fmla="*/ 121 h 205"/>
                <a:gd name="T58" fmla="*/ 5 w 101"/>
                <a:gd name="T59" fmla="*/ 120 h 205"/>
                <a:gd name="T60" fmla="*/ 1 w 101"/>
                <a:gd name="T61" fmla="*/ 116 h 205"/>
                <a:gd name="T62" fmla="*/ 0 w 101"/>
                <a:gd name="T63" fmla="*/ 113 h 205"/>
                <a:gd name="T64" fmla="*/ 2 w 101"/>
                <a:gd name="T65" fmla="*/ 58 h 205"/>
                <a:gd name="T66" fmla="*/ 4 w 101"/>
                <a:gd name="T67" fmla="*/ 52 h 205"/>
                <a:gd name="T68" fmla="*/ 12 w 101"/>
                <a:gd name="T69" fmla="*/ 41 h 205"/>
                <a:gd name="T70" fmla="*/ 18 w 101"/>
                <a:gd name="T71" fmla="*/ 38 h 205"/>
                <a:gd name="T72" fmla="*/ 38 w 101"/>
                <a:gd name="T73" fmla="*/ 34 h 205"/>
                <a:gd name="T74" fmla="*/ 36 w 101"/>
                <a:gd name="T75" fmla="*/ 32 h 205"/>
                <a:gd name="T76" fmla="*/ 33 w 101"/>
                <a:gd name="T77" fmla="*/ 25 h 205"/>
                <a:gd name="T78" fmla="*/ 33 w 101"/>
                <a:gd name="T79" fmla="*/ 21 h 205"/>
                <a:gd name="T80" fmla="*/ 35 w 101"/>
                <a:gd name="T81" fmla="*/ 13 h 205"/>
                <a:gd name="T82" fmla="*/ 41 w 101"/>
                <a:gd name="T83" fmla="*/ 4 h 205"/>
                <a:gd name="T84" fmla="*/ 48 w 101"/>
                <a:gd name="T85" fmla="*/ 1 h 205"/>
                <a:gd name="T86" fmla="*/ 51 w 101"/>
                <a:gd name="T87" fmla="*/ 0 h 205"/>
                <a:gd name="T88" fmla="*/ 57 w 101"/>
                <a:gd name="T89" fmla="*/ 2 h 205"/>
                <a:gd name="T90" fmla="*/ 63 w 101"/>
                <a:gd name="T91" fmla="*/ 7 h 205"/>
                <a:gd name="T92" fmla="*/ 67 w 101"/>
                <a:gd name="T93" fmla="*/ 17 h 205"/>
                <a:gd name="T94" fmla="*/ 68 w 101"/>
                <a:gd name="T95" fmla="*/ 21 h 205"/>
                <a:gd name="T96" fmla="*/ 67 w 101"/>
                <a:gd name="T97" fmla="*/ 29 h 205"/>
                <a:gd name="T98" fmla="*/ 63 w 101"/>
                <a:gd name="T99" fmla="*/ 34 h 205"/>
                <a:gd name="T100" fmla="*/ 73 w 101"/>
                <a:gd name="T101" fmla="*/ 36 h 205"/>
                <a:gd name="T102" fmla="*/ 83 w 101"/>
                <a:gd name="T103" fmla="*/ 38 h 205"/>
                <a:gd name="T104" fmla="*/ 93 w 101"/>
                <a:gd name="T105" fmla="*/ 46 h 205"/>
                <a:gd name="T106" fmla="*/ 99 w 101"/>
                <a:gd name="T107" fmla="*/ 58 h 205"/>
                <a:gd name="T108" fmla="*/ 101 w 101"/>
                <a:gd name="T109" fmla="*/ 86 h 205"/>
                <a:gd name="T110" fmla="*/ 101 w 101"/>
                <a:gd name="T111" fmla="*/ 11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 h="205">
                  <a:moveTo>
                    <a:pt x="101" y="114"/>
                  </a:moveTo>
                  <a:lnTo>
                    <a:pt x="101" y="114"/>
                  </a:lnTo>
                  <a:lnTo>
                    <a:pt x="100" y="117"/>
                  </a:lnTo>
                  <a:lnTo>
                    <a:pt x="98" y="119"/>
                  </a:lnTo>
                  <a:lnTo>
                    <a:pt x="94" y="121"/>
                  </a:lnTo>
                  <a:lnTo>
                    <a:pt x="91" y="123"/>
                  </a:lnTo>
                  <a:lnTo>
                    <a:pt x="91" y="123"/>
                  </a:lnTo>
                  <a:lnTo>
                    <a:pt x="88" y="123"/>
                  </a:lnTo>
                  <a:lnTo>
                    <a:pt x="85" y="120"/>
                  </a:lnTo>
                  <a:lnTo>
                    <a:pt x="83" y="118"/>
                  </a:lnTo>
                  <a:lnTo>
                    <a:pt x="83" y="115"/>
                  </a:lnTo>
                  <a:lnTo>
                    <a:pt x="83" y="115"/>
                  </a:lnTo>
                  <a:lnTo>
                    <a:pt x="83" y="91"/>
                  </a:lnTo>
                  <a:lnTo>
                    <a:pt x="83" y="68"/>
                  </a:lnTo>
                  <a:lnTo>
                    <a:pt x="83" y="68"/>
                  </a:lnTo>
                  <a:lnTo>
                    <a:pt x="77" y="68"/>
                  </a:lnTo>
                  <a:lnTo>
                    <a:pt x="77" y="68"/>
                  </a:lnTo>
                  <a:lnTo>
                    <a:pt x="75" y="131"/>
                  </a:lnTo>
                  <a:lnTo>
                    <a:pt x="69" y="194"/>
                  </a:lnTo>
                  <a:lnTo>
                    <a:pt x="69" y="194"/>
                  </a:lnTo>
                  <a:lnTo>
                    <a:pt x="68" y="198"/>
                  </a:lnTo>
                  <a:lnTo>
                    <a:pt x="67" y="201"/>
                  </a:lnTo>
                  <a:lnTo>
                    <a:pt x="64" y="204"/>
                  </a:lnTo>
                  <a:lnTo>
                    <a:pt x="61" y="205"/>
                  </a:lnTo>
                  <a:lnTo>
                    <a:pt x="61" y="205"/>
                  </a:lnTo>
                  <a:lnTo>
                    <a:pt x="58" y="205"/>
                  </a:lnTo>
                  <a:lnTo>
                    <a:pt x="56" y="203"/>
                  </a:lnTo>
                  <a:lnTo>
                    <a:pt x="55" y="200"/>
                  </a:lnTo>
                  <a:lnTo>
                    <a:pt x="54" y="197"/>
                  </a:lnTo>
                  <a:lnTo>
                    <a:pt x="54" y="197"/>
                  </a:lnTo>
                  <a:lnTo>
                    <a:pt x="55" y="136"/>
                  </a:lnTo>
                  <a:lnTo>
                    <a:pt x="55" y="136"/>
                  </a:lnTo>
                  <a:lnTo>
                    <a:pt x="47" y="136"/>
                  </a:lnTo>
                  <a:lnTo>
                    <a:pt x="47" y="136"/>
                  </a:lnTo>
                  <a:lnTo>
                    <a:pt x="47" y="197"/>
                  </a:lnTo>
                  <a:lnTo>
                    <a:pt x="47" y="197"/>
                  </a:lnTo>
                  <a:lnTo>
                    <a:pt x="45" y="200"/>
                  </a:lnTo>
                  <a:lnTo>
                    <a:pt x="44" y="203"/>
                  </a:lnTo>
                  <a:lnTo>
                    <a:pt x="41" y="205"/>
                  </a:lnTo>
                  <a:lnTo>
                    <a:pt x="39" y="205"/>
                  </a:lnTo>
                  <a:lnTo>
                    <a:pt x="39" y="205"/>
                  </a:lnTo>
                  <a:lnTo>
                    <a:pt x="36" y="204"/>
                  </a:lnTo>
                  <a:lnTo>
                    <a:pt x="33" y="201"/>
                  </a:lnTo>
                  <a:lnTo>
                    <a:pt x="31" y="198"/>
                  </a:lnTo>
                  <a:lnTo>
                    <a:pt x="31" y="194"/>
                  </a:lnTo>
                  <a:lnTo>
                    <a:pt x="31" y="194"/>
                  </a:lnTo>
                  <a:lnTo>
                    <a:pt x="27" y="131"/>
                  </a:lnTo>
                  <a:lnTo>
                    <a:pt x="25" y="67"/>
                  </a:lnTo>
                  <a:lnTo>
                    <a:pt x="25" y="67"/>
                  </a:lnTo>
                  <a:lnTo>
                    <a:pt x="18" y="68"/>
                  </a:lnTo>
                  <a:lnTo>
                    <a:pt x="18" y="68"/>
                  </a:lnTo>
                  <a:lnTo>
                    <a:pt x="17" y="91"/>
                  </a:lnTo>
                  <a:lnTo>
                    <a:pt x="17" y="114"/>
                  </a:lnTo>
                  <a:lnTo>
                    <a:pt x="17" y="114"/>
                  </a:lnTo>
                  <a:lnTo>
                    <a:pt x="16" y="117"/>
                  </a:lnTo>
                  <a:lnTo>
                    <a:pt x="15" y="120"/>
                  </a:lnTo>
                  <a:lnTo>
                    <a:pt x="12" y="121"/>
                  </a:lnTo>
                  <a:lnTo>
                    <a:pt x="9" y="121"/>
                  </a:lnTo>
                  <a:lnTo>
                    <a:pt x="9" y="121"/>
                  </a:lnTo>
                  <a:lnTo>
                    <a:pt x="5" y="120"/>
                  </a:lnTo>
                  <a:lnTo>
                    <a:pt x="3" y="118"/>
                  </a:lnTo>
                  <a:lnTo>
                    <a:pt x="1" y="116"/>
                  </a:lnTo>
                  <a:lnTo>
                    <a:pt x="0" y="113"/>
                  </a:lnTo>
                  <a:lnTo>
                    <a:pt x="0" y="113"/>
                  </a:lnTo>
                  <a:lnTo>
                    <a:pt x="0" y="85"/>
                  </a:lnTo>
                  <a:lnTo>
                    <a:pt x="2" y="58"/>
                  </a:lnTo>
                  <a:lnTo>
                    <a:pt x="2" y="58"/>
                  </a:lnTo>
                  <a:lnTo>
                    <a:pt x="4" y="52"/>
                  </a:lnTo>
                  <a:lnTo>
                    <a:pt x="7" y="45"/>
                  </a:lnTo>
                  <a:lnTo>
                    <a:pt x="12" y="41"/>
                  </a:lnTo>
                  <a:lnTo>
                    <a:pt x="18" y="38"/>
                  </a:lnTo>
                  <a:lnTo>
                    <a:pt x="18" y="38"/>
                  </a:lnTo>
                  <a:lnTo>
                    <a:pt x="29" y="36"/>
                  </a:lnTo>
                  <a:lnTo>
                    <a:pt x="38" y="34"/>
                  </a:lnTo>
                  <a:lnTo>
                    <a:pt x="38" y="34"/>
                  </a:lnTo>
                  <a:lnTo>
                    <a:pt x="36" y="32"/>
                  </a:lnTo>
                  <a:lnTo>
                    <a:pt x="34" y="29"/>
                  </a:lnTo>
                  <a:lnTo>
                    <a:pt x="33" y="25"/>
                  </a:lnTo>
                  <a:lnTo>
                    <a:pt x="33" y="21"/>
                  </a:lnTo>
                  <a:lnTo>
                    <a:pt x="33" y="21"/>
                  </a:lnTo>
                  <a:lnTo>
                    <a:pt x="34" y="17"/>
                  </a:lnTo>
                  <a:lnTo>
                    <a:pt x="35" y="13"/>
                  </a:lnTo>
                  <a:lnTo>
                    <a:pt x="39" y="7"/>
                  </a:lnTo>
                  <a:lnTo>
                    <a:pt x="41" y="4"/>
                  </a:lnTo>
                  <a:lnTo>
                    <a:pt x="44" y="2"/>
                  </a:lnTo>
                  <a:lnTo>
                    <a:pt x="48" y="1"/>
                  </a:lnTo>
                  <a:lnTo>
                    <a:pt x="51" y="0"/>
                  </a:lnTo>
                  <a:lnTo>
                    <a:pt x="51" y="0"/>
                  </a:lnTo>
                  <a:lnTo>
                    <a:pt x="54" y="1"/>
                  </a:lnTo>
                  <a:lnTo>
                    <a:pt x="57" y="2"/>
                  </a:lnTo>
                  <a:lnTo>
                    <a:pt x="60" y="4"/>
                  </a:lnTo>
                  <a:lnTo>
                    <a:pt x="63" y="7"/>
                  </a:lnTo>
                  <a:lnTo>
                    <a:pt x="66" y="13"/>
                  </a:lnTo>
                  <a:lnTo>
                    <a:pt x="67" y="17"/>
                  </a:lnTo>
                  <a:lnTo>
                    <a:pt x="68" y="21"/>
                  </a:lnTo>
                  <a:lnTo>
                    <a:pt x="68" y="21"/>
                  </a:lnTo>
                  <a:lnTo>
                    <a:pt x="68" y="26"/>
                  </a:lnTo>
                  <a:lnTo>
                    <a:pt x="67" y="29"/>
                  </a:lnTo>
                  <a:lnTo>
                    <a:pt x="65" y="32"/>
                  </a:lnTo>
                  <a:lnTo>
                    <a:pt x="63" y="34"/>
                  </a:lnTo>
                  <a:lnTo>
                    <a:pt x="63" y="34"/>
                  </a:lnTo>
                  <a:lnTo>
                    <a:pt x="73" y="36"/>
                  </a:lnTo>
                  <a:lnTo>
                    <a:pt x="83" y="38"/>
                  </a:lnTo>
                  <a:lnTo>
                    <a:pt x="83" y="38"/>
                  </a:lnTo>
                  <a:lnTo>
                    <a:pt x="88" y="41"/>
                  </a:lnTo>
                  <a:lnTo>
                    <a:pt x="93" y="46"/>
                  </a:lnTo>
                  <a:lnTo>
                    <a:pt x="98" y="52"/>
                  </a:lnTo>
                  <a:lnTo>
                    <a:pt x="99" y="58"/>
                  </a:lnTo>
                  <a:lnTo>
                    <a:pt x="99" y="58"/>
                  </a:lnTo>
                  <a:lnTo>
                    <a:pt x="101" y="86"/>
                  </a:lnTo>
                  <a:lnTo>
                    <a:pt x="101" y="114"/>
                  </a:lnTo>
                  <a:lnTo>
                    <a:pt x="101" y="114"/>
                  </a:lnTo>
                  <a:close/>
                </a:path>
              </a:pathLst>
            </a:custGeom>
            <a:grpFill/>
            <a:ln>
              <a:noFill/>
            </a:ln>
          </p:spPr>
          <p:txBody>
            <a:bodyPr lIns="68580" tIns="34290" rIns="68580" bIns="34290"/>
            <a:lstStyle/>
            <a:p>
              <a:pPr eaLnBrk="1" hangingPunct="1">
                <a:spcBef>
                  <a:spcPts val="0"/>
                </a:spcBef>
                <a:spcAft>
                  <a:spcPts val="0"/>
                </a:spcAft>
                <a:defRPr/>
              </a:pPr>
              <a:endParaRPr lang="en-US" sz="1015">
                <a:latin typeface="+mn-lt"/>
              </a:endParaRPr>
            </a:p>
          </p:txBody>
        </p:sp>
      </p:grpSp>
      <p:sp>
        <p:nvSpPr>
          <p:cNvPr id="24" name="Freeform 1400"/>
          <p:cNvSpPr/>
          <p:nvPr/>
        </p:nvSpPr>
        <p:spPr bwMode="auto">
          <a:xfrm flipV="1">
            <a:off x="41596" y="4131170"/>
            <a:ext cx="3015824" cy="1384274"/>
          </a:xfrm>
          <a:custGeom>
            <a:avLst/>
            <a:gdLst>
              <a:gd name="T0" fmla="*/ 2147483646 w 1958"/>
              <a:gd name="T1" fmla="*/ 399435792 h 833"/>
              <a:gd name="T2" fmla="*/ 2147483646 w 1958"/>
              <a:gd name="T3" fmla="*/ 318166331 h 833"/>
              <a:gd name="T4" fmla="*/ 2147483646 w 1958"/>
              <a:gd name="T5" fmla="*/ 245541522 h 833"/>
              <a:gd name="T6" fmla="*/ 2147483646 w 1958"/>
              <a:gd name="T7" fmla="*/ 181561365 h 833"/>
              <a:gd name="T8" fmla="*/ 2147483646 w 1958"/>
              <a:gd name="T9" fmla="*/ 127957684 h 833"/>
              <a:gd name="T10" fmla="*/ 2147483646 w 1958"/>
              <a:gd name="T11" fmla="*/ 82999970 h 833"/>
              <a:gd name="T12" fmla="*/ 2096082640 w 1958"/>
              <a:gd name="T13" fmla="*/ 48416101 h 833"/>
              <a:gd name="T14" fmla="*/ 1964969361 w 1958"/>
              <a:gd name="T15" fmla="*/ 24208708 h 833"/>
              <a:gd name="T16" fmla="*/ 1832131512 w 1958"/>
              <a:gd name="T17" fmla="*/ 6916774 h 833"/>
              <a:gd name="T18" fmla="*/ 1697567780 w 1958"/>
              <a:gd name="T19" fmla="*/ 0 h 833"/>
              <a:gd name="T20" fmla="*/ 1561279478 w 1958"/>
              <a:gd name="T21" fmla="*/ 5187580 h 833"/>
              <a:gd name="T22" fmla="*/ 1469845754 w 1958"/>
              <a:gd name="T23" fmla="*/ 12104354 h 833"/>
              <a:gd name="T24" fmla="*/ 1335282021 w 1958"/>
              <a:gd name="T25" fmla="*/ 32854675 h 833"/>
              <a:gd name="T26" fmla="*/ 1204168742 w 1958"/>
              <a:gd name="T27" fmla="*/ 63978842 h 833"/>
              <a:gd name="T28" fmla="*/ 1076507230 w 1958"/>
              <a:gd name="T29" fmla="*/ 103750291 h 833"/>
              <a:gd name="T30" fmla="*/ 950568974 w 1958"/>
              <a:gd name="T31" fmla="*/ 152166392 h 833"/>
              <a:gd name="T32" fmla="*/ 829807055 w 1958"/>
              <a:gd name="T33" fmla="*/ 209228460 h 833"/>
              <a:gd name="T34" fmla="*/ 714220158 w 1958"/>
              <a:gd name="T35" fmla="*/ 274936495 h 833"/>
              <a:gd name="T36" fmla="*/ 603809598 w 1958"/>
              <a:gd name="T37" fmla="*/ 349290497 h 833"/>
              <a:gd name="T38" fmla="*/ 498574061 w 1958"/>
              <a:gd name="T39" fmla="*/ 432290467 h 833"/>
              <a:gd name="T40" fmla="*/ 398514860 w 1958"/>
              <a:gd name="T41" fmla="*/ 525665597 h 833"/>
              <a:gd name="T42" fmla="*/ 305355252 w 1958"/>
              <a:gd name="T43" fmla="*/ 624226992 h 833"/>
              <a:gd name="T44" fmla="*/ 0 w 1958"/>
              <a:gd name="T45" fmla="*/ 1440391825 h 833"/>
              <a:gd name="T46" fmla="*/ 715946041 w 1958"/>
              <a:gd name="T47" fmla="*/ 1027122486 h 833"/>
              <a:gd name="T48" fmla="*/ 847059320 w 1958"/>
              <a:gd name="T49" fmla="*/ 893977222 h 833"/>
              <a:gd name="T50" fmla="*/ 991973098 w 1958"/>
              <a:gd name="T51" fmla="*/ 783310158 h 833"/>
              <a:gd name="T52" fmla="*/ 1152414572 w 1958"/>
              <a:gd name="T53" fmla="*/ 693393415 h 833"/>
              <a:gd name="T54" fmla="*/ 1323206092 w 1958"/>
              <a:gd name="T55" fmla="*/ 629414573 h 833"/>
              <a:gd name="T56" fmla="*/ 1504348972 w 1958"/>
              <a:gd name="T57" fmla="*/ 589644439 h 833"/>
              <a:gd name="T58" fmla="*/ 1628561344 w 1958"/>
              <a:gd name="T59" fmla="*/ 579269278 h 833"/>
              <a:gd name="T60" fmla="*/ 1813154677 w 1958"/>
              <a:gd name="T61" fmla="*/ 584456859 h 833"/>
              <a:gd name="T62" fmla="*/ 1994297556 w 1958"/>
              <a:gd name="T63" fmla="*/ 619039412 h 833"/>
              <a:gd name="T64" fmla="*/ 2147483646 w 1958"/>
              <a:gd name="T65" fmla="*/ 676102795 h 833"/>
              <a:gd name="T66" fmla="*/ 2147483646 w 1958"/>
              <a:gd name="T67" fmla="*/ 760830643 h 833"/>
              <a:gd name="T68" fmla="*/ 2147483646 w 1958"/>
              <a:gd name="T69" fmla="*/ 871497708 h 833"/>
              <a:gd name="T70" fmla="*/ 2147483646 w 1958"/>
              <a:gd name="T71" fmla="*/ 921643002 h 833"/>
              <a:gd name="T72" fmla="*/ 2147483646 w 1958"/>
              <a:gd name="T73" fmla="*/ 1006372165 h 833"/>
              <a:gd name="T74" fmla="*/ 2147483646 w 1958"/>
              <a:gd name="T75" fmla="*/ 1098018102 h 833"/>
              <a:gd name="T76" fmla="*/ 2147483646 w 1958"/>
              <a:gd name="T77" fmla="*/ 1194850304 h 833"/>
              <a:gd name="T78" fmla="*/ 2147483646 w 1958"/>
              <a:gd name="T79" fmla="*/ 1298600594 h 833"/>
              <a:gd name="T80" fmla="*/ 2147483646 w 1958"/>
              <a:gd name="T81" fmla="*/ 1156809363 h 833"/>
              <a:gd name="T82" fmla="*/ 2147483646 w 1958"/>
              <a:gd name="T83" fmla="*/ 1053059073 h 833"/>
              <a:gd name="T84" fmla="*/ 2147483646 w 1958"/>
              <a:gd name="T85" fmla="*/ 902621874 h 833"/>
              <a:gd name="T86" fmla="*/ 2147483646 w 1958"/>
              <a:gd name="T87" fmla="*/ 760830643 h 833"/>
              <a:gd name="T88" fmla="*/ 2147483646 w 1958"/>
              <a:gd name="T89" fmla="*/ 625956186 h 833"/>
              <a:gd name="T90" fmla="*/ 2147483646 w 1958"/>
              <a:gd name="T91" fmla="*/ 503186083 h 833"/>
              <a:gd name="T92" fmla="*/ 2147483646 w 1958"/>
              <a:gd name="T93" fmla="*/ 427102887 h 83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958" h="833">
                <a:moveTo>
                  <a:pt x="1653" y="247"/>
                </a:moveTo>
                <a:lnTo>
                  <a:pt x="1653" y="247"/>
                </a:lnTo>
                <a:lnTo>
                  <a:pt x="1632" y="231"/>
                </a:lnTo>
                <a:lnTo>
                  <a:pt x="1611" y="214"/>
                </a:lnTo>
                <a:lnTo>
                  <a:pt x="1590" y="198"/>
                </a:lnTo>
                <a:lnTo>
                  <a:pt x="1568" y="184"/>
                </a:lnTo>
                <a:lnTo>
                  <a:pt x="1546" y="169"/>
                </a:lnTo>
                <a:lnTo>
                  <a:pt x="1525" y="156"/>
                </a:lnTo>
                <a:lnTo>
                  <a:pt x="1502" y="142"/>
                </a:lnTo>
                <a:lnTo>
                  <a:pt x="1480" y="129"/>
                </a:lnTo>
                <a:lnTo>
                  <a:pt x="1457" y="117"/>
                </a:lnTo>
                <a:lnTo>
                  <a:pt x="1434" y="105"/>
                </a:lnTo>
                <a:lnTo>
                  <a:pt x="1410" y="95"/>
                </a:lnTo>
                <a:lnTo>
                  <a:pt x="1386" y="85"/>
                </a:lnTo>
                <a:lnTo>
                  <a:pt x="1363" y="74"/>
                </a:lnTo>
                <a:lnTo>
                  <a:pt x="1338" y="65"/>
                </a:lnTo>
                <a:lnTo>
                  <a:pt x="1314" y="56"/>
                </a:lnTo>
                <a:lnTo>
                  <a:pt x="1290" y="48"/>
                </a:lnTo>
                <a:lnTo>
                  <a:pt x="1265" y="41"/>
                </a:lnTo>
                <a:lnTo>
                  <a:pt x="1240" y="35"/>
                </a:lnTo>
                <a:lnTo>
                  <a:pt x="1215" y="28"/>
                </a:lnTo>
                <a:lnTo>
                  <a:pt x="1190" y="23"/>
                </a:lnTo>
                <a:lnTo>
                  <a:pt x="1165" y="18"/>
                </a:lnTo>
                <a:lnTo>
                  <a:pt x="1139" y="14"/>
                </a:lnTo>
                <a:lnTo>
                  <a:pt x="1114" y="10"/>
                </a:lnTo>
                <a:lnTo>
                  <a:pt x="1088" y="6"/>
                </a:lnTo>
                <a:lnTo>
                  <a:pt x="1062" y="4"/>
                </a:lnTo>
                <a:lnTo>
                  <a:pt x="1036" y="2"/>
                </a:lnTo>
                <a:lnTo>
                  <a:pt x="1010" y="1"/>
                </a:lnTo>
                <a:lnTo>
                  <a:pt x="984" y="0"/>
                </a:lnTo>
                <a:lnTo>
                  <a:pt x="958" y="0"/>
                </a:lnTo>
                <a:lnTo>
                  <a:pt x="931" y="1"/>
                </a:lnTo>
                <a:lnTo>
                  <a:pt x="905" y="3"/>
                </a:lnTo>
                <a:lnTo>
                  <a:pt x="878" y="4"/>
                </a:lnTo>
                <a:lnTo>
                  <a:pt x="852" y="7"/>
                </a:lnTo>
                <a:lnTo>
                  <a:pt x="826" y="11"/>
                </a:lnTo>
                <a:lnTo>
                  <a:pt x="800" y="15"/>
                </a:lnTo>
                <a:lnTo>
                  <a:pt x="774" y="19"/>
                </a:lnTo>
                <a:lnTo>
                  <a:pt x="748" y="24"/>
                </a:lnTo>
                <a:lnTo>
                  <a:pt x="723" y="30"/>
                </a:lnTo>
                <a:lnTo>
                  <a:pt x="698" y="37"/>
                </a:lnTo>
                <a:lnTo>
                  <a:pt x="673" y="44"/>
                </a:lnTo>
                <a:lnTo>
                  <a:pt x="648" y="51"/>
                </a:lnTo>
                <a:lnTo>
                  <a:pt x="624" y="60"/>
                </a:lnTo>
                <a:lnTo>
                  <a:pt x="599" y="68"/>
                </a:lnTo>
                <a:lnTo>
                  <a:pt x="575" y="77"/>
                </a:lnTo>
                <a:lnTo>
                  <a:pt x="551" y="88"/>
                </a:lnTo>
                <a:lnTo>
                  <a:pt x="528" y="98"/>
                </a:lnTo>
                <a:lnTo>
                  <a:pt x="504" y="109"/>
                </a:lnTo>
                <a:lnTo>
                  <a:pt x="481" y="121"/>
                </a:lnTo>
                <a:lnTo>
                  <a:pt x="459" y="133"/>
                </a:lnTo>
                <a:lnTo>
                  <a:pt x="436" y="146"/>
                </a:lnTo>
                <a:lnTo>
                  <a:pt x="414" y="159"/>
                </a:lnTo>
                <a:lnTo>
                  <a:pt x="393" y="173"/>
                </a:lnTo>
                <a:lnTo>
                  <a:pt x="372" y="188"/>
                </a:lnTo>
                <a:lnTo>
                  <a:pt x="350" y="202"/>
                </a:lnTo>
                <a:lnTo>
                  <a:pt x="330" y="218"/>
                </a:lnTo>
                <a:lnTo>
                  <a:pt x="309" y="234"/>
                </a:lnTo>
                <a:lnTo>
                  <a:pt x="289" y="250"/>
                </a:lnTo>
                <a:lnTo>
                  <a:pt x="270" y="267"/>
                </a:lnTo>
                <a:lnTo>
                  <a:pt x="250" y="285"/>
                </a:lnTo>
                <a:lnTo>
                  <a:pt x="231" y="304"/>
                </a:lnTo>
                <a:lnTo>
                  <a:pt x="213" y="322"/>
                </a:lnTo>
                <a:lnTo>
                  <a:pt x="194" y="341"/>
                </a:lnTo>
                <a:lnTo>
                  <a:pt x="177" y="361"/>
                </a:lnTo>
                <a:lnTo>
                  <a:pt x="160" y="381"/>
                </a:lnTo>
                <a:lnTo>
                  <a:pt x="93" y="324"/>
                </a:lnTo>
                <a:lnTo>
                  <a:pt x="0" y="833"/>
                </a:lnTo>
                <a:lnTo>
                  <a:pt x="483" y="651"/>
                </a:lnTo>
                <a:lnTo>
                  <a:pt x="415" y="594"/>
                </a:lnTo>
                <a:lnTo>
                  <a:pt x="439" y="567"/>
                </a:lnTo>
                <a:lnTo>
                  <a:pt x="464" y="541"/>
                </a:lnTo>
                <a:lnTo>
                  <a:pt x="491" y="517"/>
                </a:lnTo>
                <a:lnTo>
                  <a:pt x="518" y="494"/>
                </a:lnTo>
                <a:lnTo>
                  <a:pt x="546" y="472"/>
                </a:lnTo>
                <a:lnTo>
                  <a:pt x="575" y="453"/>
                </a:lnTo>
                <a:lnTo>
                  <a:pt x="605" y="434"/>
                </a:lnTo>
                <a:lnTo>
                  <a:pt x="636" y="416"/>
                </a:lnTo>
                <a:lnTo>
                  <a:pt x="668" y="401"/>
                </a:lnTo>
                <a:lnTo>
                  <a:pt x="700" y="387"/>
                </a:lnTo>
                <a:lnTo>
                  <a:pt x="733" y="374"/>
                </a:lnTo>
                <a:lnTo>
                  <a:pt x="767" y="364"/>
                </a:lnTo>
                <a:lnTo>
                  <a:pt x="802" y="355"/>
                </a:lnTo>
                <a:lnTo>
                  <a:pt x="837" y="347"/>
                </a:lnTo>
                <a:lnTo>
                  <a:pt x="872" y="341"/>
                </a:lnTo>
                <a:lnTo>
                  <a:pt x="909" y="337"/>
                </a:lnTo>
                <a:lnTo>
                  <a:pt x="944" y="335"/>
                </a:lnTo>
                <a:lnTo>
                  <a:pt x="980" y="334"/>
                </a:lnTo>
                <a:lnTo>
                  <a:pt x="1016" y="336"/>
                </a:lnTo>
                <a:lnTo>
                  <a:pt x="1051" y="338"/>
                </a:lnTo>
                <a:lnTo>
                  <a:pt x="1087" y="343"/>
                </a:lnTo>
                <a:lnTo>
                  <a:pt x="1121" y="349"/>
                </a:lnTo>
                <a:lnTo>
                  <a:pt x="1156" y="358"/>
                </a:lnTo>
                <a:lnTo>
                  <a:pt x="1190" y="367"/>
                </a:lnTo>
                <a:lnTo>
                  <a:pt x="1223" y="379"/>
                </a:lnTo>
                <a:lnTo>
                  <a:pt x="1256" y="391"/>
                </a:lnTo>
                <a:lnTo>
                  <a:pt x="1288" y="406"/>
                </a:lnTo>
                <a:lnTo>
                  <a:pt x="1320" y="422"/>
                </a:lnTo>
                <a:lnTo>
                  <a:pt x="1350" y="440"/>
                </a:lnTo>
                <a:lnTo>
                  <a:pt x="1381" y="460"/>
                </a:lnTo>
                <a:lnTo>
                  <a:pt x="1410" y="481"/>
                </a:lnTo>
                <a:lnTo>
                  <a:pt x="1438" y="504"/>
                </a:lnTo>
                <a:lnTo>
                  <a:pt x="1456" y="518"/>
                </a:lnTo>
                <a:lnTo>
                  <a:pt x="1472" y="533"/>
                </a:lnTo>
                <a:lnTo>
                  <a:pt x="1488" y="550"/>
                </a:lnTo>
                <a:lnTo>
                  <a:pt x="1504" y="565"/>
                </a:lnTo>
                <a:lnTo>
                  <a:pt x="1519" y="582"/>
                </a:lnTo>
                <a:lnTo>
                  <a:pt x="1534" y="600"/>
                </a:lnTo>
                <a:lnTo>
                  <a:pt x="1548" y="617"/>
                </a:lnTo>
                <a:lnTo>
                  <a:pt x="1561" y="635"/>
                </a:lnTo>
                <a:lnTo>
                  <a:pt x="1575" y="654"/>
                </a:lnTo>
                <a:lnTo>
                  <a:pt x="1586" y="673"/>
                </a:lnTo>
                <a:lnTo>
                  <a:pt x="1599" y="691"/>
                </a:lnTo>
                <a:lnTo>
                  <a:pt x="1609" y="711"/>
                </a:lnTo>
                <a:lnTo>
                  <a:pt x="1619" y="731"/>
                </a:lnTo>
                <a:lnTo>
                  <a:pt x="1630" y="751"/>
                </a:lnTo>
                <a:lnTo>
                  <a:pt x="1639" y="772"/>
                </a:lnTo>
                <a:lnTo>
                  <a:pt x="1648" y="792"/>
                </a:lnTo>
                <a:lnTo>
                  <a:pt x="1958" y="669"/>
                </a:lnTo>
                <a:lnTo>
                  <a:pt x="1945" y="639"/>
                </a:lnTo>
                <a:lnTo>
                  <a:pt x="1932" y="609"/>
                </a:lnTo>
                <a:lnTo>
                  <a:pt x="1918" y="580"/>
                </a:lnTo>
                <a:lnTo>
                  <a:pt x="1902" y="551"/>
                </a:lnTo>
                <a:lnTo>
                  <a:pt x="1885" y="522"/>
                </a:lnTo>
                <a:lnTo>
                  <a:pt x="1869" y="494"/>
                </a:lnTo>
                <a:lnTo>
                  <a:pt x="1851" y="466"/>
                </a:lnTo>
                <a:lnTo>
                  <a:pt x="1831" y="440"/>
                </a:lnTo>
                <a:lnTo>
                  <a:pt x="1812" y="413"/>
                </a:lnTo>
                <a:lnTo>
                  <a:pt x="1791" y="388"/>
                </a:lnTo>
                <a:lnTo>
                  <a:pt x="1771" y="362"/>
                </a:lnTo>
                <a:lnTo>
                  <a:pt x="1748" y="338"/>
                </a:lnTo>
                <a:lnTo>
                  <a:pt x="1725" y="314"/>
                </a:lnTo>
                <a:lnTo>
                  <a:pt x="1702" y="291"/>
                </a:lnTo>
                <a:lnTo>
                  <a:pt x="1678" y="269"/>
                </a:lnTo>
                <a:lnTo>
                  <a:pt x="1653" y="247"/>
                </a:lnTo>
                <a:close/>
              </a:path>
            </a:pathLst>
          </a:custGeom>
          <a:solidFill>
            <a:srgbClr val="00B0F0"/>
          </a:solidFill>
          <a:ln w="9525">
            <a:noFill/>
            <a:round/>
          </a:ln>
        </p:spPr>
        <p:txBody>
          <a:bodyPr lIns="68580" tIns="34290" rIns="68580" bIns="34290"/>
          <a:lstStyle/>
          <a:p>
            <a:endParaRPr lang="en-GB"/>
          </a:p>
        </p:txBody>
      </p:sp>
      <p:sp>
        <p:nvSpPr>
          <p:cNvPr id="25" name="Freeform 1401"/>
          <p:cNvSpPr/>
          <p:nvPr/>
        </p:nvSpPr>
        <p:spPr bwMode="auto">
          <a:xfrm flipV="1">
            <a:off x="357030" y="4271604"/>
            <a:ext cx="3107043" cy="1775481"/>
          </a:xfrm>
          <a:custGeom>
            <a:avLst/>
            <a:gdLst>
              <a:gd name="T0" fmla="*/ 2147483646 w 2018"/>
              <a:gd name="T1" fmla="*/ 346956531 h 1072"/>
              <a:gd name="T2" fmla="*/ 2147483646 w 2018"/>
              <a:gd name="T3" fmla="*/ 297146797 h 1072"/>
              <a:gd name="T4" fmla="*/ 2147483646 w 2018"/>
              <a:gd name="T5" fmla="*/ 250770770 h 1072"/>
              <a:gd name="T6" fmla="*/ 2082402161 w 2018"/>
              <a:gd name="T7" fmla="*/ 209547926 h 1072"/>
              <a:gd name="T8" fmla="*/ 1978971747 w 2018"/>
              <a:gd name="T9" fmla="*/ 173478266 h 1072"/>
              <a:gd name="T10" fmla="*/ 1872093520 w 2018"/>
              <a:gd name="T11" fmla="*/ 142561788 h 1072"/>
              <a:gd name="T12" fmla="*/ 1766939200 w 2018"/>
              <a:gd name="T13" fmla="*/ 116797183 h 1072"/>
              <a:gd name="T14" fmla="*/ 1658337068 w 2018"/>
              <a:gd name="T15" fmla="*/ 96185761 h 1072"/>
              <a:gd name="T16" fmla="*/ 1551458842 w 2018"/>
              <a:gd name="T17" fmla="*/ 80727523 h 1072"/>
              <a:gd name="T18" fmla="*/ 1441132804 w 2018"/>
              <a:gd name="T19" fmla="*/ 70422467 h 1072"/>
              <a:gd name="T20" fmla="*/ 1330806766 w 2018"/>
              <a:gd name="T21" fmla="*/ 65269284 h 1072"/>
              <a:gd name="T22" fmla="*/ 1222204634 w 2018"/>
              <a:gd name="T23" fmla="*/ 65269284 h 1072"/>
              <a:gd name="T24" fmla="*/ 1111878596 w 2018"/>
              <a:gd name="T25" fmla="*/ 70422467 h 1072"/>
              <a:gd name="T26" fmla="*/ 1003276464 w 2018"/>
              <a:gd name="T27" fmla="*/ 80727523 h 1072"/>
              <a:gd name="T28" fmla="*/ 892950426 w 2018"/>
              <a:gd name="T29" fmla="*/ 96185761 h 1072"/>
              <a:gd name="T30" fmla="*/ 784348294 w 2018"/>
              <a:gd name="T31" fmla="*/ 118515348 h 1072"/>
              <a:gd name="T32" fmla="*/ 674022256 w 2018"/>
              <a:gd name="T33" fmla="*/ 145996807 h 1072"/>
              <a:gd name="T34" fmla="*/ 0 w 2018"/>
              <a:gd name="T35" fmla="*/ 621773742 h 1072"/>
              <a:gd name="T36" fmla="*/ 822272910 w 2018"/>
              <a:gd name="T37" fmla="*/ 699066246 h 1072"/>
              <a:gd name="T38" fmla="*/ 905017767 w 2018"/>
              <a:gd name="T39" fmla="*/ 678454824 h 1072"/>
              <a:gd name="T40" fmla="*/ 1068782262 w 2018"/>
              <a:gd name="T41" fmla="*/ 650973365 h 1072"/>
              <a:gd name="T42" fmla="*/ 1234271975 w 2018"/>
              <a:gd name="T43" fmla="*/ 637233291 h 1072"/>
              <a:gd name="T44" fmla="*/ 1399760376 w 2018"/>
              <a:gd name="T45" fmla="*/ 642385163 h 1072"/>
              <a:gd name="T46" fmla="*/ 1563524870 w 2018"/>
              <a:gd name="T47" fmla="*/ 661279731 h 1072"/>
              <a:gd name="T48" fmla="*/ 1723842866 w 2018"/>
              <a:gd name="T49" fmla="*/ 697349392 h 1072"/>
              <a:gd name="T50" fmla="*/ 1880713050 w 2018"/>
              <a:gd name="T51" fmla="*/ 747159127 h 1072"/>
              <a:gd name="T52" fmla="*/ 2035858015 w 2018"/>
              <a:gd name="T53" fmla="*/ 812428411 h 1072"/>
              <a:gd name="T54" fmla="*/ 2109983342 w 2018"/>
              <a:gd name="T55" fmla="*/ 850216236 h 1072"/>
              <a:gd name="T56" fmla="*/ 2147483646 w 2018"/>
              <a:gd name="T57" fmla="*/ 936096942 h 1072"/>
              <a:gd name="T58" fmla="*/ 2147483646 w 2018"/>
              <a:gd name="T59" fmla="*/ 1037435886 h 1072"/>
              <a:gd name="T60" fmla="*/ 2147483646 w 2018"/>
              <a:gd name="T61" fmla="*/ 1145644868 h 1072"/>
              <a:gd name="T62" fmla="*/ 2147483646 w 2018"/>
              <a:gd name="T63" fmla="*/ 1267595234 h 1072"/>
              <a:gd name="T64" fmla="*/ 2147483646 w 2018"/>
              <a:gd name="T65" fmla="*/ 1398133802 h 1072"/>
              <a:gd name="T66" fmla="*/ 2147483646 w 2018"/>
              <a:gd name="T67" fmla="*/ 1538977426 h 1072"/>
              <a:gd name="T68" fmla="*/ 2147483646 w 2018"/>
              <a:gd name="T69" fmla="*/ 1684974233 h 1072"/>
              <a:gd name="T70" fmla="*/ 2147483646 w 2018"/>
              <a:gd name="T71" fmla="*/ 1841276095 h 1072"/>
              <a:gd name="T72" fmla="*/ 2147483646 w 2018"/>
              <a:gd name="T73" fmla="*/ 1666079665 h 1072"/>
              <a:gd name="T74" fmla="*/ 2147483646 w 2018"/>
              <a:gd name="T75" fmla="*/ 1561305702 h 1072"/>
              <a:gd name="T76" fmla="*/ 2147483646 w 2018"/>
              <a:gd name="T77" fmla="*/ 1459966757 h 1072"/>
              <a:gd name="T78" fmla="*/ 2147483646 w 2018"/>
              <a:gd name="T79" fmla="*/ 1358627813 h 1072"/>
              <a:gd name="T80" fmla="*/ 2147483646 w 2018"/>
              <a:gd name="T81" fmla="*/ 1262442051 h 1072"/>
              <a:gd name="T82" fmla="*/ 2147483646 w 2018"/>
              <a:gd name="T83" fmla="*/ 1167973144 h 1072"/>
              <a:gd name="T84" fmla="*/ 2147483646 w 2018"/>
              <a:gd name="T85" fmla="*/ 1076940565 h 1072"/>
              <a:gd name="T86" fmla="*/ 2147483646 w 2018"/>
              <a:gd name="T87" fmla="*/ 987624841 h 1072"/>
              <a:gd name="T88" fmla="*/ 2147483646 w 2018"/>
              <a:gd name="T89" fmla="*/ 903462300 h 1072"/>
              <a:gd name="T90" fmla="*/ 2147483646 w 2018"/>
              <a:gd name="T91" fmla="*/ 821016612 h 1072"/>
              <a:gd name="T92" fmla="*/ 2147483646 w 2018"/>
              <a:gd name="T93" fmla="*/ 742007254 h 1072"/>
              <a:gd name="T94" fmla="*/ 2147483646 w 2018"/>
              <a:gd name="T95" fmla="*/ 666431604 h 1072"/>
              <a:gd name="T96" fmla="*/ 2147483646 w 2018"/>
              <a:gd name="T97" fmla="*/ 594292283 h 1072"/>
              <a:gd name="T98" fmla="*/ 2147483646 w 2018"/>
              <a:gd name="T99" fmla="*/ 527306145 h 1072"/>
              <a:gd name="T100" fmla="*/ 2147483646 w 2018"/>
              <a:gd name="T101" fmla="*/ 463753715 h 1072"/>
              <a:gd name="T102" fmla="*/ 2147483646 w 2018"/>
              <a:gd name="T103" fmla="*/ 403637614 h 1072"/>
              <a:gd name="T104" fmla="*/ 2147483646 w 2018"/>
              <a:gd name="T105" fmla="*/ 346956531 h 10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018" h="1072">
                <a:moveTo>
                  <a:pt x="1384" y="202"/>
                </a:moveTo>
                <a:lnTo>
                  <a:pt x="1384" y="202"/>
                </a:lnTo>
                <a:lnTo>
                  <a:pt x="1355" y="188"/>
                </a:lnTo>
                <a:lnTo>
                  <a:pt x="1326" y="173"/>
                </a:lnTo>
                <a:lnTo>
                  <a:pt x="1297" y="159"/>
                </a:lnTo>
                <a:lnTo>
                  <a:pt x="1268" y="146"/>
                </a:lnTo>
                <a:lnTo>
                  <a:pt x="1237" y="134"/>
                </a:lnTo>
                <a:lnTo>
                  <a:pt x="1208" y="122"/>
                </a:lnTo>
                <a:lnTo>
                  <a:pt x="1178" y="112"/>
                </a:lnTo>
                <a:lnTo>
                  <a:pt x="1148" y="101"/>
                </a:lnTo>
                <a:lnTo>
                  <a:pt x="1116" y="92"/>
                </a:lnTo>
                <a:lnTo>
                  <a:pt x="1086" y="83"/>
                </a:lnTo>
                <a:lnTo>
                  <a:pt x="1055" y="75"/>
                </a:lnTo>
                <a:lnTo>
                  <a:pt x="1025" y="68"/>
                </a:lnTo>
                <a:lnTo>
                  <a:pt x="993" y="62"/>
                </a:lnTo>
                <a:lnTo>
                  <a:pt x="962" y="56"/>
                </a:lnTo>
                <a:lnTo>
                  <a:pt x="931" y="51"/>
                </a:lnTo>
                <a:lnTo>
                  <a:pt x="900" y="47"/>
                </a:lnTo>
                <a:lnTo>
                  <a:pt x="867" y="44"/>
                </a:lnTo>
                <a:lnTo>
                  <a:pt x="836" y="41"/>
                </a:lnTo>
                <a:lnTo>
                  <a:pt x="804" y="39"/>
                </a:lnTo>
                <a:lnTo>
                  <a:pt x="772" y="38"/>
                </a:lnTo>
                <a:lnTo>
                  <a:pt x="740" y="38"/>
                </a:lnTo>
                <a:lnTo>
                  <a:pt x="709" y="38"/>
                </a:lnTo>
                <a:lnTo>
                  <a:pt x="677" y="40"/>
                </a:lnTo>
                <a:lnTo>
                  <a:pt x="645" y="41"/>
                </a:lnTo>
                <a:lnTo>
                  <a:pt x="613" y="44"/>
                </a:lnTo>
                <a:lnTo>
                  <a:pt x="582" y="47"/>
                </a:lnTo>
                <a:lnTo>
                  <a:pt x="549" y="51"/>
                </a:lnTo>
                <a:lnTo>
                  <a:pt x="518" y="56"/>
                </a:lnTo>
                <a:lnTo>
                  <a:pt x="486" y="63"/>
                </a:lnTo>
                <a:lnTo>
                  <a:pt x="455" y="69"/>
                </a:lnTo>
                <a:lnTo>
                  <a:pt x="423" y="76"/>
                </a:lnTo>
                <a:lnTo>
                  <a:pt x="391" y="85"/>
                </a:lnTo>
                <a:lnTo>
                  <a:pt x="369" y="0"/>
                </a:lnTo>
                <a:lnTo>
                  <a:pt x="0" y="362"/>
                </a:lnTo>
                <a:lnTo>
                  <a:pt x="500" y="490"/>
                </a:lnTo>
                <a:lnTo>
                  <a:pt x="477" y="407"/>
                </a:lnTo>
                <a:lnTo>
                  <a:pt x="525" y="395"/>
                </a:lnTo>
                <a:lnTo>
                  <a:pt x="573" y="386"/>
                </a:lnTo>
                <a:lnTo>
                  <a:pt x="620" y="379"/>
                </a:lnTo>
                <a:lnTo>
                  <a:pt x="668" y="374"/>
                </a:lnTo>
                <a:lnTo>
                  <a:pt x="716" y="371"/>
                </a:lnTo>
                <a:lnTo>
                  <a:pt x="764" y="371"/>
                </a:lnTo>
                <a:lnTo>
                  <a:pt x="812" y="374"/>
                </a:lnTo>
                <a:lnTo>
                  <a:pt x="860" y="379"/>
                </a:lnTo>
                <a:lnTo>
                  <a:pt x="907" y="385"/>
                </a:lnTo>
                <a:lnTo>
                  <a:pt x="954" y="394"/>
                </a:lnTo>
                <a:lnTo>
                  <a:pt x="1000" y="406"/>
                </a:lnTo>
                <a:lnTo>
                  <a:pt x="1047" y="419"/>
                </a:lnTo>
                <a:lnTo>
                  <a:pt x="1091" y="435"/>
                </a:lnTo>
                <a:lnTo>
                  <a:pt x="1136" y="453"/>
                </a:lnTo>
                <a:lnTo>
                  <a:pt x="1181" y="473"/>
                </a:lnTo>
                <a:lnTo>
                  <a:pt x="1224" y="495"/>
                </a:lnTo>
                <a:lnTo>
                  <a:pt x="1266" y="519"/>
                </a:lnTo>
                <a:lnTo>
                  <a:pt x="1306" y="545"/>
                </a:lnTo>
                <a:lnTo>
                  <a:pt x="1346" y="573"/>
                </a:lnTo>
                <a:lnTo>
                  <a:pt x="1383" y="604"/>
                </a:lnTo>
                <a:lnTo>
                  <a:pt x="1420" y="635"/>
                </a:lnTo>
                <a:lnTo>
                  <a:pt x="1454" y="667"/>
                </a:lnTo>
                <a:lnTo>
                  <a:pt x="1488" y="702"/>
                </a:lnTo>
                <a:lnTo>
                  <a:pt x="1518" y="738"/>
                </a:lnTo>
                <a:lnTo>
                  <a:pt x="1548" y="775"/>
                </a:lnTo>
                <a:lnTo>
                  <a:pt x="1575" y="814"/>
                </a:lnTo>
                <a:lnTo>
                  <a:pt x="1601" y="854"/>
                </a:lnTo>
                <a:lnTo>
                  <a:pt x="1625" y="896"/>
                </a:lnTo>
                <a:lnTo>
                  <a:pt x="1647" y="937"/>
                </a:lnTo>
                <a:lnTo>
                  <a:pt x="1667" y="981"/>
                </a:lnTo>
                <a:lnTo>
                  <a:pt x="1685" y="1026"/>
                </a:lnTo>
                <a:lnTo>
                  <a:pt x="1701" y="1072"/>
                </a:lnTo>
                <a:lnTo>
                  <a:pt x="2018" y="970"/>
                </a:lnTo>
                <a:lnTo>
                  <a:pt x="2008" y="939"/>
                </a:lnTo>
                <a:lnTo>
                  <a:pt x="1997" y="909"/>
                </a:lnTo>
                <a:lnTo>
                  <a:pt x="1986" y="879"/>
                </a:lnTo>
                <a:lnTo>
                  <a:pt x="1973" y="850"/>
                </a:lnTo>
                <a:lnTo>
                  <a:pt x="1961" y="821"/>
                </a:lnTo>
                <a:lnTo>
                  <a:pt x="1946" y="791"/>
                </a:lnTo>
                <a:lnTo>
                  <a:pt x="1933" y="763"/>
                </a:lnTo>
                <a:lnTo>
                  <a:pt x="1917" y="735"/>
                </a:lnTo>
                <a:lnTo>
                  <a:pt x="1901" y="707"/>
                </a:lnTo>
                <a:lnTo>
                  <a:pt x="1886" y="680"/>
                </a:lnTo>
                <a:lnTo>
                  <a:pt x="1869" y="653"/>
                </a:lnTo>
                <a:lnTo>
                  <a:pt x="1851" y="627"/>
                </a:lnTo>
                <a:lnTo>
                  <a:pt x="1834" y="601"/>
                </a:lnTo>
                <a:lnTo>
                  <a:pt x="1815" y="575"/>
                </a:lnTo>
                <a:lnTo>
                  <a:pt x="1795" y="549"/>
                </a:lnTo>
                <a:lnTo>
                  <a:pt x="1775" y="526"/>
                </a:lnTo>
                <a:lnTo>
                  <a:pt x="1755" y="502"/>
                </a:lnTo>
                <a:lnTo>
                  <a:pt x="1734" y="478"/>
                </a:lnTo>
                <a:lnTo>
                  <a:pt x="1713" y="455"/>
                </a:lnTo>
                <a:lnTo>
                  <a:pt x="1691" y="432"/>
                </a:lnTo>
                <a:lnTo>
                  <a:pt x="1668" y="410"/>
                </a:lnTo>
                <a:lnTo>
                  <a:pt x="1644" y="388"/>
                </a:lnTo>
                <a:lnTo>
                  <a:pt x="1621" y="367"/>
                </a:lnTo>
                <a:lnTo>
                  <a:pt x="1596" y="346"/>
                </a:lnTo>
                <a:lnTo>
                  <a:pt x="1572" y="326"/>
                </a:lnTo>
                <a:lnTo>
                  <a:pt x="1546" y="307"/>
                </a:lnTo>
                <a:lnTo>
                  <a:pt x="1520" y="288"/>
                </a:lnTo>
                <a:lnTo>
                  <a:pt x="1494" y="270"/>
                </a:lnTo>
                <a:lnTo>
                  <a:pt x="1468" y="252"/>
                </a:lnTo>
                <a:lnTo>
                  <a:pt x="1440" y="235"/>
                </a:lnTo>
                <a:lnTo>
                  <a:pt x="1412" y="219"/>
                </a:lnTo>
                <a:lnTo>
                  <a:pt x="1384" y="202"/>
                </a:lnTo>
                <a:close/>
              </a:path>
            </a:pathLst>
          </a:custGeom>
          <a:solidFill>
            <a:srgbClr val="2B3990"/>
          </a:solidFill>
          <a:ln w="9525">
            <a:noFill/>
            <a:round/>
          </a:ln>
        </p:spPr>
        <p:txBody>
          <a:bodyPr lIns="68580" tIns="34290" rIns="68580" bIns="34290"/>
          <a:lstStyle/>
          <a:p>
            <a:endParaRPr lang="en-GB"/>
          </a:p>
        </p:txBody>
      </p:sp>
      <p:sp>
        <p:nvSpPr>
          <p:cNvPr id="26" name="Rectangle 92"/>
          <p:cNvSpPr/>
          <p:nvPr/>
        </p:nvSpPr>
        <p:spPr>
          <a:xfrm rot="1074553">
            <a:off x="988469" y="2366734"/>
            <a:ext cx="1618966" cy="685905"/>
          </a:xfrm>
          <a:prstGeom prst="rect">
            <a:avLst/>
          </a:prstGeom>
        </p:spPr>
        <p:txBody>
          <a:bodyPr spcFirstLastPara="1" wrap="none">
            <a:prstTxWarp prst="textArchUp">
              <a:avLst/>
            </a:prstTxWarp>
            <a:spAutoFit/>
          </a:bodyPr>
          <a:lstStyle>
            <a:defPPr>
              <a:defRPr lang="en-US"/>
            </a:defPPr>
            <a:lvl1pPr algn="l" rtl="0" fontAlgn="base">
              <a:spcBef>
                <a:spcPct val="0"/>
              </a:spcBef>
              <a:spcAft>
                <a:spcPct val="0"/>
              </a:spcAft>
              <a:defRPr sz="20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0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0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0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a:lstStyle>
          <a:p>
            <a:pPr algn="ctr" eaLnBrk="1" hangingPunct="1">
              <a:defRPr/>
            </a:pPr>
            <a:r>
              <a:rPr lang="zh-CN" altLang="en-US" b="1">
                <a:solidFill>
                  <a:schemeClr val="bg1"/>
                </a:solidFill>
                <a:effectLst>
                  <a:outerShdw blurRad="38100" dist="12700" dir="2700000" algn="tl" rotWithShape="0">
                    <a:schemeClr val="bg1">
                      <a:alpha val="32000"/>
                    </a:schemeClr>
                  </a:outerShdw>
                </a:effectLst>
                <a:latin typeface="楷体" panose="02010609060101010101" pitchFamily="49" charset="-122"/>
                <a:ea typeface="楷体" panose="02010609060101010101" pitchFamily="49" charset="-122"/>
                <a:cs typeface="Calibri" panose="020F0502020204030204" charset="0"/>
              </a:rPr>
              <a:t>组成</a:t>
            </a:r>
            <a:endParaRPr lang="fr-FR" b="1" dirty="0">
              <a:solidFill>
                <a:schemeClr val="bg1"/>
              </a:solidFill>
              <a:effectLst>
                <a:outerShdw blurRad="38100" dist="12700" dir="2700000" algn="tl" rotWithShape="0">
                  <a:schemeClr val="bg1">
                    <a:alpha val="32000"/>
                  </a:schemeClr>
                </a:outerShdw>
              </a:effectLst>
              <a:latin typeface="楷体" panose="02010609060101010101" pitchFamily="49" charset="-122"/>
              <a:ea typeface="楷体" panose="02010609060101010101" pitchFamily="49" charset="-122"/>
              <a:cs typeface="Calibri" panose="020F0502020204030204" charset="0"/>
            </a:endParaRPr>
          </a:p>
        </p:txBody>
      </p:sp>
      <p:sp>
        <p:nvSpPr>
          <p:cNvPr id="27" name="Rectangle 93"/>
          <p:cNvSpPr/>
          <p:nvPr/>
        </p:nvSpPr>
        <p:spPr>
          <a:xfrm rot="1434553">
            <a:off x="1249875" y="1931073"/>
            <a:ext cx="1618966" cy="685905"/>
          </a:xfrm>
          <a:prstGeom prst="rect">
            <a:avLst/>
          </a:prstGeom>
        </p:spPr>
        <p:txBody>
          <a:bodyPr spcFirstLastPara="1" wrap="none">
            <a:prstTxWarp prst="textArchUp">
              <a:avLst/>
            </a:prstTxWarp>
            <a:spAutoFit/>
          </a:bodyPr>
          <a:lstStyle>
            <a:defPPr>
              <a:defRPr lang="en-US"/>
            </a:defPPr>
            <a:lvl1pPr algn="l" rtl="0" fontAlgn="base">
              <a:spcBef>
                <a:spcPct val="0"/>
              </a:spcBef>
              <a:spcAft>
                <a:spcPct val="0"/>
              </a:spcAft>
              <a:defRPr sz="20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0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0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0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a:lstStyle>
          <a:p>
            <a:pPr algn="ctr" eaLnBrk="1" hangingPunct="1">
              <a:defRPr/>
            </a:pPr>
            <a:r>
              <a:rPr lang="zh-CN" altLang="en-US" b="1">
                <a:solidFill>
                  <a:schemeClr val="bg1"/>
                </a:solidFill>
                <a:effectLst>
                  <a:outerShdw blurRad="38100" dist="12700" dir="2700000" algn="tl" rotWithShape="0">
                    <a:schemeClr val="bg1">
                      <a:alpha val="32000"/>
                    </a:schemeClr>
                  </a:outerShdw>
                </a:effectLst>
                <a:latin typeface="楷体" panose="02010609060101010101" pitchFamily="49" charset="-122"/>
                <a:ea typeface="楷体" panose="02010609060101010101" pitchFamily="49" charset="-122"/>
                <a:cs typeface="Calibri" panose="020F0502020204030204" charset="0"/>
              </a:rPr>
              <a:t>成立</a:t>
            </a:r>
            <a:endParaRPr lang="fr-FR" b="1" dirty="0">
              <a:solidFill>
                <a:schemeClr val="bg1"/>
              </a:solidFill>
              <a:effectLst>
                <a:outerShdw blurRad="38100" dist="12700" dir="2700000" algn="tl" rotWithShape="0">
                  <a:schemeClr val="bg1">
                    <a:alpha val="32000"/>
                  </a:schemeClr>
                </a:outerShdw>
              </a:effectLst>
              <a:latin typeface="楷体" panose="02010609060101010101" pitchFamily="49" charset="-122"/>
              <a:ea typeface="楷体" panose="02010609060101010101" pitchFamily="49" charset="-122"/>
              <a:cs typeface="Calibri" panose="020F0502020204030204" charset="0"/>
            </a:endParaRPr>
          </a:p>
        </p:txBody>
      </p:sp>
      <p:sp>
        <p:nvSpPr>
          <p:cNvPr id="28" name="Rectangle 13"/>
          <p:cNvSpPr/>
          <p:nvPr/>
        </p:nvSpPr>
        <p:spPr>
          <a:xfrm>
            <a:off x="2516510" y="2901372"/>
            <a:ext cx="1402558" cy="35509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zh-CN">
              <a:solidFill>
                <a:srgbClr val="FFFFFF"/>
              </a:solidFill>
            </a:endParaRPr>
          </a:p>
        </p:txBody>
      </p:sp>
      <p:sp>
        <p:nvSpPr>
          <p:cNvPr id="29" name="Rectangle 102"/>
          <p:cNvSpPr/>
          <p:nvPr/>
        </p:nvSpPr>
        <p:spPr>
          <a:xfrm>
            <a:off x="2529540" y="4211418"/>
            <a:ext cx="1389527" cy="3550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zh-CN">
              <a:solidFill>
                <a:srgbClr val="FFFFFF"/>
              </a:solidFill>
            </a:endParaRPr>
          </a:p>
        </p:txBody>
      </p:sp>
      <p:sp>
        <p:nvSpPr>
          <p:cNvPr id="30" name="Rectangle 36"/>
          <p:cNvSpPr/>
          <p:nvPr/>
        </p:nvSpPr>
        <p:spPr>
          <a:xfrm>
            <a:off x="4091305" y="935990"/>
            <a:ext cx="7814945" cy="6155531"/>
          </a:xfrm>
          <a:prstGeom prst="rect">
            <a:avLst/>
          </a:prstGeom>
        </p:spPr>
        <p:txBody>
          <a:bodyPr wrap="square">
            <a:spAutoFit/>
          </a:bodyPr>
          <a:lstStyle/>
          <a:p>
            <a:pPr indent="558800" algn="just" fontAlgn="auto">
              <a:spcBef>
                <a:spcPts val="800"/>
              </a:spcBef>
              <a:spcAft>
                <a:spcPts val="800"/>
              </a:spcAft>
              <a:buClr>
                <a:srgbClr val="E24848"/>
              </a:buClr>
              <a:defRPr/>
            </a:pPr>
            <a:r>
              <a:rPr lang="zh-CN" altLang="en-US" sz="2200" noProof="1">
                <a:solidFill>
                  <a:srgbClr val="080808"/>
                </a:solidFill>
                <a:latin typeface="华文新魏" panose="02010800040101010101" pitchFamily="2" charset="-122"/>
                <a:ea typeface="华文新魏" panose="02010800040101010101" pitchFamily="2" charset="-122"/>
                <a:cs typeface="Arial" panose="020B0604020202020204" pitchFamily="34" charset="0"/>
              </a:rPr>
              <a:t>根据阿曼苏丹卡布斯</a:t>
            </a:r>
            <a:r>
              <a:rPr lang="en-US" altLang="zh-CN" sz="2200" noProof="1">
                <a:solidFill>
                  <a:srgbClr val="080808"/>
                </a:solidFill>
                <a:latin typeface="华文新魏" panose="02010800040101010101" pitchFamily="2" charset="-122"/>
                <a:ea typeface="华文新魏" panose="02010800040101010101" pitchFamily="2" charset="-122"/>
                <a:cs typeface="Arial" panose="020B0604020202020204" pitchFamily="34" charset="0"/>
              </a:rPr>
              <a:t>2011</a:t>
            </a:r>
            <a:r>
              <a:rPr lang="zh-CN" altLang="en-US" sz="2200" noProof="1">
                <a:solidFill>
                  <a:srgbClr val="080808"/>
                </a:solidFill>
                <a:latin typeface="华文新魏" panose="02010800040101010101" pitchFamily="2" charset="-122"/>
                <a:ea typeface="华文新魏" panose="02010800040101010101" pitchFamily="2" charset="-122"/>
                <a:cs typeface="Arial" panose="020B0604020202020204" pitchFamily="34" charset="0"/>
              </a:rPr>
              <a:t>年</a:t>
            </a:r>
            <a:r>
              <a:rPr lang="en-US" altLang="zh-CN" sz="2200" noProof="1">
                <a:solidFill>
                  <a:srgbClr val="080808"/>
                </a:solidFill>
                <a:latin typeface="华文新魏" panose="02010800040101010101" pitchFamily="2" charset="-122"/>
                <a:ea typeface="华文新魏" panose="02010800040101010101" pitchFamily="2" charset="-122"/>
                <a:cs typeface="Arial" panose="020B0604020202020204" pitchFamily="34" charset="0"/>
              </a:rPr>
              <a:t>10</a:t>
            </a:r>
            <a:r>
              <a:rPr lang="zh-CN" altLang="en-US" sz="2200" noProof="1">
                <a:solidFill>
                  <a:srgbClr val="080808"/>
                </a:solidFill>
                <a:latin typeface="华文新魏" panose="02010800040101010101" pitchFamily="2" charset="-122"/>
                <a:ea typeface="华文新魏" panose="02010800040101010101" pitchFamily="2" charset="-122"/>
                <a:cs typeface="Arial" panose="020B0604020202020204" pitchFamily="34" charset="0"/>
              </a:rPr>
              <a:t>月</a:t>
            </a:r>
            <a:r>
              <a:rPr lang="en-US" altLang="zh-CN" sz="2200" noProof="1">
                <a:solidFill>
                  <a:srgbClr val="080808"/>
                </a:solidFill>
                <a:latin typeface="华文新魏" panose="02010800040101010101" pitchFamily="2" charset="-122"/>
                <a:ea typeface="华文新魏" panose="02010800040101010101" pitchFamily="2" charset="-122"/>
                <a:cs typeface="Arial" panose="020B0604020202020204" pitchFamily="34" charset="0"/>
              </a:rPr>
              <a:t>26</a:t>
            </a:r>
            <a:r>
              <a:rPr lang="zh-CN" altLang="en-US" sz="2200" noProof="1">
                <a:solidFill>
                  <a:srgbClr val="080808"/>
                </a:solidFill>
                <a:latin typeface="华文新魏" panose="02010800040101010101" pitchFamily="2" charset="-122"/>
                <a:ea typeface="华文新魏" panose="02010800040101010101" pitchFamily="2" charset="-122"/>
                <a:cs typeface="Arial" panose="020B0604020202020204" pitchFamily="34" charset="0"/>
              </a:rPr>
              <a:t>日签署的皇家谕令，成立了杜库姆经济特区。杜库姆经济特区政府是一个相当于部级的政府机构，它全面负责特区的总体规划、法制规划、招商引资、项目建设和运营管理，是特区的最权利机构，直属阿曼内阁领导。</a:t>
            </a:r>
          </a:p>
          <a:p>
            <a:pPr indent="558800" algn="just" fontAlgn="auto">
              <a:spcBef>
                <a:spcPts val="800"/>
              </a:spcBef>
              <a:spcAft>
                <a:spcPts val="800"/>
              </a:spcAft>
              <a:buClr>
                <a:srgbClr val="E24848"/>
              </a:buClr>
              <a:defRPr/>
            </a:pPr>
            <a:r>
              <a:rPr lang="zh-CN" altLang="en-US" sz="2200" dirty="0">
                <a:solidFill>
                  <a:srgbClr val="080808"/>
                </a:solidFill>
                <a:latin typeface="华文新魏" panose="02010800040101010101" pitchFamily="2" charset="-122"/>
                <a:ea typeface="华文新魏" panose="02010800040101010101" pitchFamily="2" charset="-122"/>
                <a:cs typeface="Arial" panose="020B0604020202020204" pitchFamily="34" charset="0"/>
                <a:sym typeface="+mn-ea"/>
              </a:rPr>
              <a:t>杜库姆经济特区占地面积</a:t>
            </a:r>
            <a:r>
              <a:rPr lang="en-US" altLang="zh-CN" sz="2200" dirty="0">
                <a:solidFill>
                  <a:srgbClr val="080808"/>
                </a:solidFill>
                <a:latin typeface="华文新魏" panose="02010800040101010101" pitchFamily="2" charset="-122"/>
                <a:ea typeface="华文新魏" panose="02010800040101010101" pitchFamily="2" charset="-122"/>
                <a:cs typeface="Arial" panose="020B0604020202020204" pitchFamily="34" charset="0"/>
                <a:sym typeface="+mn-ea"/>
              </a:rPr>
              <a:t>2000</a:t>
            </a:r>
            <a:r>
              <a:rPr lang="zh-CN" altLang="en-US" sz="2200" dirty="0">
                <a:solidFill>
                  <a:srgbClr val="080808"/>
                </a:solidFill>
                <a:latin typeface="华文新魏" panose="02010800040101010101" pitchFamily="2" charset="-122"/>
                <a:ea typeface="华文新魏" panose="02010800040101010101" pitchFamily="2" charset="-122"/>
                <a:cs typeface="Arial" panose="020B0604020202020204" pitchFamily="34" charset="0"/>
                <a:sym typeface="+mn-ea"/>
              </a:rPr>
              <a:t>平方公里，海岸线长度</a:t>
            </a:r>
            <a:r>
              <a:rPr lang="en-US" altLang="zh-CN" sz="2200" dirty="0">
                <a:solidFill>
                  <a:srgbClr val="080808"/>
                </a:solidFill>
                <a:latin typeface="华文新魏" panose="02010800040101010101" pitchFamily="2" charset="-122"/>
                <a:ea typeface="华文新魏" panose="02010800040101010101" pitchFamily="2" charset="-122"/>
                <a:cs typeface="Arial" panose="020B0604020202020204" pitchFamily="34" charset="0"/>
                <a:sym typeface="+mn-ea"/>
              </a:rPr>
              <a:t>80</a:t>
            </a:r>
            <a:r>
              <a:rPr lang="zh-CN" altLang="en-US" sz="2200" dirty="0">
                <a:solidFill>
                  <a:srgbClr val="080808"/>
                </a:solidFill>
                <a:latin typeface="华文新魏" panose="02010800040101010101" pitchFamily="2" charset="-122"/>
                <a:ea typeface="华文新魏" panose="02010800040101010101" pitchFamily="2" charset="-122"/>
                <a:cs typeface="Arial" panose="020B0604020202020204" pitchFamily="34" charset="0"/>
                <a:sym typeface="+mn-ea"/>
              </a:rPr>
              <a:t>公里，是目前中东北非地区最大的经济特区。按照规划，杜库姆要建设</a:t>
            </a:r>
            <a:r>
              <a:rPr lang="en-US" altLang="zh-CN" sz="2200" dirty="0">
                <a:solidFill>
                  <a:srgbClr val="080808"/>
                </a:solidFill>
                <a:latin typeface="华文新魏" panose="02010800040101010101" pitchFamily="2" charset="-122"/>
                <a:ea typeface="华文新魏" panose="02010800040101010101" pitchFamily="2" charset="-122"/>
                <a:cs typeface="Arial" panose="020B0604020202020204" pitchFamily="34" charset="0"/>
                <a:sym typeface="+mn-ea"/>
              </a:rPr>
              <a:t>8</a:t>
            </a:r>
            <a:r>
              <a:rPr lang="zh-CN" altLang="en-US" sz="2200" dirty="0">
                <a:solidFill>
                  <a:srgbClr val="080808"/>
                </a:solidFill>
                <a:latin typeface="华文新魏" panose="02010800040101010101" pitchFamily="2" charset="-122"/>
                <a:ea typeface="华文新魏" panose="02010800040101010101" pitchFamily="2" charset="-122"/>
                <a:cs typeface="Arial" panose="020B0604020202020204" pitchFamily="34" charset="0"/>
                <a:sym typeface="+mn-ea"/>
              </a:rPr>
              <a:t>个相对独立又相互关联的区域</a:t>
            </a:r>
            <a:r>
              <a:rPr lang="en-US" altLang="zh-CN" sz="2200" dirty="0">
                <a:solidFill>
                  <a:srgbClr val="080808"/>
                </a:solidFill>
                <a:latin typeface="华文新魏" panose="02010800040101010101" pitchFamily="2" charset="-122"/>
                <a:ea typeface="华文新魏" panose="02010800040101010101" pitchFamily="2" charset="-122"/>
                <a:cs typeface="Arial" panose="020B0604020202020204" pitchFamily="34" charset="0"/>
                <a:sym typeface="+mn-ea"/>
              </a:rPr>
              <a:t>(</a:t>
            </a:r>
            <a:r>
              <a:rPr lang="zh-CN" altLang="en-US" sz="2200" dirty="0">
                <a:solidFill>
                  <a:srgbClr val="080808"/>
                </a:solidFill>
                <a:latin typeface="华文新魏" panose="02010800040101010101" pitchFamily="2" charset="-122"/>
                <a:ea typeface="华文新魏" panose="02010800040101010101" pitchFamily="2" charset="-122"/>
                <a:cs typeface="Arial" panose="020B0604020202020204" pitchFamily="34" charset="0"/>
                <a:sym typeface="+mn-ea"/>
              </a:rPr>
              <a:t>系统）：即港务区（包括干船坞）、工业区、物流系统、渔业中心区、新城（居民生活区）、中心商务区（</a:t>
            </a:r>
            <a:r>
              <a:rPr lang="en-US" altLang="zh-CN" sz="2200" dirty="0">
                <a:solidFill>
                  <a:srgbClr val="080808"/>
                </a:solidFill>
                <a:latin typeface="华文新魏" panose="02010800040101010101" pitchFamily="2" charset="-122"/>
                <a:ea typeface="华文新魏" panose="02010800040101010101" pitchFamily="2" charset="-122"/>
                <a:cs typeface="Arial" panose="020B0604020202020204" pitchFamily="34" charset="0"/>
                <a:sym typeface="+mn-ea"/>
              </a:rPr>
              <a:t>CBD</a:t>
            </a:r>
            <a:r>
              <a:rPr lang="zh-CN" altLang="en-US" sz="2200" dirty="0">
                <a:solidFill>
                  <a:srgbClr val="080808"/>
                </a:solidFill>
                <a:latin typeface="华文新魏" panose="02010800040101010101" pitchFamily="2" charset="-122"/>
                <a:ea typeface="华文新魏" panose="02010800040101010101" pitchFamily="2" charset="-122"/>
                <a:cs typeface="Arial" panose="020B0604020202020204" pitchFamily="34" charset="0"/>
                <a:sym typeface="+mn-ea"/>
              </a:rPr>
              <a:t>）、旅游休闲区和教育与培训中心区。所有区域均有现代化、多功能的交通系统相连接。不仅在特区内可实现方便互通，将来还有空中和海上交通连接海湾其它国家以及中东、东非和东南亚各国。</a:t>
            </a:r>
            <a:endParaRPr lang="zh-CN" altLang="en-US" sz="2200" noProof="1">
              <a:solidFill>
                <a:srgbClr val="080808"/>
              </a:solidFill>
              <a:latin typeface="华文新魏" panose="02010800040101010101" pitchFamily="2" charset="-122"/>
              <a:ea typeface="华文新魏" panose="02010800040101010101" pitchFamily="2" charset="-122"/>
              <a:cs typeface="Arial" panose="020B0604020202020204" pitchFamily="34" charset="0"/>
            </a:endParaRPr>
          </a:p>
          <a:p>
            <a:pPr indent="457200" algn="just" fontAlgn="auto">
              <a:buClr>
                <a:srgbClr val="E24848"/>
              </a:buClr>
              <a:defRPr/>
            </a:pPr>
            <a:endParaRPr lang="zh-CN" altLang="en-US" sz="2200" noProof="1">
              <a:solidFill>
                <a:srgbClr val="080808"/>
              </a:solidFill>
              <a:latin typeface="华文新魏" panose="02010800040101010101" pitchFamily="2" charset="-122"/>
              <a:ea typeface="华文新魏" panose="02010800040101010101" pitchFamily="2" charset="-122"/>
              <a:cs typeface="Arial" panose="020B0604020202020204" pitchFamily="34" charset="0"/>
            </a:endParaRPr>
          </a:p>
          <a:p>
            <a:pPr indent="457200" algn="just" fontAlgn="auto">
              <a:buClr>
                <a:srgbClr val="E24848"/>
              </a:buClr>
              <a:defRPr/>
            </a:pPr>
            <a:endParaRPr lang="zh-CN" altLang="en-US" sz="2200" noProof="1">
              <a:solidFill>
                <a:srgbClr val="080808"/>
              </a:solidFill>
              <a:latin typeface="华文新魏" panose="02010800040101010101" pitchFamily="2" charset="-122"/>
              <a:ea typeface="华文新魏" panose="02010800040101010101" pitchFamily="2" charset="-122"/>
              <a:cs typeface="Arial" panose="020B0604020202020204" pitchFamily="34" charset="0"/>
            </a:endParaRPr>
          </a:p>
          <a:p>
            <a:pPr indent="457200" algn="just" fontAlgn="auto">
              <a:buClr>
                <a:srgbClr val="E24848"/>
              </a:buClr>
              <a:defRPr/>
            </a:pPr>
            <a:endParaRPr lang="zh-CN" altLang="en-US" sz="2200" noProof="1">
              <a:solidFill>
                <a:srgbClr val="080808"/>
              </a:solidFill>
              <a:latin typeface="华文新魏" panose="02010800040101010101" pitchFamily="2" charset="-122"/>
              <a:ea typeface="华文新魏" panose="02010800040101010101" pitchFamily="2" charset="-122"/>
              <a:cs typeface="Arial" panose="020B0604020202020204" pitchFamily="34" charset="0"/>
            </a:endParaRPr>
          </a:p>
          <a:p>
            <a:pPr indent="457200" algn="just" fontAlgn="auto">
              <a:buClr>
                <a:srgbClr val="E24848"/>
              </a:buClr>
              <a:defRPr/>
            </a:pPr>
            <a:r>
              <a:rPr lang="zh-CN" altLang="en-US" sz="2200" noProof="1">
                <a:solidFill>
                  <a:srgbClr val="080808"/>
                </a:solidFill>
                <a:latin typeface="华文新魏" panose="02010800040101010101" pitchFamily="2" charset="-122"/>
                <a:ea typeface="华文新魏" panose="02010800040101010101" pitchFamily="2" charset="-122"/>
                <a:cs typeface="Arial" panose="020B0604020202020204" pitchFamily="34" charset="0"/>
              </a:rPr>
              <a:t>。</a:t>
            </a:r>
          </a:p>
        </p:txBody>
      </p:sp>
      <p:cxnSp>
        <p:nvCxnSpPr>
          <p:cNvPr id="32" name="Straight Connector 4"/>
          <p:cNvCxnSpPr/>
          <p:nvPr/>
        </p:nvCxnSpPr>
        <p:spPr>
          <a:xfrm>
            <a:off x="3627895" y="2119164"/>
            <a:ext cx="0" cy="796460"/>
          </a:xfrm>
          <a:prstGeom prst="line">
            <a:avLst/>
          </a:prstGeom>
          <a:ln>
            <a:solidFill>
              <a:srgbClr val="2B3990"/>
            </a:solidFill>
          </a:ln>
        </p:spPr>
        <p:style>
          <a:lnRef idx="1">
            <a:schemeClr val="accent1"/>
          </a:lnRef>
          <a:fillRef idx="0">
            <a:schemeClr val="accent1"/>
          </a:fillRef>
          <a:effectRef idx="0">
            <a:schemeClr val="accent1"/>
          </a:effectRef>
          <a:fontRef idx="minor">
            <a:schemeClr val="tx1"/>
          </a:fontRef>
        </p:style>
      </p:cxnSp>
      <p:cxnSp>
        <p:nvCxnSpPr>
          <p:cNvPr id="33" name="Straight Connector 41"/>
          <p:cNvCxnSpPr/>
          <p:nvPr/>
        </p:nvCxnSpPr>
        <p:spPr>
          <a:xfrm>
            <a:off x="3919067" y="2680691"/>
            <a:ext cx="0" cy="79646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Straight Connector 42"/>
          <p:cNvCxnSpPr/>
          <p:nvPr/>
        </p:nvCxnSpPr>
        <p:spPr>
          <a:xfrm>
            <a:off x="3919067" y="4026848"/>
            <a:ext cx="0" cy="796459"/>
          </a:xfrm>
          <a:prstGeom prst="line">
            <a:avLst/>
          </a:prstGeom>
          <a:ln>
            <a:solidFill>
              <a:srgbClr val="27AAE1"/>
            </a:solidFill>
          </a:ln>
        </p:spPr>
        <p:style>
          <a:lnRef idx="1">
            <a:schemeClr val="accent1"/>
          </a:lnRef>
          <a:fillRef idx="0">
            <a:schemeClr val="accent1"/>
          </a:fillRef>
          <a:effectRef idx="0">
            <a:schemeClr val="accent1"/>
          </a:effectRef>
          <a:fontRef idx="minor">
            <a:schemeClr val="tx1"/>
          </a:fontRef>
        </p:style>
      </p:cxnSp>
      <p:cxnSp>
        <p:nvCxnSpPr>
          <p:cNvPr id="35" name="Straight Connector 43"/>
          <p:cNvCxnSpPr/>
          <p:nvPr/>
        </p:nvCxnSpPr>
        <p:spPr>
          <a:xfrm>
            <a:off x="3627895" y="4578267"/>
            <a:ext cx="0" cy="796460"/>
          </a:xfrm>
          <a:prstGeom prst="line">
            <a:avLst/>
          </a:prstGeom>
          <a:ln>
            <a:solidFill>
              <a:srgbClr val="2B3990"/>
            </a:solidFill>
          </a:ln>
        </p:spPr>
        <p:style>
          <a:lnRef idx="1">
            <a:schemeClr val="accent1"/>
          </a:lnRef>
          <a:fillRef idx="0">
            <a:schemeClr val="accent1"/>
          </a:fillRef>
          <a:effectRef idx="0">
            <a:schemeClr val="accent1"/>
          </a:effectRef>
          <a:fontRef idx="minor">
            <a:schemeClr val="tx1"/>
          </a:fontRef>
        </p:style>
      </p:cxnSp>
      <p:sp>
        <p:nvSpPr>
          <p:cNvPr id="39" name="Rectangle 111"/>
          <p:cNvSpPr/>
          <p:nvPr/>
        </p:nvSpPr>
        <p:spPr>
          <a:xfrm rot="21154969">
            <a:off x="1195180" y="4877793"/>
            <a:ext cx="1159214" cy="350056"/>
          </a:xfrm>
          <a:prstGeom prst="rect">
            <a:avLst/>
          </a:prstGeom>
        </p:spPr>
        <p:txBody>
          <a:bodyPr spcFirstLastPara="1" anchor="ctr">
            <a:prstTxWarp prst="textArchDown">
              <a:avLst>
                <a:gd name="adj" fmla="val 20407203"/>
              </a:avLst>
            </a:prstTxWarp>
            <a:spAutoFit/>
          </a:bodyPr>
          <a:lstStyle/>
          <a:p>
            <a:pPr algn="ctr" eaLnBrk="1" hangingPunct="1">
              <a:spcBef>
                <a:spcPts val="0"/>
              </a:spcBef>
              <a:spcAft>
                <a:spcPts val="0"/>
              </a:spcAft>
              <a:buClr>
                <a:srgbClr val="E24848"/>
              </a:buClr>
              <a:defRPr/>
            </a:pPr>
            <a:r>
              <a:rPr lang="zh-CN" altLang="en-US" sz="2000" b="1" noProof="1">
                <a:solidFill>
                  <a:schemeClr val="bg1"/>
                </a:solidFill>
                <a:latin typeface="楷体" panose="02010609060101010101" pitchFamily="49" charset="-122"/>
                <a:ea typeface="楷体" panose="02010609060101010101" pitchFamily="49" charset="-122"/>
                <a:cs typeface="Arial" panose="020B0604020202020204" pitchFamily="34" charset="0"/>
              </a:rPr>
              <a:t>职能</a:t>
            </a:r>
            <a:endParaRPr lang="en-US" sz="2000" b="1" noProof="1">
              <a:solidFill>
                <a:schemeClr val="bg1"/>
              </a:solidFill>
              <a:latin typeface="楷体" panose="02010609060101010101" pitchFamily="49" charset="-122"/>
              <a:ea typeface="楷体" panose="02010609060101010101" pitchFamily="49" charset="-122"/>
              <a:cs typeface="Arial" panose="020B0604020202020204" pitchFamily="34" charset="0"/>
            </a:endParaRPr>
          </a:p>
        </p:txBody>
      </p:sp>
      <p:sp>
        <p:nvSpPr>
          <p:cNvPr id="40" name="Rectangle 112"/>
          <p:cNvSpPr/>
          <p:nvPr/>
        </p:nvSpPr>
        <p:spPr>
          <a:xfrm rot="20717728">
            <a:off x="1399497" y="5362381"/>
            <a:ext cx="1053830" cy="350056"/>
          </a:xfrm>
          <a:prstGeom prst="rect">
            <a:avLst/>
          </a:prstGeom>
        </p:spPr>
        <p:txBody>
          <a:bodyPr spcFirstLastPara="1" anchor="ctr">
            <a:prstTxWarp prst="textArchDown">
              <a:avLst>
                <a:gd name="adj" fmla="val 20407203"/>
              </a:avLst>
            </a:prstTxWarp>
            <a:spAutoFit/>
          </a:bodyPr>
          <a:lstStyle/>
          <a:p>
            <a:pPr algn="ctr" eaLnBrk="1" hangingPunct="1">
              <a:spcBef>
                <a:spcPts val="0"/>
              </a:spcBef>
              <a:spcAft>
                <a:spcPts val="0"/>
              </a:spcAft>
              <a:buClr>
                <a:srgbClr val="E24848"/>
              </a:buClr>
              <a:defRPr/>
            </a:pPr>
            <a:r>
              <a:rPr lang="zh-CN" altLang="en-US" sz="2000" b="1" noProof="1">
                <a:solidFill>
                  <a:schemeClr val="bg1"/>
                </a:solidFill>
                <a:latin typeface="楷体" panose="02010609060101010101" pitchFamily="49" charset="-122"/>
                <a:ea typeface="楷体" panose="02010609060101010101" pitchFamily="49" charset="-122"/>
                <a:cs typeface="Arial" panose="020B0604020202020204" pitchFamily="34" charset="0"/>
              </a:rPr>
              <a:t>愿景</a:t>
            </a:r>
            <a:endParaRPr lang="en-US" sz="2000" b="1" noProof="1">
              <a:solidFill>
                <a:schemeClr val="bg1"/>
              </a:solidFill>
              <a:latin typeface="楷体" panose="02010609060101010101" pitchFamily="49" charset="-122"/>
              <a:ea typeface="楷体" panose="02010609060101010101" pitchFamily="49" charset="-122"/>
              <a:cs typeface="Arial" panose="020B0604020202020204" pitchFamily="34" charset="0"/>
            </a:endParaRPr>
          </a:p>
        </p:txBody>
      </p:sp>
      <p:pic>
        <p:nvPicPr>
          <p:cNvPr id="53" name="图片 52" descr="sezad cover 1.jpg"/>
          <p:cNvPicPr>
            <a:picLocks noChangeAspect="1"/>
          </p:cNvPicPr>
          <p:nvPr/>
        </p:nvPicPr>
        <p:blipFill>
          <a:blip r:embed="rId2"/>
          <a:stretch>
            <a:fillRect/>
          </a:stretch>
        </p:blipFill>
        <p:spPr>
          <a:xfrm>
            <a:off x="427924" y="2780928"/>
            <a:ext cx="2173027" cy="19442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0" name="矩形 59"/>
          <p:cNvSpPr/>
          <p:nvPr/>
        </p:nvSpPr>
        <p:spPr>
          <a:xfrm>
            <a:off x="8976200" y="188640"/>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chemeClr val="bg1"/>
                </a:solidFill>
                <a:latin typeface="华文行楷" panose="02010800040101010101" pitchFamily="2" charset="-122"/>
                <a:ea typeface="华文行楷" panose="02010800040101010101" pitchFamily="2" charset="-122"/>
              </a:rPr>
              <a:t>特区概况</a:t>
            </a:r>
            <a:endParaRPr lang="zh-CN" altLang="en-US" sz="2400" b="1" dirty="0">
              <a:solidFill>
                <a:schemeClr val="bg1"/>
              </a:solidFill>
              <a:latin typeface="华文行楷" panose="02010800040101010101" pitchFamily="2" charset="-122"/>
              <a:ea typeface="华文行楷" panose="0201080004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337300" y="2448721"/>
            <a:ext cx="5575300" cy="3383280"/>
          </a:xfrm>
          <a:prstGeom prst="rect">
            <a:avLst/>
          </a:prstGeom>
        </p:spPr>
        <p:txBody>
          <a:bodyPr wrap="square">
            <a:spAutoFit/>
          </a:bodyPr>
          <a:lstStyle/>
          <a:p>
            <a:r>
              <a:rPr lang="zh-CN" altLang="en-US" sz="2400">
                <a:solidFill>
                  <a:srgbClr val="080808"/>
                </a:solidFill>
                <a:latin typeface="华文新魏" panose="02010800040101010101" pitchFamily="2" charset="-122"/>
                <a:ea typeface="华文新魏" panose="02010800040101010101" pitchFamily="2" charset="-122"/>
              </a:rPr>
              <a:t>    杜库姆地区机场可容纳任意机型起降，且拥有处理大型客流、航空货物装载以及航空餐饮设施的机场保障能力。</a:t>
            </a:r>
          </a:p>
          <a:p>
            <a:r>
              <a:rPr lang="zh-CN" altLang="en-US" sz="2400">
                <a:solidFill>
                  <a:srgbClr val="080808"/>
                </a:solidFill>
                <a:latin typeface="华文新魏" panose="02010800040101010101" pitchFamily="2" charset="-122"/>
                <a:ea typeface="华文新魏" panose="02010800040101010101" pitchFamily="2" charset="-122"/>
              </a:rPr>
              <a:t>    杜库姆地区机场计划建设一座每年可容纳</a:t>
            </a:r>
            <a:r>
              <a:rPr lang="en-US" altLang="zh-CN" sz="2400">
                <a:solidFill>
                  <a:srgbClr val="080808"/>
                </a:solidFill>
                <a:latin typeface="华文新魏" panose="02010800040101010101" pitchFamily="2" charset="-122"/>
                <a:ea typeface="华文新魏" panose="02010800040101010101" pitchFamily="2" charset="-122"/>
              </a:rPr>
              <a:t>50</a:t>
            </a:r>
            <a:r>
              <a:rPr lang="zh-CN" altLang="en-US" sz="2400">
                <a:solidFill>
                  <a:srgbClr val="080808"/>
                </a:solidFill>
                <a:latin typeface="华文新魏" panose="02010800040101010101" pitchFamily="2" charset="-122"/>
                <a:ea typeface="华文新魏" panose="02010800040101010101" pitchFamily="2" charset="-122"/>
              </a:rPr>
              <a:t>万旅客的航站楼，</a:t>
            </a:r>
            <a:r>
              <a:rPr lang="en-US" altLang="zh-CN" sz="2400">
                <a:solidFill>
                  <a:srgbClr val="080808"/>
                </a:solidFill>
                <a:latin typeface="华文新魏" panose="02010800040101010101" pitchFamily="2" charset="-122"/>
                <a:ea typeface="华文新魏" panose="02010800040101010101" pitchFamily="2" charset="-122"/>
              </a:rPr>
              <a:t>4</a:t>
            </a:r>
            <a:r>
              <a:rPr lang="zh-CN" altLang="en-US" sz="2400">
                <a:solidFill>
                  <a:srgbClr val="080808"/>
                </a:solidFill>
                <a:latin typeface="华文新魏" panose="02010800040101010101" pitchFamily="2" charset="-122"/>
                <a:ea typeface="华文新魏" panose="02010800040101010101" pitchFamily="2" charset="-122"/>
              </a:rPr>
              <a:t>公里跑道，以及初期容量为</a:t>
            </a:r>
            <a:r>
              <a:rPr lang="en-US" altLang="zh-CN" sz="2400">
                <a:solidFill>
                  <a:srgbClr val="080808"/>
                </a:solidFill>
                <a:latin typeface="华文新魏" panose="02010800040101010101" pitchFamily="2" charset="-122"/>
                <a:ea typeface="华文新魏" panose="02010800040101010101" pitchFamily="2" charset="-122"/>
              </a:rPr>
              <a:t>50,000</a:t>
            </a:r>
            <a:r>
              <a:rPr lang="zh-CN" altLang="en-US" sz="2400">
                <a:solidFill>
                  <a:srgbClr val="080808"/>
                </a:solidFill>
                <a:latin typeface="华文新魏" panose="02010800040101010101" pitchFamily="2" charset="-122"/>
                <a:ea typeface="华文新魏" panose="02010800040101010101" pitchFamily="2" charset="-122"/>
              </a:rPr>
              <a:t>吨的货运站和免税店。此外，还包括两个登机口休息室和两个登机桥。目前，机场已经投入运行中，配套设施正在建设中。</a:t>
            </a:r>
          </a:p>
        </p:txBody>
      </p:sp>
      <p:pic>
        <p:nvPicPr>
          <p:cNvPr id="4" name="图片 3" descr="AL DUQM_AS_FINAL.jpg"/>
          <p:cNvPicPr>
            <a:picLocks noChangeAspect="1"/>
          </p:cNvPicPr>
          <p:nvPr/>
        </p:nvPicPr>
        <p:blipFill>
          <a:blip r:embed="rId2"/>
          <a:stretch>
            <a:fillRect/>
          </a:stretch>
        </p:blipFill>
        <p:spPr>
          <a:xfrm>
            <a:off x="300608" y="1415907"/>
            <a:ext cx="5782692" cy="4546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8" name="矩形 37"/>
          <p:cNvSpPr/>
          <p:nvPr/>
        </p:nvSpPr>
        <p:spPr>
          <a:xfrm>
            <a:off x="8006695" y="1415907"/>
            <a:ext cx="2236510" cy="707886"/>
          </a:xfrm>
          <a:prstGeom prst="rect">
            <a:avLst/>
          </a:prstGeom>
        </p:spPr>
        <p:txBody>
          <a:bodyPr wrap="none">
            <a:spAutoFit/>
          </a:bodyPr>
          <a:lstStyle/>
          <a:p>
            <a:r>
              <a:rPr lang="zh-CN" altLang="en-US" sz="4000">
                <a:solidFill>
                  <a:srgbClr val="080808"/>
                </a:solidFill>
                <a:latin typeface="段宁毛笔行书" panose="03000509000000000000" pitchFamily="65" charset="-122"/>
                <a:ea typeface="段宁毛笔行书" panose="03000509000000000000" pitchFamily="65" charset="-122"/>
              </a:rPr>
              <a:t>机  场</a:t>
            </a:r>
          </a:p>
        </p:txBody>
      </p:sp>
      <p:sp>
        <p:nvSpPr>
          <p:cNvPr id="40" name="矩形 39"/>
          <p:cNvSpPr/>
          <p:nvPr/>
        </p:nvSpPr>
        <p:spPr>
          <a:xfrm>
            <a:off x="8616280" y="188640"/>
            <a:ext cx="1960880" cy="41783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a:solidFill>
                  <a:schemeClr val="bg1"/>
                </a:solidFill>
                <a:latin typeface="华文行楷" panose="02010800040101010101" pitchFamily="2" charset="-122"/>
                <a:ea typeface="华文行楷" panose="02010800040101010101" pitchFamily="2" charset="-122"/>
              </a:rPr>
              <a:t>杜库姆地区机场</a:t>
            </a:r>
            <a:endParaRPr lang="zh-CN" altLang="en-US" sz="2000" b="1" dirty="0">
              <a:solidFill>
                <a:schemeClr val="bg1"/>
              </a:solidFill>
              <a:latin typeface="华文行楷" panose="02010800040101010101" pitchFamily="2" charset="-122"/>
              <a:ea typeface="华文行楷" panose="0201080004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53998" y="1781575"/>
            <a:ext cx="6457018" cy="4846320"/>
          </a:xfrm>
          <a:prstGeom prst="rect">
            <a:avLst/>
          </a:prstGeom>
        </p:spPr>
        <p:txBody>
          <a:bodyPr wrap="square">
            <a:spAutoFit/>
          </a:bodyPr>
          <a:lstStyle/>
          <a:p>
            <a:r>
              <a:rPr lang="zh-CN" altLang="en-US" sz="2400">
                <a:solidFill>
                  <a:srgbClr val="080808"/>
                </a:solidFill>
                <a:latin typeface="华文新魏" panose="02010800040101010101" pitchFamily="2" charset="-122"/>
                <a:ea typeface="华文新魏" panose="02010800040101010101" pitchFamily="2" charset="-122"/>
              </a:rPr>
              <a:t>    阿曼政府和比利时安特卫普联盟共同成立了一家合资企业。将依靠最新技术（包括信息技术（</a:t>
            </a:r>
            <a:r>
              <a:rPr lang="en-US" altLang="zh-CN" sz="2400">
                <a:solidFill>
                  <a:srgbClr val="080808"/>
                </a:solidFill>
                <a:latin typeface="华文新魏" panose="02010800040101010101" pitchFamily="2" charset="-122"/>
                <a:ea typeface="华文新魏" panose="02010800040101010101" pitchFamily="2" charset="-122"/>
              </a:rPr>
              <a:t>IT</a:t>
            </a:r>
            <a:r>
              <a:rPr lang="zh-CN" altLang="en-US" sz="2400">
                <a:solidFill>
                  <a:srgbClr val="080808"/>
                </a:solidFill>
                <a:latin typeface="华文新魏" panose="02010800040101010101" pitchFamily="2" charset="-122"/>
                <a:ea typeface="华文新魏" panose="02010800040101010101" pitchFamily="2" charset="-122"/>
              </a:rPr>
              <a:t>）系统）设计和建造一流的港口设施。</a:t>
            </a:r>
          </a:p>
          <a:p>
            <a:r>
              <a:rPr lang="zh-CN" altLang="en-US" sz="2400">
                <a:solidFill>
                  <a:srgbClr val="080808"/>
                </a:solidFill>
                <a:latin typeface="华文新魏" panose="02010800040101010101" pitchFamily="2" charset="-122"/>
                <a:ea typeface="华文新魏" panose="02010800040101010101" pitchFamily="2" charset="-122"/>
              </a:rPr>
              <a:t>    港口第一阶段将处理集装箱，一般和散货。码头</a:t>
            </a:r>
            <a:r>
              <a:rPr lang="en-US" altLang="zh-CN" sz="2400">
                <a:solidFill>
                  <a:srgbClr val="080808"/>
                </a:solidFill>
                <a:latin typeface="华文新魏" panose="02010800040101010101" pitchFamily="2" charset="-122"/>
                <a:ea typeface="华文新魏" panose="02010800040101010101" pitchFamily="2" charset="-122"/>
              </a:rPr>
              <a:t>18</a:t>
            </a:r>
            <a:r>
              <a:rPr lang="zh-CN" altLang="en-US" sz="2400">
                <a:solidFill>
                  <a:srgbClr val="080808"/>
                </a:solidFill>
                <a:latin typeface="华文新魏" panose="02010800040101010101" pitchFamily="2" charset="-122"/>
                <a:ea typeface="华文新魏" panose="02010800040101010101" pitchFamily="2" charset="-122"/>
              </a:rPr>
              <a:t>米深，有商业码头</a:t>
            </a:r>
            <a:r>
              <a:rPr lang="en-US" altLang="zh-CN" sz="2400">
                <a:solidFill>
                  <a:srgbClr val="080808"/>
                </a:solidFill>
                <a:latin typeface="华文新魏" panose="02010800040101010101" pitchFamily="2" charset="-122"/>
                <a:ea typeface="华文新魏" panose="02010800040101010101" pitchFamily="2" charset="-122"/>
              </a:rPr>
              <a:t>(</a:t>
            </a:r>
            <a:r>
              <a:rPr lang="zh-CN" altLang="en-US" sz="2400">
                <a:solidFill>
                  <a:srgbClr val="080808"/>
                </a:solidFill>
                <a:latin typeface="华文新魏" panose="02010800040101010101" pitchFamily="2" charset="-122"/>
                <a:ea typeface="华文新魏" panose="02010800040101010101" pitchFamily="2" charset="-122"/>
              </a:rPr>
              <a:t>长</a:t>
            </a:r>
            <a:r>
              <a:rPr lang="en-US" altLang="zh-CN" sz="2400">
                <a:solidFill>
                  <a:srgbClr val="080808"/>
                </a:solidFill>
                <a:latin typeface="华文新魏" panose="02010800040101010101" pitchFamily="2" charset="-122"/>
                <a:ea typeface="华文新魏" panose="02010800040101010101" pitchFamily="2" charset="-122"/>
              </a:rPr>
              <a:t>2.25</a:t>
            </a:r>
            <a:r>
              <a:rPr lang="zh-CN" altLang="en-US" sz="2400">
                <a:solidFill>
                  <a:srgbClr val="080808"/>
                </a:solidFill>
                <a:latin typeface="华文新魏" panose="02010800040101010101" pitchFamily="2" charset="-122"/>
                <a:ea typeface="华文新魏" panose="02010800040101010101" pitchFamily="2" charset="-122"/>
              </a:rPr>
              <a:t>公里</a:t>
            </a:r>
            <a:r>
              <a:rPr lang="en-US" altLang="zh-CN" sz="2400">
                <a:solidFill>
                  <a:srgbClr val="080808"/>
                </a:solidFill>
                <a:latin typeface="华文新魏" panose="02010800040101010101" pitchFamily="2" charset="-122"/>
                <a:ea typeface="华文新魏" panose="02010800040101010101" pitchFamily="2" charset="-122"/>
              </a:rPr>
              <a:t>,</a:t>
            </a:r>
            <a:r>
              <a:rPr lang="zh-CN" altLang="en-US" sz="2400">
                <a:solidFill>
                  <a:srgbClr val="080808"/>
                </a:solidFill>
                <a:latin typeface="华文新魏" panose="02010800040101010101" pitchFamily="2" charset="-122"/>
                <a:ea typeface="华文新魏" panose="02010800040101010101" pitchFamily="2" charset="-122"/>
              </a:rPr>
              <a:t>宽</a:t>
            </a:r>
            <a:r>
              <a:rPr lang="en-US" altLang="zh-CN" sz="2400">
                <a:solidFill>
                  <a:srgbClr val="080808"/>
                </a:solidFill>
                <a:latin typeface="华文新魏" panose="02010800040101010101" pitchFamily="2" charset="-122"/>
                <a:ea typeface="华文新魏" panose="02010800040101010101" pitchFamily="2" charset="-122"/>
              </a:rPr>
              <a:t>350</a:t>
            </a:r>
            <a:r>
              <a:rPr lang="zh-CN" altLang="en-US" sz="2400">
                <a:solidFill>
                  <a:srgbClr val="080808"/>
                </a:solidFill>
                <a:latin typeface="华文新魏" panose="02010800040101010101" pitchFamily="2" charset="-122"/>
                <a:ea typeface="华文新魏" panose="02010800040101010101" pitchFamily="2" charset="-122"/>
              </a:rPr>
              <a:t>米</a:t>
            </a:r>
            <a:r>
              <a:rPr lang="en-US" altLang="zh-CN" sz="2400">
                <a:solidFill>
                  <a:srgbClr val="080808"/>
                </a:solidFill>
                <a:latin typeface="华文新魏" panose="02010800040101010101" pitchFamily="2" charset="-122"/>
                <a:ea typeface="华文新魏" panose="02010800040101010101" pitchFamily="2" charset="-122"/>
              </a:rPr>
              <a:t>)</a:t>
            </a:r>
            <a:r>
              <a:rPr lang="zh-CN" altLang="en-US" sz="2400">
                <a:solidFill>
                  <a:srgbClr val="080808"/>
                </a:solidFill>
                <a:latin typeface="华文新魏" panose="02010800040101010101" pitchFamily="2" charset="-122"/>
                <a:ea typeface="华文新魏" panose="02010800040101010101" pitchFamily="2" charset="-122"/>
              </a:rPr>
              <a:t>，可容纳</a:t>
            </a:r>
            <a:r>
              <a:rPr lang="en-US" altLang="zh-CN" sz="2400">
                <a:solidFill>
                  <a:srgbClr val="080808"/>
                </a:solidFill>
                <a:latin typeface="华文新魏" panose="02010800040101010101" pitchFamily="2" charset="-122"/>
                <a:ea typeface="华文新魏" panose="02010800040101010101" pitchFamily="2" charset="-122"/>
              </a:rPr>
              <a:t>8</a:t>
            </a:r>
            <a:r>
              <a:rPr lang="zh-CN" altLang="en-US" sz="2400">
                <a:solidFill>
                  <a:srgbClr val="080808"/>
                </a:solidFill>
                <a:latin typeface="华文新魏" panose="02010800040101010101" pitchFamily="2" charset="-122"/>
                <a:ea typeface="华文新魏" panose="02010800040101010101" pitchFamily="2" charset="-122"/>
              </a:rPr>
              <a:t>艘船只。第二阶段将涵盖流域</a:t>
            </a:r>
            <a:r>
              <a:rPr lang="en-US" altLang="zh-CN" sz="2400">
                <a:solidFill>
                  <a:srgbClr val="080808"/>
                </a:solidFill>
                <a:latin typeface="华文新魏" panose="02010800040101010101" pitchFamily="2" charset="-122"/>
                <a:ea typeface="华文新魏" panose="02010800040101010101" pitchFamily="2" charset="-122"/>
              </a:rPr>
              <a:t>6.5</a:t>
            </a:r>
            <a:r>
              <a:rPr lang="zh-CN" altLang="en-US" sz="2400">
                <a:solidFill>
                  <a:srgbClr val="080808"/>
                </a:solidFill>
                <a:latin typeface="华文新魏" panose="02010800040101010101" pitchFamily="2" charset="-122"/>
                <a:ea typeface="华文新魏" panose="02010800040101010101" pitchFamily="2" charset="-122"/>
              </a:rPr>
              <a:t>平方公里和另外</a:t>
            </a:r>
            <a:r>
              <a:rPr lang="en-US" altLang="zh-CN" sz="2400">
                <a:solidFill>
                  <a:srgbClr val="080808"/>
                </a:solidFill>
                <a:latin typeface="华文新魏" panose="02010800040101010101" pitchFamily="2" charset="-122"/>
                <a:ea typeface="华文新魏" panose="02010800040101010101" pitchFamily="2" charset="-122"/>
              </a:rPr>
              <a:t>13,500</a:t>
            </a:r>
            <a:r>
              <a:rPr lang="zh-CN" altLang="en-US" sz="2400">
                <a:solidFill>
                  <a:srgbClr val="080808"/>
                </a:solidFill>
                <a:latin typeface="华文新魏" panose="02010800040101010101" pitchFamily="2" charset="-122"/>
                <a:ea typeface="华文新魏" panose="02010800040101010101" pitchFamily="2" charset="-122"/>
              </a:rPr>
              <a:t>米的商业码头，并提供超过</a:t>
            </a:r>
            <a:r>
              <a:rPr lang="en-US" altLang="zh-CN" sz="2400">
                <a:solidFill>
                  <a:srgbClr val="080808"/>
                </a:solidFill>
                <a:latin typeface="华文新魏" panose="02010800040101010101" pitchFamily="2" charset="-122"/>
                <a:ea typeface="华文新魏" panose="02010800040101010101" pitchFamily="2" charset="-122"/>
              </a:rPr>
              <a:t>36</a:t>
            </a:r>
            <a:r>
              <a:rPr lang="zh-CN" altLang="en-US" sz="2400">
                <a:solidFill>
                  <a:srgbClr val="080808"/>
                </a:solidFill>
                <a:latin typeface="华文新魏" panose="02010800040101010101" pitchFamily="2" charset="-122"/>
                <a:ea typeface="华文新魏" panose="02010800040101010101" pitchFamily="2" charset="-122"/>
              </a:rPr>
              <a:t>个额外的泊位的空间。</a:t>
            </a:r>
          </a:p>
          <a:p>
            <a:r>
              <a:rPr lang="zh-CN" altLang="en-US" sz="2400">
                <a:solidFill>
                  <a:srgbClr val="080808"/>
                </a:solidFill>
                <a:latin typeface="华文新魏" panose="02010800040101010101" pitchFamily="2" charset="-122"/>
                <a:ea typeface="华文新魏" panose="02010800040101010101" pitchFamily="2" charset="-122"/>
              </a:rPr>
              <a:t>    除了商港之外，杜库姆港区内已建成一个专门进行船舶修理和维护保养的干船坞码头，是中东北非地区第二大同类设施。它包括二座干船坞，各为</a:t>
            </a:r>
            <a:r>
              <a:rPr lang="en-US" altLang="zh-CN" sz="2400">
                <a:solidFill>
                  <a:srgbClr val="080808"/>
                </a:solidFill>
                <a:latin typeface="华文新魏" panose="02010800040101010101" pitchFamily="2" charset="-122"/>
                <a:ea typeface="华文新魏" panose="02010800040101010101" pitchFamily="2" charset="-122"/>
              </a:rPr>
              <a:t>410</a:t>
            </a:r>
            <a:r>
              <a:rPr lang="zh-CN" altLang="en-US" sz="2400">
                <a:solidFill>
                  <a:srgbClr val="080808"/>
                </a:solidFill>
                <a:latin typeface="华文新魏" panose="02010800040101010101" pitchFamily="2" charset="-122"/>
                <a:ea typeface="华文新魏" panose="02010800040101010101" pitchFamily="2" charset="-122"/>
              </a:rPr>
              <a:t>米长，</a:t>
            </a:r>
            <a:r>
              <a:rPr lang="en-US" altLang="zh-CN" sz="2400">
                <a:solidFill>
                  <a:srgbClr val="080808"/>
                </a:solidFill>
                <a:latin typeface="华文新魏" panose="02010800040101010101" pitchFamily="2" charset="-122"/>
                <a:ea typeface="华文新魏" panose="02010800040101010101" pitchFamily="2" charset="-122"/>
              </a:rPr>
              <a:t>14</a:t>
            </a:r>
            <a:r>
              <a:rPr lang="zh-CN" altLang="en-US" sz="2400">
                <a:solidFill>
                  <a:srgbClr val="080808"/>
                </a:solidFill>
                <a:latin typeface="华文新魏" panose="02010800040101010101" pitchFamily="2" charset="-122"/>
                <a:ea typeface="华文新魏" panose="02010800040101010101" pitchFamily="2" charset="-122"/>
              </a:rPr>
              <a:t>米高和</a:t>
            </a:r>
            <a:r>
              <a:rPr lang="en-US" altLang="zh-CN" sz="2400">
                <a:solidFill>
                  <a:srgbClr val="080808"/>
                </a:solidFill>
                <a:latin typeface="华文新魏" panose="02010800040101010101" pitchFamily="2" charset="-122"/>
                <a:ea typeface="华文新魏" panose="02010800040101010101" pitchFamily="2" charset="-122"/>
              </a:rPr>
              <a:t>10</a:t>
            </a:r>
            <a:r>
              <a:rPr lang="zh-CN" altLang="en-US" sz="2400">
                <a:solidFill>
                  <a:srgbClr val="080808"/>
                </a:solidFill>
                <a:latin typeface="华文新魏" panose="02010800040101010101" pitchFamily="2" charset="-122"/>
                <a:ea typeface="华文新魏" panose="02010800040101010101" pitchFamily="2" charset="-122"/>
              </a:rPr>
              <a:t>米深，宽度则分别为</a:t>
            </a:r>
            <a:r>
              <a:rPr lang="en-US" altLang="zh-CN" sz="2400">
                <a:solidFill>
                  <a:srgbClr val="080808"/>
                </a:solidFill>
                <a:latin typeface="华文新魏" panose="02010800040101010101" pitchFamily="2" charset="-122"/>
                <a:ea typeface="华文新魏" panose="02010800040101010101" pitchFamily="2" charset="-122"/>
              </a:rPr>
              <a:t>95</a:t>
            </a:r>
            <a:r>
              <a:rPr lang="zh-CN" altLang="en-US" sz="2400">
                <a:solidFill>
                  <a:srgbClr val="080808"/>
                </a:solidFill>
                <a:latin typeface="华文新魏" panose="02010800040101010101" pitchFamily="2" charset="-122"/>
                <a:ea typeface="华文新魏" panose="02010800040101010101" pitchFamily="2" charset="-122"/>
              </a:rPr>
              <a:t>米和</a:t>
            </a:r>
            <a:r>
              <a:rPr lang="en-US" altLang="zh-CN" sz="2400">
                <a:solidFill>
                  <a:srgbClr val="080808"/>
                </a:solidFill>
                <a:latin typeface="华文新魏" panose="02010800040101010101" pitchFamily="2" charset="-122"/>
                <a:ea typeface="华文新魏" panose="02010800040101010101" pitchFamily="2" charset="-122"/>
              </a:rPr>
              <a:t>80</a:t>
            </a:r>
            <a:r>
              <a:rPr lang="zh-CN" altLang="en-US" sz="2400">
                <a:solidFill>
                  <a:srgbClr val="080808"/>
                </a:solidFill>
                <a:latin typeface="华文新魏" panose="02010800040101010101" pitchFamily="2" charset="-122"/>
                <a:ea typeface="华文新魏" panose="02010800040101010101" pitchFamily="2" charset="-122"/>
              </a:rPr>
              <a:t>米；</a:t>
            </a:r>
          </a:p>
        </p:txBody>
      </p:sp>
      <p:pic>
        <p:nvPicPr>
          <p:cNvPr id="4" name="图片 3" descr="AL DUQM_AS_FINAL.jpg"/>
          <p:cNvPicPr>
            <a:picLocks noChangeAspect="1"/>
          </p:cNvPicPr>
          <p:nvPr/>
        </p:nvPicPr>
        <p:blipFill>
          <a:blip r:embed="rId2"/>
          <a:stretch>
            <a:fillRect/>
          </a:stretch>
        </p:blipFill>
        <p:spPr>
          <a:xfrm>
            <a:off x="208361" y="1147857"/>
            <a:ext cx="5204828" cy="45304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6" name="矩形 45"/>
          <p:cNvSpPr/>
          <p:nvPr/>
        </p:nvSpPr>
        <p:spPr>
          <a:xfrm>
            <a:off x="9014461" y="188640"/>
            <a:ext cx="1402080" cy="48323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chemeClr val="bg1"/>
                </a:solidFill>
                <a:latin typeface="华文行楷" panose="02010800040101010101" pitchFamily="2" charset="-122"/>
                <a:ea typeface="华文行楷" panose="02010800040101010101" pitchFamily="2" charset="-122"/>
              </a:rPr>
              <a:t>杜库姆港</a:t>
            </a:r>
            <a:endParaRPr lang="zh-CN" altLang="en-US" sz="2400" b="1" dirty="0">
              <a:solidFill>
                <a:schemeClr val="bg1"/>
              </a:solidFill>
              <a:latin typeface="华文行楷" panose="02010800040101010101" pitchFamily="2" charset="-122"/>
              <a:ea typeface="华文行楷" panose="02010800040101010101" pitchFamily="2" charset="-122"/>
            </a:endParaRPr>
          </a:p>
        </p:txBody>
      </p:sp>
      <p:sp>
        <p:nvSpPr>
          <p:cNvPr id="47" name="矩形 46"/>
          <p:cNvSpPr/>
          <p:nvPr/>
        </p:nvSpPr>
        <p:spPr>
          <a:xfrm>
            <a:off x="7664252" y="1073689"/>
            <a:ext cx="2236510" cy="707886"/>
          </a:xfrm>
          <a:prstGeom prst="rect">
            <a:avLst/>
          </a:prstGeom>
        </p:spPr>
        <p:txBody>
          <a:bodyPr wrap="none">
            <a:spAutoFit/>
          </a:bodyPr>
          <a:lstStyle/>
          <a:p>
            <a:r>
              <a:rPr lang="zh-CN" altLang="en-US" sz="4000">
                <a:solidFill>
                  <a:srgbClr val="080808"/>
                </a:solidFill>
                <a:latin typeface="段宁毛笔行书" panose="03000509000000000000" pitchFamily="65" charset="-122"/>
                <a:ea typeface="段宁毛笔行书" panose="03000509000000000000" pitchFamily="65" charset="-122"/>
              </a:rPr>
              <a:t>港  口</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125716" y="1698440"/>
            <a:ext cx="5888484" cy="4846320"/>
          </a:xfrm>
          <a:prstGeom prst="rect">
            <a:avLst/>
          </a:prstGeom>
        </p:spPr>
        <p:txBody>
          <a:bodyPr wrap="square">
            <a:spAutoFit/>
          </a:bodyPr>
          <a:lstStyle/>
          <a:p>
            <a:r>
              <a:rPr lang="zh-CN" altLang="en-US" sz="2400">
                <a:solidFill>
                  <a:srgbClr val="080808"/>
                </a:solidFill>
                <a:latin typeface="华文新魏" panose="02010800040101010101" pitchFamily="2" charset="-122"/>
                <a:ea typeface="华文新魏" panose="02010800040101010101" pitchFamily="2" charset="-122"/>
              </a:rPr>
              <a:t>    杜库姆经济特区已计划并正在实施一个高标准的主干道路网络，将杜库姆连接到阿曼所有主要城镇和城市，并将其连接阿拉伯联合酋长国（阿联酋）和沙特阿拉伯王国（</a:t>
            </a:r>
            <a:r>
              <a:rPr lang="en-US" altLang="zh-CN" sz="2400">
                <a:solidFill>
                  <a:srgbClr val="080808"/>
                </a:solidFill>
                <a:latin typeface="华文新魏" panose="02010800040101010101" pitchFamily="2" charset="-122"/>
                <a:ea typeface="华文新魏" panose="02010800040101010101" pitchFamily="2" charset="-122"/>
              </a:rPr>
              <a:t>KSA</a:t>
            </a:r>
            <a:r>
              <a:rPr lang="zh-CN" altLang="en-US" sz="2400">
                <a:solidFill>
                  <a:srgbClr val="080808"/>
                </a:solidFill>
                <a:latin typeface="华文新魏" panose="02010800040101010101" pitchFamily="2" charset="-122"/>
                <a:ea typeface="华文新魏" panose="02010800040101010101" pitchFamily="2" charset="-122"/>
              </a:rPr>
              <a:t>）。</a:t>
            </a:r>
          </a:p>
          <a:p>
            <a:r>
              <a:rPr lang="zh-CN" altLang="en-US" sz="2400">
                <a:solidFill>
                  <a:srgbClr val="080808"/>
                </a:solidFill>
                <a:latin typeface="华文新魏" panose="02010800040101010101" pitchFamily="2" charset="-122"/>
                <a:ea typeface="华文新魏" panose="02010800040101010101" pitchFamily="2" charset="-122"/>
              </a:rPr>
              <a:t>    位于杜库姆的两条主要道路已经施工完成：第一条是</a:t>
            </a:r>
            <a:r>
              <a:rPr lang="en-US" altLang="zh-CN" sz="2400">
                <a:solidFill>
                  <a:srgbClr val="080808"/>
                </a:solidFill>
                <a:latin typeface="华文新魏" panose="02010800040101010101" pitchFamily="2" charset="-122"/>
                <a:ea typeface="华文新魏" panose="02010800040101010101" pitchFamily="2" charset="-122"/>
              </a:rPr>
              <a:t>17</a:t>
            </a:r>
            <a:r>
              <a:rPr lang="zh-CN" altLang="en-US" sz="2400">
                <a:solidFill>
                  <a:srgbClr val="080808"/>
                </a:solidFill>
                <a:latin typeface="华文新魏" panose="02010800040101010101" pitchFamily="2" charset="-122"/>
                <a:ea typeface="华文新魏" panose="02010800040101010101" pitchFamily="2" charset="-122"/>
              </a:rPr>
              <a:t>公里、六车道的主双车道，这条路将连接港口，机场和旅游区与当地住宅和生活服务设施。第二条是</a:t>
            </a:r>
            <a:r>
              <a:rPr lang="en-US" altLang="zh-CN" sz="2400">
                <a:solidFill>
                  <a:srgbClr val="080808"/>
                </a:solidFill>
                <a:latin typeface="华文新魏" panose="02010800040101010101" pitchFamily="2" charset="-122"/>
                <a:ea typeface="华文新魏" panose="02010800040101010101" pitchFamily="2" charset="-122"/>
              </a:rPr>
              <a:t>22.5</a:t>
            </a:r>
            <a:r>
              <a:rPr lang="zh-CN" altLang="en-US" sz="2400">
                <a:solidFill>
                  <a:srgbClr val="080808"/>
                </a:solidFill>
                <a:latin typeface="华文新魏" panose="02010800040101010101" pitchFamily="2" charset="-122"/>
                <a:ea typeface="华文新魏" panose="02010800040101010101" pitchFamily="2" charset="-122"/>
              </a:rPr>
              <a:t>公里，</a:t>
            </a:r>
            <a:r>
              <a:rPr lang="en-US" altLang="zh-CN" sz="2400">
                <a:solidFill>
                  <a:srgbClr val="080808"/>
                </a:solidFill>
                <a:latin typeface="华文新魏" panose="02010800040101010101" pitchFamily="2" charset="-122"/>
                <a:ea typeface="华文新魏" panose="02010800040101010101" pitchFamily="2" charset="-122"/>
              </a:rPr>
              <a:t>4</a:t>
            </a:r>
            <a:r>
              <a:rPr lang="zh-CN" altLang="en-US" sz="2400">
                <a:solidFill>
                  <a:srgbClr val="080808"/>
                </a:solidFill>
                <a:latin typeface="华文新魏" panose="02010800040101010101" pitchFamily="2" charset="-122"/>
                <a:ea typeface="华文新魏" panose="02010800040101010101" pitchFamily="2" charset="-122"/>
              </a:rPr>
              <a:t>车道的城市周边道路带，将连接城市内的住宅区与海滩。</a:t>
            </a:r>
          </a:p>
          <a:p>
            <a:r>
              <a:rPr lang="zh-CN" altLang="en-US" sz="2400">
                <a:solidFill>
                  <a:srgbClr val="080808"/>
                </a:solidFill>
                <a:latin typeface="华文新魏" panose="02010800040101010101" pitchFamily="2" charset="-122"/>
                <a:ea typeface="华文新魏" panose="02010800040101010101" pitchFamily="2" charset="-122"/>
              </a:rPr>
              <a:t>    另外，一条</a:t>
            </a:r>
            <a:r>
              <a:rPr lang="en-US" altLang="zh-CN" sz="2400">
                <a:solidFill>
                  <a:srgbClr val="080808"/>
                </a:solidFill>
                <a:latin typeface="华文新魏" panose="02010800040101010101" pitchFamily="2" charset="-122"/>
                <a:ea typeface="华文新魏" panose="02010800040101010101" pitchFamily="2" charset="-122"/>
              </a:rPr>
              <a:t>37</a:t>
            </a:r>
            <a:r>
              <a:rPr lang="zh-CN" altLang="en-US" sz="2400">
                <a:solidFill>
                  <a:srgbClr val="080808"/>
                </a:solidFill>
                <a:latin typeface="华文新魏" panose="02010800040101010101" pitchFamily="2" charset="-122"/>
                <a:ea typeface="华文新魏" panose="02010800040101010101" pitchFamily="2" charset="-122"/>
              </a:rPr>
              <a:t>公里的道路，环绕港口，干船坞和政府码头正在建设中。</a:t>
            </a:r>
          </a:p>
        </p:txBody>
      </p:sp>
      <p:pic>
        <p:nvPicPr>
          <p:cNvPr id="4" name="图片 3" descr="AL DUQM_AS_FINAL.jpg"/>
          <p:cNvPicPr>
            <a:picLocks noChangeAspect="1"/>
          </p:cNvPicPr>
          <p:nvPr/>
        </p:nvPicPr>
        <p:blipFill>
          <a:blip r:embed="rId2"/>
          <a:stretch>
            <a:fillRect/>
          </a:stretch>
        </p:blipFill>
        <p:spPr>
          <a:xfrm>
            <a:off x="335360" y="1358901"/>
            <a:ext cx="5544616" cy="43217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6" name="矩形 45"/>
          <p:cNvSpPr/>
          <p:nvPr/>
        </p:nvSpPr>
        <p:spPr>
          <a:xfrm>
            <a:off x="8520522" y="188640"/>
            <a:ext cx="2138680" cy="45021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200" b="1">
                <a:solidFill>
                  <a:schemeClr val="bg1"/>
                </a:solidFill>
                <a:latin typeface="华文行楷" panose="02010800040101010101" pitchFamily="2" charset="-122"/>
                <a:ea typeface="华文行楷" panose="02010800040101010101" pitchFamily="2" charset="-122"/>
              </a:rPr>
              <a:t>杜库姆道路网络</a:t>
            </a:r>
            <a:endParaRPr lang="zh-CN" altLang="en-US" sz="2200" b="1" dirty="0">
              <a:solidFill>
                <a:schemeClr val="bg1"/>
              </a:solidFill>
              <a:latin typeface="华文行楷" panose="02010800040101010101" pitchFamily="2" charset="-122"/>
              <a:ea typeface="华文行楷" panose="02010800040101010101" pitchFamily="2" charset="-122"/>
            </a:endParaRPr>
          </a:p>
        </p:txBody>
      </p:sp>
      <p:sp>
        <p:nvSpPr>
          <p:cNvPr id="47" name="矩形 46"/>
          <p:cNvSpPr/>
          <p:nvPr/>
        </p:nvSpPr>
        <p:spPr>
          <a:xfrm>
            <a:off x="7894069" y="1004958"/>
            <a:ext cx="2236510" cy="707886"/>
          </a:xfrm>
          <a:prstGeom prst="rect">
            <a:avLst/>
          </a:prstGeom>
        </p:spPr>
        <p:txBody>
          <a:bodyPr wrap="none">
            <a:spAutoFit/>
          </a:bodyPr>
          <a:lstStyle/>
          <a:p>
            <a:r>
              <a:rPr lang="zh-CN" altLang="en-US" sz="4000">
                <a:solidFill>
                  <a:srgbClr val="080808"/>
                </a:solidFill>
                <a:latin typeface="段宁毛笔行书" panose="03000509000000000000" pitchFamily="65" charset="-122"/>
                <a:ea typeface="段宁毛笔行书" panose="03000509000000000000" pitchFamily="65" charset="-122"/>
              </a:rPr>
              <a:t>道路网络</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4219" y="5312229"/>
            <a:ext cx="12192000" cy="803487"/>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4"/>
          <p:cNvSpPr/>
          <p:nvPr/>
        </p:nvSpPr>
        <p:spPr>
          <a:xfrm>
            <a:off x="4559" y="6088960"/>
            <a:ext cx="12198327" cy="8323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zh-CN">
              <a:solidFill>
                <a:srgbClr val="FFFFFF"/>
              </a:solidFill>
            </a:endParaRPr>
          </a:p>
        </p:txBody>
      </p:sp>
      <p:sp>
        <p:nvSpPr>
          <p:cNvPr id="6" name="Freeform 67"/>
          <p:cNvSpPr/>
          <p:nvPr/>
        </p:nvSpPr>
        <p:spPr bwMode="auto">
          <a:xfrm>
            <a:off x="2921000" y="6356575"/>
            <a:ext cx="1463513" cy="562512"/>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1765">
              <a:lnSpc>
                <a:spcPct val="90000"/>
              </a:lnSpc>
              <a:spcAft>
                <a:spcPct val="35000"/>
              </a:spcAft>
              <a:defRPr/>
            </a:pPr>
            <a:r>
              <a:rPr lang="zh-CN" altLang="en-US" sz="2600" b="1">
                <a:solidFill>
                  <a:schemeClr val="bg1"/>
                </a:solidFill>
                <a:latin typeface="隶书" panose="02010509060101010101" pitchFamily="49" charset="-122"/>
                <a:ea typeface="隶书" panose="02010509060101010101" pitchFamily="49" charset="-122"/>
                <a:cs typeface="Lato Regular"/>
              </a:rPr>
              <a:t>优惠政策</a:t>
            </a:r>
            <a:endParaRPr lang="en-US" sz="2600" b="1" dirty="0">
              <a:solidFill>
                <a:schemeClr val="bg1"/>
              </a:solidFill>
              <a:latin typeface="隶书" panose="02010509060101010101" pitchFamily="49" charset="-122"/>
              <a:ea typeface="隶书" panose="02010509060101010101" pitchFamily="49" charset="-122"/>
              <a:cs typeface="Lato Regular"/>
            </a:endParaRPr>
          </a:p>
        </p:txBody>
      </p:sp>
      <p:sp>
        <p:nvSpPr>
          <p:cNvPr id="15" name="Freeform 98"/>
          <p:cNvSpPr/>
          <p:nvPr/>
        </p:nvSpPr>
        <p:spPr bwMode="auto">
          <a:xfrm>
            <a:off x="419100" y="6390156"/>
            <a:ext cx="1847458" cy="35354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1765">
              <a:lnSpc>
                <a:spcPct val="90000"/>
              </a:lnSpc>
              <a:spcAft>
                <a:spcPct val="35000"/>
              </a:spcAft>
              <a:defRPr/>
            </a:pPr>
            <a:r>
              <a:rPr lang="zh-CN" altLang="en-US" sz="2600" b="1">
                <a:solidFill>
                  <a:schemeClr val="bg1"/>
                </a:solidFill>
                <a:latin typeface="隶书" panose="02010509060101010101" pitchFamily="49" charset="-122"/>
                <a:ea typeface="隶书" panose="02010509060101010101" pitchFamily="49" charset="-122"/>
                <a:cs typeface="Lato Regular"/>
              </a:rPr>
              <a:t>产业园简介</a:t>
            </a:r>
            <a:endParaRPr lang="en-US" sz="2600" b="1" dirty="0">
              <a:solidFill>
                <a:schemeClr val="bg1"/>
              </a:solidFill>
              <a:latin typeface="隶书" panose="02010509060101010101" pitchFamily="49" charset="-122"/>
              <a:ea typeface="隶书" panose="02010509060101010101" pitchFamily="49" charset="-122"/>
              <a:cs typeface="Lato Regular"/>
            </a:endParaRPr>
          </a:p>
        </p:txBody>
      </p:sp>
      <p:sp>
        <p:nvSpPr>
          <p:cNvPr id="36" name="Freeform 78"/>
          <p:cNvSpPr/>
          <p:nvPr/>
        </p:nvSpPr>
        <p:spPr bwMode="auto">
          <a:xfrm>
            <a:off x="5092701" y="6360876"/>
            <a:ext cx="1496936" cy="446143"/>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1765">
              <a:lnSpc>
                <a:spcPct val="90000"/>
              </a:lnSpc>
              <a:spcAft>
                <a:spcPct val="35000"/>
              </a:spcAft>
              <a:defRPr/>
            </a:pPr>
            <a:r>
              <a:rPr lang="zh-CN" altLang="en-US" sz="2600" b="1">
                <a:solidFill>
                  <a:schemeClr val="bg1"/>
                </a:solidFill>
                <a:latin typeface="隶书" panose="02010509060101010101" pitchFamily="49" charset="-122"/>
                <a:ea typeface="隶书" panose="02010509060101010101" pitchFamily="49" charset="-122"/>
                <a:cs typeface="Lato Regular"/>
              </a:rPr>
              <a:t>园区规划</a:t>
            </a:r>
            <a:endParaRPr lang="en-US" sz="2600" b="1" dirty="0">
              <a:solidFill>
                <a:schemeClr val="bg1"/>
              </a:solidFill>
              <a:latin typeface="隶书" panose="02010509060101010101" pitchFamily="49" charset="-122"/>
              <a:ea typeface="隶书" panose="02010509060101010101" pitchFamily="49" charset="-122"/>
              <a:cs typeface="Lato Regular"/>
            </a:endParaRPr>
          </a:p>
        </p:txBody>
      </p:sp>
      <p:sp>
        <p:nvSpPr>
          <p:cNvPr id="57" name="Freeform 78"/>
          <p:cNvSpPr/>
          <p:nvPr/>
        </p:nvSpPr>
        <p:spPr bwMode="auto">
          <a:xfrm>
            <a:off x="7543800" y="6367074"/>
            <a:ext cx="1461376" cy="414546"/>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1765">
              <a:lnSpc>
                <a:spcPct val="90000"/>
              </a:lnSpc>
              <a:spcAft>
                <a:spcPct val="35000"/>
              </a:spcAft>
              <a:defRPr/>
            </a:pPr>
            <a:r>
              <a:rPr lang="zh-CN" altLang="en-US" sz="2600" b="1">
                <a:solidFill>
                  <a:schemeClr val="bg1"/>
                </a:solidFill>
                <a:latin typeface="隶书" panose="02010509060101010101" pitchFamily="49" charset="-122"/>
                <a:ea typeface="隶书" panose="02010509060101010101" pitchFamily="49" charset="-122"/>
                <a:cs typeface="Lato Regular"/>
              </a:rPr>
              <a:t>拟建项目</a:t>
            </a:r>
            <a:endParaRPr lang="en-US" sz="2600" b="1" dirty="0">
              <a:solidFill>
                <a:schemeClr val="bg1"/>
              </a:solidFill>
              <a:latin typeface="隶书" panose="02010509060101010101" pitchFamily="49" charset="-122"/>
              <a:ea typeface="隶书" panose="02010509060101010101" pitchFamily="49" charset="-122"/>
              <a:cs typeface="Lato Regular"/>
            </a:endParaRPr>
          </a:p>
        </p:txBody>
      </p:sp>
      <p:sp>
        <p:nvSpPr>
          <p:cNvPr id="69" name="Freeform 78"/>
          <p:cNvSpPr/>
          <p:nvPr/>
        </p:nvSpPr>
        <p:spPr bwMode="auto">
          <a:xfrm>
            <a:off x="9753600" y="6342573"/>
            <a:ext cx="1625599" cy="57651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1765">
              <a:lnSpc>
                <a:spcPct val="90000"/>
              </a:lnSpc>
              <a:spcAft>
                <a:spcPct val="35000"/>
              </a:spcAft>
              <a:defRPr/>
            </a:pPr>
            <a:r>
              <a:rPr lang="zh-CN" altLang="en-US" sz="2600" b="1">
                <a:solidFill>
                  <a:schemeClr val="bg1"/>
                </a:solidFill>
                <a:latin typeface="隶书" panose="02010509060101010101" pitchFamily="49" charset="-122"/>
                <a:ea typeface="隶书" panose="02010509060101010101" pitchFamily="49" charset="-122"/>
                <a:cs typeface="Lato Regular"/>
              </a:rPr>
              <a:t>注册公司</a:t>
            </a:r>
            <a:endParaRPr lang="en-US" sz="2600" b="1" dirty="0">
              <a:solidFill>
                <a:schemeClr val="bg1"/>
              </a:solidFill>
              <a:latin typeface="隶书" panose="02010509060101010101" pitchFamily="49" charset="-122"/>
              <a:ea typeface="隶书" panose="02010509060101010101" pitchFamily="49" charset="-122"/>
              <a:cs typeface="Lato Regular"/>
            </a:endParaRPr>
          </a:p>
        </p:txBody>
      </p:sp>
      <p:grpSp>
        <p:nvGrpSpPr>
          <p:cNvPr id="94" name="组合 93"/>
          <p:cNvGrpSpPr/>
          <p:nvPr/>
        </p:nvGrpSpPr>
        <p:grpSpPr>
          <a:xfrm>
            <a:off x="1067056" y="5800960"/>
            <a:ext cx="576000" cy="576000"/>
            <a:chOff x="5735960" y="5085185"/>
            <a:chExt cx="576000" cy="576000"/>
          </a:xfrm>
        </p:grpSpPr>
        <p:grpSp>
          <p:nvGrpSpPr>
            <p:cNvPr id="4" name="Group 2"/>
            <p:cNvGrpSpPr/>
            <p:nvPr/>
          </p:nvGrpSpPr>
          <p:grpSpPr>
            <a:xfrm>
              <a:off x="5735960" y="5085185"/>
              <a:ext cx="576000" cy="576000"/>
              <a:chOff x="2953255" y="4744273"/>
              <a:chExt cx="966131" cy="966131"/>
            </a:xfrm>
          </p:grpSpPr>
          <p:sp>
            <p:nvSpPr>
              <p:cNvPr id="18" name="Oval 86"/>
              <p:cNvSpPr/>
              <p:nvPr/>
            </p:nvSpPr>
            <p:spPr bwMode="auto">
              <a:xfrm>
                <a:off x="3014367" y="4805383"/>
                <a:ext cx="852640" cy="852639"/>
              </a:xfrm>
              <a:prstGeom prst="ellipse">
                <a:avLst/>
              </a:prstGeom>
              <a:solidFill>
                <a:schemeClr val="accent3"/>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 name="Oval 87"/>
              <p:cNvSpPr/>
              <p:nvPr/>
            </p:nvSpPr>
            <p:spPr bwMode="auto">
              <a:xfrm>
                <a:off x="2953255" y="4744273"/>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78" name="组合 77"/>
            <p:cNvGrpSpPr/>
            <p:nvPr/>
          </p:nvGrpSpPr>
          <p:grpSpPr>
            <a:xfrm>
              <a:off x="5836206" y="5164812"/>
              <a:ext cx="373199" cy="332206"/>
              <a:chOff x="5033846" y="3012067"/>
              <a:chExt cx="1000639" cy="825664"/>
            </a:xfrm>
            <a:solidFill>
              <a:schemeClr val="bg1"/>
            </a:solidFill>
          </p:grpSpPr>
          <p:sp>
            <p:nvSpPr>
              <p:cNvPr id="79" name="Rectangle 243"/>
              <p:cNvSpPr>
                <a:spLocks noChangeArrowheads="1"/>
              </p:cNvSpPr>
              <p:nvPr/>
            </p:nvSpPr>
            <p:spPr bwMode="auto">
              <a:xfrm>
                <a:off x="5033846" y="3809024"/>
                <a:ext cx="1000639" cy="287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0" name="Rectangle 244"/>
              <p:cNvSpPr>
                <a:spLocks noChangeArrowheads="1"/>
              </p:cNvSpPr>
              <p:nvPr/>
            </p:nvSpPr>
            <p:spPr bwMode="auto">
              <a:xfrm>
                <a:off x="5033846" y="3752977"/>
                <a:ext cx="1000639" cy="328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1" name="Rectangle 245"/>
              <p:cNvSpPr>
                <a:spLocks noChangeArrowheads="1"/>
              </p:cNvSpPr>
              <p:nvPr/>
            </p:nvSpPr>
            <p:spPr bwMode="auto">
              <a:xfrm>
                <a:off x="5721444" y="3423532"/>
                <a:ext cx="313041" cy="232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2" name="Freeform 246"/>
              <p:cNvSpPr>
                <a:spLocks noEditPoints="1"/>
              </p:cNvSpPr>
              <p:nvPr/>
            </p:nvSpPr>
            <p:spPr bwMode="auto">
              <a:xfrm>
                <a:off x="5721444" y="3461808"/>
                <a:ext cx="287069" cy="269298"/>
              </a:xfrm>
              <a:custGeom>
                <a:avLst/>
                <a:gdLst>
                  <a:gd name="T0" fmla="*/ 210 w 210"/>
                  <a:gd name="T1" fmla="*/ 0 h 197"/>
                  <a:gd name="T2" fmla="*/ 210 w 210"/>
                  <a:gd name="T3" fmla="*/ 197 h 197"/>
                  <a:gd name="T4" fmla="*/ 0 w 210"/>
                  <a:gd name="T5" fmla="*/ 197 h 197"/>
                  <a:gd name="T6" fmla="*/ 0 w 210"/>
                  <a:gd name="T7" fmla="*/ 0 h 197"/>
                  <a:gd name="T8" fmla="*/ 210 w 210"/>
                  <a:gd name="T9" fmla="*/ 0 h 197"/>
                  <a:gd name="T10" fmla="*/ 182 w 210"/>
                  <a:gd name="T11" fmla="*/ 114 h 197"/>
                  <a:gd name="T12" fmla="*/ 182 w 210"/>
                  <a:gd name="T13" fmla="*/ 81 h 197"/>
                  <a:gd name="T14" fmla="*/ 31 w 210"/>
                  <a:gd name="T15" fmla="*/ 81 h 197"/>
                  <a:gd name="T16" fmla="*/ 31 w 210"/>
                  <a:gd name="T17" fmla="*/ 114 h 197"/>
                  <a:gd name="T18" fmla="*/ 182 w 210"/>
                  <a:gd name="T19" fmla="*/ 114 h 197"/>
                  <a:gd name="T20" fmla="*/ 182 w 210"/>
                  <a:gd name="T21" fmla="*/ 64 h 197"/>
                  <a:gd name="T22" fmla="*/ 182 w 210"/>
                  <a:gd name="T23" fmla="*/ 31 h 197"/>
                  <a:gd name="T24" fmla="*/ 31 w 210"/>
                  <a:gd name="T25" fmla="*/ 31 h 197"/>
                  <a:gd name="T26" fmla="*/ 31 w 210"/>
                  <a:gd name="T27" fmla="*/ 64 h 197"/>
                  <a:gd name="T28" fmla="*/ 182 w 210"/>
                  <a:gd name="T29" fmla="*/ 6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97">
                    <a:moveTo>
                      <a:pt x="210" y="0"/>
                    </a:moveTo>
                    <a:lnTo>
                      <a:pt x="210" y="197"/>
                    </a:lnTo>
                    <a:lnTo>
                      <a:pt x="0" y="197"/>
                    </a:lnTo>
                    <a:lnTo>
                      <a:pt x="0" y="0"/>
                    </a:lnTo>
                    <a:lnTo>
                      <a:pt x="210" y="0"/>
                    </a:lnTo>
                    <a:close/>
                    <a:moveTo>
                      <a:pt x="182" y="114"/>
                    </a:moveTo>
                    <a:lnTo>
                      <a:pt x="182" y="81"/>
                    </a:lnTo>
                    <a:lnTo>
                      <a:pt x="31" y="81"/>
                    </a:lnTo>
                    <a:lnTo>
                      <a:pt x="31" y="114"/>
                    </a:lnTo>
                    <a:lnTo>
                      <a:pt x="182" y="114"/>
                    </a:lnTo>
                    <a:close/>
                    <a:moveTo>
                      <a:pt x="182" y="64"/>
                    </a:moveTo>
                    <a:lnTo>
                      <a:pt x="182" y="31"/>
                    </a:lnTo>
                    <a:lnTo>
                      <a:pt x="31" y="31"/>
                    </a:lnTo>
                    <a:lnTo>
                      <a:pt x="31" y="64"/>
                    </a:lnTo>
                    <a:lnTo>
                      <a:pt x="182"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247"/>
              <p:cNvSpPr/>
              <p:nvPr/>
            </p:nvSpPr>
            <p:spPr bwMode="auto">
              <a:xfrm>
                <a:off x="5314080" y="3012067"/>
                <a:ext cx="452475" cy="278867"/>
              </a:xfrm>
              <a:custGeom>
                <a:avLst/>
                <a:gdLst>
                  <a:gd name="T0" fmla="*/ 136 w 140"/>
                  <a:gd name="T1" fmla="*/ 72 h 86"/>
                  <a:gd name="T2" fmla="*/ 138 w 140"/>
                  <a:gd name="T3" fmla="*/ 82 h 86"/>
                  <a:gd name="T4" fmla="*/ 128 w 140"/>
                  <a:gd name="T5" fmla="*/ 84 h 86"/>
                  <a:gd name="T6" fmla="*/ 70 w 140"/>
                  <a:gd name="T7" fmla="*/ 40 h 86"/>
                  <a:gd name="T8" fmla="*/ 12 w 140"/>
                  <a:gd name="T9" fmla="*/ 84 h 86"/>
                  <a:gd name="T10" fmla="*/ 2 w 140"/>
                  <a:gd name="T11" fmla="*/ 82 h 86"/>
                  <a:gd name="T12" fmla="*/ 4 w 140"/>
                  <a:gd name="T13" fmla="*/ 72 h 86"/>
                  <a:gd name="T14" fmla="*/ 65 w 140"/>
                  <a:gd name="T15" fmla="*/ 26 h 86"/>
                  <a:gd name="T16" fmla="*/ 67 w 140"/>
                  <a:gd name="T17" fmla="*/ 25 h 86"/>
                  <a:gd name="T18" fmla="*/ 67 w 140"/>
                  <a:gd name="T19" fmla="*/ 4 h 86"/>
                  <a:gd name="T20" fmla="*/ 70 w 140"/>
                  <a:gd name="T21" fmla="*/ 0 h 86"/>
                  <a:gd name="T22" fmla="*/ 74 w 140"/>
                  <a:gd name="T23" fmla="*/ 4 h 86"/>
                  <a:gd name="T24" fmla="*/ 74 w 140"/>
                  <a:gd name="T25" fmla="*/ 26 h 86"/>
                  <a:gd name="T26" fmla="*/ 75 w 140"/>
                  <a:gd name="T27" fmla="*/ 26 h 86"/>
                  <a:gd name="T28" fmla="*/ 136 w 140"/>
                  <a:gd name="T2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 h="86">
                    <a:moveTo>
                      <a:pt x="136" y="72"/>
                    </a:moveTo>
                    <a:cubicBezTo>
                      <a:pt x="140" y="74"/>
                      <a:pt x="140" y="79"/>
                      <a:pt x="138" y="82"/>
                    </a:cubicBezTo>
                    <a:cubicBezTo>
                      <a:pt x="135" y="85"/>
                      <a:pt x="131" y="86"/>
                      <a:pt x="128" y="84"/>
                    </a:cubicBezTo>
                    <a:cubicBezTo>
                      <a:pt x="70" y="40"/>
                      <a:pt x="70" y="40"/>
                      <a:pt x="70" y="40"/>
                    </a:cubicBezTo>
                    <a:cubicBezTo>
                      <a:pt x="12" y="84"/>
                      <a:pt x="12" y="84"/>
                      <a:pt x="12" y="84"/>
                    </a:cubicBezTo>
                    <a:cubicBezTo>
                      <a:pt x="9" y="86"/>
                      <a:pt x="5" y="85"/>
                      <a:pt x="2" y="82"/>
                    </a:cubicBezTo>
                    <a:cubicBezTo>
                      <a:pt x="0" y="79"/>
                      <a:pt x="1" y="74"/>
                      <a:pt x="4" y="72"/>
                    </a:cubicBezTo>
                    <a:cubicBezTo>
                      <a:pt x="65" y="26"/>
                      <a:pt x="65" y="26"/>
                      <a:pt x="65" y="26"/>
                    </a:cubicBezTo>
                    <a:cubicBezTo>
                      <a:pt x="66" y="26"/>
                      <a:pt x="66" y="25"/>
                      <a:pt x="67" y="25"/>
                    </a:cubicBezTo>
                    <a:cubicBezTo>
                      <a:pt x="67" y="4"/>
                      <a:pt x="67" y="4"/>
                      <a:pt x="67" y="4"/>
                    </a:cubicBezTo>
                    <a:cubicBezTo>
                      <a:pt x="67" y="2"/>
                      <a:pt x="68" y="0"/>
                      <a:pt x="70" y="0"/>
                    </a:cubicBezTo>
                    <a:cubicBezTo>
                      <a:pt x="73" y="0"/>
                      <a:pt x="74" y="2"/>
                      <a:pt x="74" y="4"/>
                    </a:cubicBezTo>
                    <a:cubicBezTo>
                      <a:pt x="74" y="26"/>
                      <a:pt x="74" y="26"/>
                      <a:pt x="74" y="26"/>
                    </a:cubicBezTo>
                    <a:cubicBezTo>
                      <a:pt x="74" y="26"/>
                      <a:pt x="75" y="26"/>
                      <a:pt x="75" y="26"/>
                    </a:cubicBezTo>
                    <a:lnTo>
                      <a:pt x="136"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48"/>
              <p:cNvSpPr>
                <a:spLocks noEditPoints="1"/>
              </p:cNvSpPr>
              <p:nvPr/>
            </p:nvSpPr>
            <p:spPr bwMode="auto">
              <a:xfrm>
                <a:off x="5385164" y="3191143"/>
                <a:ext cx="310308" cy="539962"/>
              </a:xfrm>
              <a:custGeom>
                <a:avLst/>
                <a:gdLst>
                  <a:gd name="T0" fmla="*/ 227 w 227"/>
                  <a:gd name="T1" fmla="*/ 82 h 395"/>
                  <a:gd name="T2" fmla="*/ 227 w 227"/>
                  <a:gd name="T3" fmla="*/ 395 h 395"/>
                  <a:gd name="T4" fmla="*/ 170 w 227"/>
                  <a:gd name="T5" fmla="*/ 395 h 395"/>
                  <a:gd name="T6" fmla="*/ 57 w 227"/>
                  <a:gd name="T7" fmla="*/ 395 h 395"/>
                  <a:gd name="T8" fmla="*/ 0 w 227"/>
                  <a:gd name="T9" fmla="*/ 395 h 395"/>
                  <a:gd name="T10" fmla="*/ 0 w 227"/>
                  <a:gd name="T11" fmla="*/ 82 h 395"/>
                  <a:gd name="T12" fmla="*/ 114 w 227"/>
                  <a:gd name="T13" fmla="*/ 0 h 395"/>
                  <a:gd name="T14" fmla="*/ 227 w 227"/>
                  <a:gd name="T15" fmla="*/ 82 h 395"/>
                  <a:gd name="T16" fmla="*/ 175 w 227"/>
                  <a:gd name="T17" fmla="*/ 241 h 395"/>
                  <a:gd name="T18" fmla="*/ 175 w 227"/>
                  <a:gd name="T19" fmla="*/ 198 h 395"/>
                  <a:gd name="T20" fmla="*/ 144 w 227"/>
                  <a:gd name="T21" fmla="*/ 198 h 395"/>
                  <a:gd name="T22" fmla="*/ 144 w 227"/>
                  <a:gd name="T23" fmla="*/ 241 h 395"/>
                  <a:gd name="T24" fmla="*/ 175 w 227"/>
                  <a:gd name="T25" fmla="*/ 241 h 395"/>
                  <a:gd name="T26" fmla="*/ 175 w 227"/>
                  <a:gd name="T27" fmla="*/ 182 h 395"/>
                  <a:gd name="T28" fmla="*/ 175 w 227"/>
                  <a:gd name="T29" fmla="*/ 139 h 395"/>
                  <a:gd name="T30" fmla="*/ 144 w 227"/>
                  <a:gd name="T31" fmla="*/ 139 h 395"/>
                  <a:gd name="T32" fmla="*/ 144 w 227"/>
                  <a:gd name="T33" fmla="*/ 182 h 395"/>
                  <a:gd name="T34" fmla="*/ 175 w 227"/>
                  <a:gd name="T35" fmla="*/ 182 h 395"/>
                  <a:gd name="T36" fmla="*/ 175 w 227"/>
                  <a:gd name="T37" fmla="*/ 376 h 395"/>
                  <a:gd name="T38" fmla="*/ 175 w 227"/>
                  <a:gd name="T39" fmla="*/ 262 h 395"/>
                  <a:gd name="T40" fmla="*/ 52 w 227"/>
                  <a:gd name="T41" fmla="*/ 262 h 395"/>
                  <a:gd name="T42" fmla="*/ 52 w 227"/>
                  <a:gd name="T43" fmla="*/ 376 h 395"/>
                  <a:gd name="T44" fmla="*/ 175 w 227"/>
                  <a:gd name="T45" fmla="*/ 376 h 395"/>
                  <a:gd name="T46" fmla="*/ 175 w 227"/>
                  <a:gd name="T47" fmla="*/ 118 h 395"/>
                  <a:gd name="T48" fmla="*/ 175 w 227"/>
                  <a:gd name="T49" fmla="*/ 75 h 395"/>
                  <a:gd name="T50" fmla="*/ 142 w 227"/>
                  <a:gd name="T51" fmla="*/ 75 h 395"/>
                  <a:gd name="T52" fmla="*/ 142 w 227"/>
                  <a:gd name="T53" fmla="*/ 118 h 395"/>
                  <a:gd name="T54" fmla="*/ 175 w 227"/>
                  <a:gd name="T55" fmla="*/ 118 h 395"/>
                  <a:gd name="T56" fmla="*/ 130 w 227"/>
                  <a:gd name="T57" fmla="*/ 241 h 395"/>
                  <a:gd name="T58" fmla="*/ 130 w 227"/>
                  <a:gd name="T59" fmla="*/ 198 h 395"/>
                  <a:gd name="T60" fmla="*/ 100 w 227"/>
                  <a:gd name="T61" fmla="*/ 198 h 395"/>
                  <a:gd name="T62" fmla="*/ 100 w 227"/>
                  <a:gd name="T63" fmla="*/ 241 h 395"/>
                  <a:gd name="T64" fmla="*/ 130 w 227"/>
                  <a:gd name="T65" fmla="*/ 241 h 395"/>
                  <a:gd name="T66" fmla="*/ 130 w 227"/>
                  <a:gd name="T67" fmla="*/ 182 h 395"/>
                  <a:gd name="T68" fmla="*/ 130 w 227"/>
                  <a:gd name="T69" fmla="*/ 139 h 395"/>
                  <a:gd name="T70" fmla="*/ 100 w 227"/>
                  <a:gd name="T71" fmla="*/ 139 h 395"/>
                  <a:gd name="T72" fmla="*/ 100 w 227"/>
                  <a:gd name="T73" fmla="*/ 182 h 395"/>
                  <a:gd name="T74" fmla="*/ 130 w 227"/>
                  <a:gd name="T75" fmla="*/ 182 h 395"/>
                  <a:gd name="T76" fmla="*/ 130 w 227"/>
                  <a:gd name="T77" fmla="*/ 118 h 395"/>
                  <a:gd name="T78" fmla="*/ 130 w 227"/>
                  <a:gd name="T79" fmla="*/ 75 h 395"/>
                  <a:gd name="T80" fmla="*/ 100 w 227"/>
                  <a:gd name="T81" fmla="*/ 75 h 395"/>
                  <a:gd name="T82" fmla="*/ 100 w 227"/>
                  <a:gd name="T83" fmla="*/ 118 h 395"/>
                  <a:gd name="T84" fmla="*/ 130 w 227"/>
                  <a:gd name="T85" fmla="*/ 118 h 395"/>
                  <a:gd name="T86" fmla="*/ 85 w 227"/>
                  <a:gd name="T87" fmla="*/ 241 h 395"/>
                  <a:gd name="T88" fmla="*/ 85 w 227"/>
                  <a:gd name="T89" fmla="*/ 198 h 395"/>
                  <a:gd name="T90" fmla="*/ 55 w 227"/>
                  <a:gd name="T91" fmla="*/ 198 h 395"/>
                  <a:gd name="T92" fmla="*/ 55 w 227"/>
                  <a:gd name="T93" fmla="*/ 241 h 395"/>
                  <a:gd name="T94" fmla="*/ 85 w 227"/>
                  <a:gd name="T95" fmla="*/ 241 h 395"/>
                  <a:gd name="T96" fmla="*/ 85 w 227"/>
                  <a:gd name="T97" fmla="*/ 182 h 395"/>
                  <a:gd name="T98" fmla="*/ 85 w 227"/>
                  <a:gd name="T99" fmla="*/ 139 h 395"/>
                  <a:gd name="T100" fmla="*/ 52 w 227"/>
                  <a:gd name="T101" fmla="*/ 139 h 395"/>
                  <a:gd name="T102" fmla="*/ 52 w 227"/>
                  <a:gd name="T103" fmla="*/ 182 h 395"/>
                  <a:gd name="T104" fmla="*/ 85 w 227"/>
                  <a:gd name="T105" fmla="*/ 182 h 395"/>
                  <a:gd name="T106" fmla="*/ 85 w 227"/>
                  <a:gd name="T107" fmla="*/ 118 h 395"/>
                  <a:gd name="T108" fmla="*/ 85 w 227"/>
                  <a:gd name="T109" fmla="*/ 75 h 395"/>
                  <a:gd name="T110" fmla="*/ 52 w 227"/>
                  <a:gd name="T111" fmla="*/ 75 h 395"/>
                  <a:gd name="T112" fmla="*/ 52 w 227"/>
                  <a:gd name="T113" fmla="*/ 118 h 395"/>
                  <a:gd name="T114" fmla="*/ 85 w 227"/>
                  <a:gd name="T115" fmla="*/ 11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7" h="395">
                    <a:moveTo>
                      <a:pt x="227" y="82"/>
                    </a:moveTo>
                    <a:lnTo>
                      <a:pt x="227" y="395"/>
                    </a:lnTo>
                    <a:lnTo>
                      <a:pt x="170" y="395"/>
                    </a:lnTo>
                    <a:lnTo>
                      <a:pt x="57" y="395"/>
                    </a:lnTo>
                    <a:lnTo>
                      <a:pt x="0" y="395"/>
                    </a:lnTo>
                    <a:lnTo>
                      <a:pt x="0" y="82"/>
                    </a:lnTo>
                    <a:lnTo>
                      <a:pt x="114" y="0"/>
                    </a:lnTo>
                    <a:lnTo>
                      <a:pt x="227" y="82"/>
                    </a:lnTo>
                    <a:close/>
                    <a:moveTo>
                      <a:pt x="175" y="241"/>
                    </a:moveTo>
                    <a:lnTo>
                      <a:pt x="175" y="198"/>
                    </a:lnTo>
                    <a:lnTo>
                      <a:pt x="144" y="198"/>
                    </a:lnTo>
                    <a:lnTo>
                      <a:pt x="144" y="241"/>
                    </a:lnTo>
                    <a:lnTo>
                      <a:pt x="175" y="241"/>
                    </a:lnTo>
                    <a:close/>
                    <a:moveTo>
                      <a:pt x="175" y="182"/>
                    </a:moveTo>
                    <a:lnTo>
                      <a:pt x="175" y="139"/>
                    </a:lnTo>
                    <a:lnTo>
                      <a:pt x="144" y="139"/>
                    </a:lnTo>
                    <a:lnTo>
                      <a:pt x="144" y="182"/>
                    </a:lnTo>
                    <a:lnTo>
                      <a:pt x="175" y="182"/>
                    </a:lnTo>
                    <a:close/>
                    <a:moveTo>
                      <a:pt x="175" y="376"/>
                    </a:moveTo>
                    <a:lnTo>
                      <a:pt x="175" y="262"/>
                    </a:lnTo>
                    <a:lnTo>
                      <a:pt x="52" y="262"/>
                    </a:lnTo>
                    <a:lnTo>
                      <a:pt x="52" y="376"/>
                    </a:lnTo>
                    <a:lnTo>
                      <a:pt x="175" y="376"/>
                    </a:lnTo>
                    <a:close/>
                    <a:moveTo>
                      <a:pt x="175" y="118"/>
                    </a:moveTo>
                    <a:lnTo>
                      <a:pt x="175" y="75"/>
                    </a:lnTo>
                    <a:lnTo>
                      <a:pt x="142" y="75"/>
                    </a:lnTo>
                    <a:lnTo>
                      <a:pt x="142" y="118"/>
                    </a:lnTo>
                    <a:lnTo>
                      <a:pt x="175" y="118"/>
                    </a:lnTo>
                    <a:close/>
                    <a:moveTo>
                      <a:pt x="130" y="241"/>
                    </a:moveTo>
                    <a:lnTo>
                      <a:pt x="130" y="198"/>
                    </a:lnTo>
                    <a:lnTo>
                      <a:pt x="100" y="198"/>
                    </a:lnTo>
                    <a:lnTo>
                      <a:pt x="100" y="241"/>
                    </a:lnTo>
                    <a:lnTo>
                      <a:pt x="130" y="241"/>
                    </a:lnTo>
                    <a:close/>
                    <a:moveTo>
                      <a:pt x="130" y="182"/>
                    </a:moveTo>
                    <a:lnTo>
                      <a:pt x="130" y="139"/>
                    </a:lnTo>
                    <a:lnTo>
                      <a:pt x="100" y="139"/>
                    </a:lnTo>
                    <a:lnTo>
                      <a:pt x="100" y="182"/>
                    </a:lnTo>
                    <a:lnTo>
                      <a:pt x="130" y="182"/>
                    </a:lnTo>
                    <a:close/>
                    <a:moveTo>
                      <a:pt x="130" y="118"/>
                    </a:moveTo>
                    <a:lnTo>
                      <a:pt x="130" y="75"/>
                    </a:lnTo>
                    <a:lnTo>
                      <a:pt x="100" y="75"/>
                    </a:lnTo>
                    <a:lnTo>
                      <a:pt x="100" y="118"/>
                    </a:lnTo>
                    <a:lnTo>
                      <a:pt x="130" y="118"/>
                    </a:lnTo>
                    <a:close/>
                    <a:moveTo>
                      <a:pt x="85" y="241"/>
                    </a:moveTo>
                    <a:lnTo>
                      <a:pt x="85" y="198"/>
                    </a:lnTo>
                    <a:lnTo>
                      <a:pt x="55" y="198"/>
                    </a:lnTo>
                    <a:lnTo>
                      <a:pt x="55" y="241"/>
                    </a:lnTo>
                    <a:lnTo>
                      <a:pt x="85" y="241"/>
                    </a:lnTo>
                    <a:close/>
                    <a:moveTo>
                      <a:pt x="85" y="182"/>
                    </a:moveTo>
                    <a:lnTo>
                      <a:pt x="85" y="139"/>
                    </a:lnTo>
                    <a:lnTo>
                      <a:pt x="52" y="139"/>
                    </a:lnTo>
                    <a:lnTo>
                      <a:pt x="52" y="182"/>
                    </a:lnTo>
                    <a:lnTo>
                      <a:pt x="85" y="182"/>
                    </a:lnTo>
                    <a:close/>
                    <a:moveTo>
                      <a:pt x="85" y="118"/>
                    </a:moveTo>
                    <a:lnTo>
                      <a:pt x="85" y="75"/>
                    </a:lnTo>
                    <a:lnTo>
                      <a:pt x="52" y="75"/>
                    </a:lnTo>
                    <a:lnTo>
                      <a:pt x="52" y="118"/>
                    </a:lnTo>
                    <a:lnTo>
                      <a:pt x="85"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Rectangle 249"/>
              <p:cNvSpPr>
                <a:spLocks noChangeArrowheads="1"/>
              </p:cNvSpPr>
              <p:nvPr/>
            </p:nvSpPr>
            <p:spPr bwMode="auto">
              <a:xfrm>
                <a:off x="5430274" y="3023003"/>
                <a:ext cx="87488" cy="546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 name="Freeform 250"/>
              <p:cNvSpPr>
                <a:spLocks noEditPoints="1"/>
              </p:cNvSpPr>
              <p:nvPr/>
            </p:nvSpPr>
            <p:spPr bwMode="auto">
              <a:xfrm>
                <a:off x="5074856" y="3461808"/>
                <a:ext cx="288436" cy="269298"/>
              </a:xfrm>
              <a:custGeom>
                <a:avLst/>
                <a:gdLst>
                  <a:gd name="T0" fmla="*/ 211 w 211"/>
                  <a:gd name="T1" fmla="*/ 0 h 197"/>
                  <a:gd name="T2" fmla="*/ 211 w 211"/>
                  <a:gd name="T3" fmla="*/ 197 h 197"/>
                  <a:gd name="T4" fmla="*/ 0 w 211"/>
                  <a:gd name="T5" fmla="*/ 197 h 197"/>
                  <a:gd name="T6" fmla="*/ 0 w 211"/>
                  <a:gd name="T7" fmla="*/ 0 h 197"/>
                  <a:gd name="T8" fmla="*/ 211 w 211"/>
                  <a:gd name="T9" fmla="*/ 0 h 197"/>
                  <a:gd name="T10" fmla="*/ 180 w 211"/>
                  <a:gd name="T11" fmla="*/ 116 h 197"/>
                  <a:gd name="T12" fmla="*/ 180 w 211"/>
                  <a:gd name="T13" fmla="*/ 81 h 197"/>
                  <a:gd name="T14" fmla="*/ 29 w 211"/>
                  <a:gd name="T15" fmla="*/ 81 h 197"/>
                  <a:gd name="T16" fmla="*/ 29 w 211"/>
                  <a:gd name="T17" fmla="*/ 116 h 197"/>
                  <a:gd name="T18" fmla="*/ 180 w 211"/>
                  <a:gd name="T19" fmla="*/ 116 h 197"/>
                  <a:gd name="T20" fmla="*/ 180 w 211"/>
                  <a:gd name="T21" fmla="*/ 67 h 197"/>
                  <a:gd name="T22" fmla="*/ 180 w 211"/>
                  <a:gd name="T23" fmla="*/ 31 h 197"/>
                  <a:gd name="T24" fmla="*/ 29 w 211"/>
                  <a:gd name="T25" fmla="*/ 31 h 197"/>
                  <a:gd name="T26" fmla="*/ 29 w 211"/>
                  <a:gd name="T27" fmla="*/ 67 h 197"/>
                  <a:gd name="T28" fmla="*/ 180 w 211"/>
                  <a:gd name="T29" fmla="*/ 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1" h="197">
                    <a:moveTo>
                      <a:pt x="211" y="0"/>
                    </a:moveTo>
                    <a:lnTo>
                      <a:pt x="211" y="197"/>
                    </a:lnTo>
                    <a:lnTo>
                      <a:pt x="0" y="197"/>
                    </a:lnTo>
                    <a:lnTo>
                      <a:pt x="0" y="0"/>
                    </a:lnTo>
                    <a:lnTo>
                      <a:pt x="211" y="0"/>
                    </a:lnTo>
                    <a:close/>
                    <a:moveTo>
                      <a:pt x="180" y="116"/>
                    </a:moveTo>
                    <a:lnTo>
                      <a:pt x="180" y="81"/>
                    </a:lnTo>
                    <a:lnTo>
                      <a:pt x="29" y="81"/>
                    </a:lnTo>
                    <a:lnTo>
                      <a:pt x="29" y="116"/>
                    </a:lnTo>
                    <a:lnTo>
                      <a:pt x="180" y="116"/>
                    </a:lnTo>
                    <a:close/>
                    <a:moveTo>
                      <a:pt x="180" y="67"/>
                    </a:moveTo>
                    <a:lnTo>
                      <a:pt x="180" y="31"/>
                    </a:lnTo>
                    <a:lnTo>
                      <a:pt x="29" y="31"/>
                    </a:lnTo>
                    <a:lnTo>
                      <a:pt x="29" y="67"/>
                    </a:lnTo>
                    <a:lnTo>
                      <a:pt x="18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Rectangle 251"/>
              <p:cNvSpPr>
                <a:spLocks noChangeArrowheads="1"/>
              </p:cNvSpPr>
              <p:nvPr/>
            </p:nvSpPr>
            <p:spPr bwMode="auto">
              <a:xfrm>
                <a:off x="5048883" y="3423532"/>
                <a:ext cx="314408" cy="232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grpSp>
        <p:nvGrpSpPr>
          <p:cNvPr id="96" name="组合 95"/>
          <p:cNvGrpSpPr/>
          <p:nvPr/>
        </p:nvGrpSpPr>
        <p:grpSpPr>
          <a:xfrm>
            <a:off x="5520987" y="5721963"/>
            <a:ext cx="576000" cy="577227"/>
            <a:chOff x="7904999" y="5095685"/>
            <a:chExt cx="576000" cy="577227"/>
          </a:xfrm>
        </p:grpSpPr>
        <p:grpSp>
          <p:nvGrpSpPr>
            <p:cNvPr id="53" name="Group 7"/>
            <p:cNvGrpSpPr/>
            <p:nvPr/>
          </p:nvGrpSpPr>
          <p:grpSpPr>
            <a:xfrm>
              <a:off x="7904999" y="5095685"/>
              <a:ext cx="576000" cy="577227"/>
              <a:chOff x="6503439" y="4743591"/>
              <a:chExt cx="966131" cy="966131"/>
            </a:xfrm>
            <a:solidFill>
              <a:schemeClr val="bg1">
                <a:lumMod val="85000"/>
              </a:schemeClr>
            </a:solidFill>
          </p:grpSpPr>
          <p:sp>
            <p:nvSpPr>
              <p:cNvPr id="55" name="Oval 110"/>
              <p:cNvSpPr/>
              <p:nvPr/>
            </p:nvSpPr>
            <p:spPr bwMode="auto">
              <a:xfrm>
                <a:off x="6564526" y="4805383"/>
                <a:ext cx="852640" cy="852640"/>
              </a:xfrm>
              <a:prstGeom prst="ellipse">
                <a:avLst/>
              </a:prstGeom>
              <a:grp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 name="Oval 47"/>
              <p:cNvSpPr/>
              <p:nvPr/>
            </p:nvSpPr>
            <p:spPr bwMode="auto">
              <a:xfrm>
                <a:off x="6503439" y="4743591"/>
                <a:ext cx="966131" cy="966131"/>
              </a:xfrm>
              <a:prstGeom prst="ellipse">
                <a:avLst/>
              </a:prstGeom>
              <a:solidFill>
                <a:schemeClr val="accent1">
                  <a:lumMod val="60000"/>
                  <a:lumOff val="40000"/>
                </a:schemeClr>
              </a:solid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88" name="Freeform 52"/>
            <p:cNvSpPr>
              <a:spLocks noEditPoints="1"/>
            </p:cNvSpPr>
            <p:nvPr/>
          </p:nvSpPr>
          <p:spPr bwMode="auto">
            <a:xfrm>
              <a:off x="8047836" y="5244440"/>
              <a:ext cx="298277" cy="297101"/>
            </a:xfrm>
            <a:custGeom>
              <a:avLst/>
              <a:gdLst>
                <a:gd name="T0" fmla="*/ 358282 w 232"/>
                <a:gd name="T1" fmla="*/ 376237 h 232"/>
                <a:gd name="T2" fmla="*/ 227998 w 232"/>
                <a:gd name="T3" fmla="*/ 376237 h 232"/>
                <a:gd name="T4" fmla="*/ 208455 w 232"/>
                <a:gd name="T5" fmla="*/ 356776 h 232"/>
                <a:gd name="T6" fmla="*/ 208455 w 232"/>
                <a:gd name="T7" fmla="*/ 227040 h 232"/>
                <a:gd name="T8" fmla="*/ 227998 w 232"/>
                <a:gd name="T9" fmla="*/ 207579 h 232"/>
                <a:gd name="T10" fmla="*/ 358282 w 232"/>
                <a:gd name="T11" fmla="*/ 207579 h 232"/>
                <a:gd name="T12" fmla="*/ 377825 w 232"/>
                <a:gd name="T13" fmla="*/ 227040 h 232"/>
                <a:gd name="T14" fmla="*/ 377825 w 232"/>
                <a:gd name="T15" fmla="*/ 356776 h 232"/>
                <a:gd name="T16" fmla="*/ 358282 w 232"/>
                <a:gd name="T17" fmla="*/ 376237 h 232"/>
                <a:gd name="T18" fmla="*/ 338740 w 232"/>
                <a:gd name="T19" fmla="*/ 246500 h 232"/>
                <a:gd name="T20" fmla="*/ 247541 w 232"/>
                <a:gd name="T21" fmla="*/ 246500 h 232"/>
                <a:gd name="T22" fmla="*/ 247541 w 232"/>
                <a:gd name="T23" fmla="*/ 337316 h 232"/>
                <a:gd name="T24" fmla="*/ 338740 w 232"/>
                <a:gd name="T25" fmla="*/ 337316 h 232"/>
                <a:gd name="T26" fmla="*/ 338740 w 232"/>
                <a:gd name="T27" fmla="*/ 246500 h 232"/>
                <a:gd name="T28" fmla="*/ 358282 w 232"/>
                <a:gd name="T29" fmla="*/ 168658 h 232"/>
                <a:gd name="T30" fmla="*/ 227998 w 232"/>
                <a:gd name="T31" fmla="*/ 168658 h 232"/>
                <a:gd name="T32" fmla="*/ 208455 w 232"/>
                <a:gd name="T33" fmla="*/ 149197 h 232"/>
                <a:gd name="T34" fmla="*/ 208455 w 232"/>
                <a:gd name="T35" fmla="*/ 19461 h 232"/>
                <a:gd name="T36" fmla="*/ 227998 w 232"/>
                <a:gd name="T37" fmla="*/ 0 h 232"/>
                <a:gd name="T38" fmla="*/ 358282 w 232"/>
                <a:gd name="T39" fmla="*/ 0 h 232"/>
                <a:gd name="T40" fmla="*/ 377825 w 232"/>
                <a:gd name="T41" fmla="*/ 19461 h 232"/>
                <a:gd name="T42" fmla="*/ 377825 w 232"/>
                <a:gd name="T43" fmla="*/ 149197 h 232"/>
                <a:gd name="T44" fmla="*/ 358282 w 232"/>
                <a:gd name="T45" fmla="*/ 168658 h 232"/>
                <a:gd name="T46" fmla="*/ 338740 w 232"/>
                <a:gd name="T47" fmla="*/ 38921 h 232"/>
                <a:gd name="T48" fmla="*/ 247541 w 232"/>
                <a:gd name="T49" fmla="*/ 38921 h 232"/>
                <a:gd name="T50" fmla="*/ 247541 w 232"/>
                <a:gd name="T51" fmla="*/ 129737 h 232"/>
                <a:gd name="T52" fmla="*/ 338740 w 232"/>
                <a:gd name="T53" fmla="*/ 129737 h 232"/>
                <a:gd name="T54" fmla="*/ 338740 w 232"/>
                <a:gd name="T55" fmla="*/ 38921 h 232"/>
                <a:gd name="T56" fmla="*/ 149827 w 232"/>
                <a:gd name="T57" fmla="*/ 376237 h 232"/>
                <a:gd name="T58" fmla="*/ 19543 w 232"/>
                <a:gd name="T59" fmla="*/ 376237 h 232"/>
                <a:gd name="T60" fmla="*/ 0 w 232"/>
                <a:gd name="T61" fmla="*/ 356776 h 232"/>
                <a:gd name="T62" fmla="*/ 0 w 232"/>
                <a:gd name="T63" fmla="*/ 227040 h 232"/>
                <a:gd name="T64" fmla="*/ 19543 w 232"/>
                <a:gd name="T65" fmla="*/ 207579 h 232"/>
                <a:gd name="T66" fmla="*/ 149827 w 232"/>
                <a:gd name="T67" fmla="*/ 207579 h 232"/>
                <a:gd name="T68" fmla="*/ 169370 w 232"/>
                <a:gd name="T69" fmla="*/ 227040 h 232"/>
                <a:gd name="T70" fmla="*/ 169370 w 232"/>
                <a:gd name="T71" fmla="*/ 356776 h 232"/>
                <a:gd name="T72" fmla="*/ 149827 w 232"/>
                <a:gd name="T73" fmla="*/ 376237 h 232"/>
                <a:gd name="T74" fmla="*/ 130284 w 232"/>
                <a:gd name="T75" fmla="*/ 246500 h 232"/>
                <a:gd name="T76" fmla="*/ 39085 w 232"/>
                <a:gd name="T77" fmla="*/ 246500 h 232"/>
                <a:gd name="T78" fmla="*/ 39085 w 232"/>
                <a:gd name="T79" fmla="*/ 337316 h 232"/>
                <a:gd name="T80" fmla="*/ 130284 w 232"/>
                <a:gd name="T81" fmla="*/ 337316 h 232"/>
                <a:gd name="T82" fmla="*/ 130284 w 232"/>
                <a:gd name="T83" fmla="*/ 246500 h 232"/>
                <a:gd name="T84" fmla="*/ 149827 w 232"/>
                <a:gd name="T85" fmla="*/ 168658 h 232"/>
                <a:gd name="T86" fmla="*/ 19543 w 232"/>
                <a:gd name="T87" fmla="*/ 168658 h 232"/>
                <a:gd name="T88" fmla="*/ 0 w 232"/>
                <a:gd name="T89" fmla="*/ 149197 h 232"/>
                <a:gd name="T90" fmla="*/ 0 w 232"/>
                <a:gd name="T91" fmla="*/ 19461 h 232"/>
                <a:gd name="T92" fmla="*/ 19543 w 232"/>
                <a:gd name="T93" fmla="*/ 0 h 232"/>
                <a:gd name="T94" fmla="*/ 149827 w 232"/>
                <a:gd name="T95" fmla="*/ 0 h 232"/>
                <a:gd name="T96" fmla="*/ 169370 w 232"/>
                <a:gd name="T97" fmla="*/ 19461 h 232"/>
                <a:gd name="T98" fmla="*/ 169370 w 232"/>
                <a:gd name="T99" fmla="*/ 149197 h 232"/>
                <a:gd name="T100" fmla="*/ 149827 w 232"/>
                <a:gd name="T101" fmla="*/ 168658 h 232"/>
                <a:gd name="T102" fmla="*/ 130284 w 232"/>
                <a:gd name="T103" fmla="*/ 38921 h 232"/>
                <a:gd name="T104" fmla="*/ 39085 w 232"/>
                <a:gd name="T105" fmla="*/ 38921 h 232"/>
                <a:gd name="T106" fmla="*/ 39085 w 232"/>
                <a:gd name="T107" fmla="*/ 129737 h 232"/>
                <a:gd name="T108" fmla="*/ 130284 w 232"/>
                <a:gd name="T109" fmla="*/ 129737 h 232"/>
                <a:gd name="T110" fmla="*/ 130284 w 232"/>
                <a:gd name="T111" fmla="*/ 38921 h 2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32" h="232">
                  <a:moveTo>
                    <a:pt x="220" y="232"/>
                  </a:moveTo>
                  <a:cubicBezTo>
                    <a:pt x="140" y="232"/>
                    <a:pt x="140" y="232"/>
                    <a:pt x="140" y="232"/>
                  </a:cubicBezTo>
                  <a:cubicBezTo>
                    <a:pt x="133" y="232"/>
                    <a:pt x="128" y="227"/>
                    <a:pt x="128" y="220"/>
                  </a:cubicBezTo>
                  <a:cubicBezTo>
                    <a:pt x="128" y="140"/>
                    <a:pt x="128" y="140"/>
                    <a:pt x="128" y="140"/>
                  </a:cubicBezTo>
                  <a:cubicBezTo>
                    <a:pt x="128" y="133"/>
                    <a:pt x="133" y="128"/>
                    <a:pt x="140" y="128"/>
                  </a:cubicBezTo>
                  <a:cubicBezTo>
                    <a:pt x="220" y="128"/>
                    <a:pt x="220" y="128"/>
                    <a:pt x="220" y="128"/>
                  </a:cubicBezTo>
                  <a:cubicBezTo>
                    <a:pt x="227" y="128"/>
                    <a:pt x="232" y="133"/>
                    <a:pt x="232" y="140"/>
                  </a:cubicBezTo>
                  <a:cubicBezTo>
                    <a:pt x="232" y="220"/>
                    <a:pt x="232" y="220"/>
                    <a:pt x="232" y="220"/>
                  </a:cubicBezTo>
                  <a:cubicBezTo>
                    <a:pt x="232" y="227"/>
                    <a:pt x="227" y="232"/>
                    <a:pt x="220" y="232"/>
                  </a:cubicBezTo>
                  <a:moveTo>
                    <a:pt x="208" y="152"/>
                  </a:moveTo>
                  <a:cubicBezTo>
                    <a:pt x="152" y="152"/>
                    <a:pt x="152" y="152"/>
                    <a:pt x="152" y="152"/>
                  </a:cubicBezTo>
                  <a:cubicBezTo>
                    <a:pt x="152" y="208"/>
                    <a:pt x="152" y="208"/>
                    <a:pt x="152" y="208"/>
                  </a:cubicBezTo>
                  <a:cubicBezTo>
                    <a:pt x="208" y="208"/>
                    <a:pt x="208" y="208"/>
                    <a:pt x="208" y="208"/>
                  </a:cubicBezTo>
                  <a:lnTo>
                    <a:pt x="208" y="152"/>
                  </a:lnTo>
                  <a:close/>
                  <a:moveTo>
                    <a:pt x="220" y="104"/>
                  </a:moveTo>
                  <a:cubicBezTo>
                    <a:pt x="140" y="104"/>
                    <a:pt x="140" y="104"/>
                    <a:pt x="140" y="104"/>
                  </a:cubicBezTo>
                  <a:cubicBezTo>
                    <a:pt x="133" y="104"/>
                    <a:pt x="128" y="99"/>
                    <a:pt x="128" y="92"/>
                  </a:cubicBezTo>
                  <a:cubicBezTo>
                    <a:pt x="128" y="12"/>
                    <a:pt x="128" y="12"/>
                    <a:pt x="128" y="12"/>
                  </a:cubicBezTo>
                  <a:cubicBezTo>
                    <a:pt x="128" y="5"/>
                    <a:pt x="133" y="0"/>
                    <a:pt x="140" y="0"/>
                  </a:cubicBezTo>
                  <a:cubicBezTo>
                    <a:pt x="220" y="0"/>
                    <a:pt x="220" y="0"/>
                    <a:pt x="220" y="0"/>
                  </a:cubicBezTo>
                  <a:cubicBezTo>
                    <a:pt x="227" y="0"/>
                    <a:pt x="232" y="5"/>
                    <a:pt x="232" y="12"/>
                  </a:cubicBezTo>
                  <a:cubicBezTo>
                    <a:pt x="232" y="92"/>
                    <a:pt x="232" y="92"/>
                    <a:pt x="232" y="92"/>
                  </a:cubicBezTo>
                  <a:cubicBezTo>
                    <a:pt x="232" y="99"/>
                    <a:pt x="227" y="104"/>
                    <a:pt x="220" y="104"/>
                  </a:cubicBezTo>
                  <a:moveTo>
                    <a:pt x="208" y="24"/>
                  </a:moveTo>
                  <a:cubicBezTo>
                    <a:pt x="152" y="24"/>
                    <a:pt x="152" y="24"/>
                    <a:pt x="152" y="24"/>
                  </a:cubicBezTo>
                  <a:cubicBezTo>
                    <a:pt x="152" y="80"/>
                    <a:pt x="152" y="80"/>
                    <a:pt x="152" y="80"/>
                  </a:cubicBezTo>
                  <a:cubicBezTo>
                    <a:pt x="208" y="80"/>
                    <a:pt x="208" y="80"/>
                    <a:pt x="208" y="80"/>
                  </a:cubicBezTo>
                  <a:lnTo>
                    <a:pt x="208" y="24"/>
                  </a:lnTo>
                  <a:close/>
                  <a:moveTo>
                    <a:pt x="92" y="232"/>
                  </a:moveTo>
                  <a:cubicBezTo>
                    <a:pt x="12" y="232"/>
                    <a:pt x="12" y="232"/>
                    <a:pt x="12" y="232"/>
                  </a:cubicBezTo>
                  <a:cubicBezTo>
                    <a:pt x="5" y="232"/>
                    <a:pt x="0" y="227"/>
                    <a:pt x="0" y="220"/>
                  </a:cubicBezTo>
                  <a:cubicBezTo>
                    <a:pt x="0" y="140"/>
                    <a:pt x="0" y="140"/>
                    <a:pt x="0" y="140"/>
                  </a:cubicBezTo>
                  <a:cubicBezTo>
                    <a:pt x="0" y="133"/>
                    <a:pt x="5" y="128"/>
                    <a:pt x="12" y="128"/>
                  </a:cubicBezTo>
                  <a:cubicBezTo>
                    <a:pt x="92" y="128"/>
                    <a:pt x="92" y="128"/>
                    <a:pt x="92" y="128"/>
                  </a:cubicBezTo>
                  <a:cubicBezTo>
                    <a:pt x="99" y="128"/>
                    <a:pt x="104" y="133"/>
                    <a:pt x="104" y="140"/>
                  </a:cubicBezTo>
                  <a:cubicBezTo>
                    <a:pt x="104" y="220"/>
                    <a:pt x="104" y="220"/>
                    <a:pt x="104" y="220"/>
                  </a:cubicBezTo>
                  <a:cubicBezTo>
                    <a:pt x="104" y="227"/>
                    <a:pt x="99" y="232"/>
                    <a:pt x="92" y="232"/>
                  </a:cubicBezTo>
                  <a:moveTo>
                    <a:pt x="80" y="152"/>
                  </a:moveTo>
                  <a:cubicBezTo>
                    <a:pt x="24" y="152"/>
                    <a:pt x="24" y="152"/>
                    <a:pt x="24" y="152"/>
                  </a:cubicBezTo>
                  <a:cubicBezTo>
                    <a:pt x="24" y="208"/>
                    <a:pt x="24" y="208"/>
                    <a:pt x="24" y="208"/>
                  </a:cubicBezTo>
                  <a:cubicBezTo>
                    <a:pt x="80" y="208"/>
                    <a:pt x="80" y="208"/>
                    <a:pt x="80" y="208"/>
                  </a:cubicBezTo>
                  <a:lnTo>
                    <a:pt x="80" y="152"/>
                  </a:lnTo>
                  <a:close/>
                  <a:moveTo>
                    <a:pt x="92" y="104"/>
                  </a:moveTo>
                  <a:cubicBezTo>
                    <a:pt x="12" y="104"/>
                    <a:pt x="12" y="104"/>
                    <a:pt x="12" y="104"/>
                  </a:cubicBezTo>
                  <a:cubicBezTo>
                    <a:pt x="5" y="104"/>
                    <a:pt x="0" y="99"/>
                    <a:pt x="0" y="92"/>
                  </a:cubicBezTo>
                  <a:cubicBezTo>
                    <a:pt x="0" y="12"/>
                    <a:pt x="0" y="12"/>
                    <a:pt x="0" y="12"/>
                  </a:cubicBezTo>
                  <a:cubicBezTo>
                    <a:pt x="0" y="5"/>
                    <a:pt x="5" y="0"/>
                    <a:pt x="12" y="0"/>
                  </a:cubicBezTo>
                  <a:cubicBezTo>
                    <a:pt x="92" y="0"/>
                    <a:pt x="92" y="0"/>
                    <a:pt x="92" y="0"/>
                  </a:cubicBezTo>
                  <a:cubicBezTo>
                    <a:pt x="99" y="0"/>
                    <a:pt x="104" y="5"/>
                    <a:pt x="104" y="12"/>
                  </a:cubicBezTo>
                  <a:cubicBezTo>
                    <a:pt x="104" y="92"/>
                    <a:pt x="104" y="92"/>
                    <a:pt x="104" y="92"/>
                  </a:cubicBezTo>
                  <a:cubicBezTo>
                    <a:pt x="104" y="99"/>
                    <a:pt x="99" y="104"/>
                    <a:pt x="92" y="104"/>
                  </a:cubicBezTo>
                  <a:moveTo>
                    <a:pt x="80" y="24"/>
                  </a:moveTo>
                  <a:cubicBezTo>
                    <a:pt x="24" y="24"/>
                    <a:pt x="24" y="24"/>
                    <a:pt x="24" y="24"/>
                  </a:cubicBezTo>
                  <a:cubicBezTo>
                    <a:pt x="24" y="80"/>
                    <a:pt x="24" y="80"/>
                    <a:pt x="24" y="80"/>
                  </a:cubicBezTo>
                  <a:cubicBezTo>
                    <a:pt x="80" y="80"/>
                    <a:pt x="80" y="80"/>
                    <a:pt x="80" y="80"/>
                  </a:cubicBezTo>
                  <a:lnTo>
                    <a:pt x="80"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243755" tIns="121877" rIns="243755" bIns="121877"/>
            <a:lstStyle/>
            <a:p>
              <a:pPr defTabSz="1218565" fontAlgn="base">
                <a:spcBef>
                  <a:spcPct val="0"/>
                </a:spcBef>
                <a:spcAft>
                  <a:spcPct val="0"/>
                </a:spcAft>
              </a:pPr>
              <a:endParaRPr lang="zh-CN" altLang="en-US" sz="4800">
                <a:solidFill>
                  <a:prstClr val="black"/>
                </a:solidFill>
                <a:ea typeface="MS PGothic" panose="020B0600070205080204" pitchFamily="34" charset="-128"/>
              </a:endParaRPr>
            </a:p>
          </p:txBody>
        </p:sp>
      </p:grpSp>
      <p:grpSp>
        <p:nvGrpSpPr>
          <p:cNvPr id="97" name="组合 96"/>
          <p:cNvGrpSpPr/>
          <p:nvPr/>
        </p:nvGrpSpPr>
        <p:grpSpPr>
          <a:xfrm>
            <a:off x="7959042" y="5742401"/>
            <a:ext cx="576000" cy="577227"/>
            <a:chOff x="8987577" y="5085184"/>
            <a:chExt cx="576000" cy="577227"/>
          </a:xfrm>
        </p:grpSpPr>
        <p:grpSp>
          <p:nvGrpSpPr>
            <p:cNvPr id="59" name="Group 7"/>
            <p:cNvGrpSpPr/>
            <p:nvPr/>
          </p:nvGrpSpPr>
          <p:grpSpPr>
            <a:xfrm>
              <a:off x="8987577" y="5085184"/>
              <a:ext cx="576000" cy="577227"/>
              <a:chOff x="6503439" y="4743591"/>
              <a:chExt cx="966131" cy="966131"/>
            </a:xfrm>
            <a:solidFill>
              <a:schemeClr val="bg1">
                <a:lumMod val="85000"/>
              </a:schemeClr>
            </a:solidFill>
          </p:grpSpPr>
          <p:sp>
            <p:nvSpPr>
              <p:cNvPr id="61" name="Oval 110"/>
              <p:cNvSpPr/>
              <p:nvPr/>
            </p:nvSpPr>
            <p:spPr bwMode="auto">
              <a:xfrm>
                <a:off x="6564526" y="4805383"/>
                <a:ext cx="852640" cy="852640"/>
              </a:xfrm>
              <a:prstGeom prst="ellipse">
                <a:avLst/>
              </a:prstGeom>
              <a:grp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B0F0"/>
                  </a:solidFill>
                </a:endParaRPr>
              </a:p>
            </p:txBody>
          </p:sp>
          <p:sp>
            <p:nvSpPr>
              <p:cNvPr id="62" name="Oval 47"/>
              <p:cNvSpPr/>
              <p:nvPr/>
            </p:nvSpPr>
            <p:spPr bwMode="auto">
              <a:xfrm>
                <a:off x="6503439" y="4743591"/>
                <a:ext cx="966131" cy="966131"/>
              </a:xfrm>
              <a:prstGeom prst="ellipse">
                <a:avLst/>
              </a:prstGeom>
              <a:solidFill>
                <a:srgbClr val="00B0F0"/>
              </a:solid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B0F0"/>
                  </a:solidFill>
                </a:endParaRPr>
              </a:p>
            </p:txBody>
          </p:sp>
        </p:grpSp>
        <p:sp>
          <p:nvSpPr>
            <p:cNvPr id="89" name="Freeform 24"/>
            <p:cNvSpPr>
              <a:spLocks noEditPoints="1"/>
            </p:cNvSpPr>
            <p:nvPr/>
          </p:nvSpPr>
          <p:spPr bwMode="auto">
            <a:xfrm>
              <a:off x="9120336" y="5217770"/>
              <a:ext cx="321455" cy="300360"/>
            </a:xfrm>
            <a:custGeom>
              <a:avLst/>
              <a:gdLst>
                <a:gd name="T0" fmla="*/ 265112 w 77"/>
                <a:gd name="T1" fmla="*/ 55033 h 72"/>
                <a:gd name="T2" fmla="*/ 265112 w 77"/>
                <a:gd name="T3" fmla="*/ 72231 h 72"/>
                <a:gd name="T4" fmla="*/ 247897 w 77"/>
                <a:gd name="T5" fmla="*/ 72231 h 72"/>
                <a:gd name="T6" fmla="*/ 237568 w 77"/>
                <a:gd name="T7" fmla="*/ 79110 h 72"/>
                <a:gd name="T8" fmla="*/ 27544 w 77"/>
                <a:gd name="T9" fmla="*/ 79110 h 72"/>
                <a:gd name="T10" fmla="*/ 17215 w 77"/>
                <a:gd name="T11" fmla="*/ 72231 h 72"/>
                <a:gd name="T12" fmla="*/ 0 w 77"/>
                <a:gd name="T13" fmla="*/ 72231 h 72"/>
                <a:gd name="T14" fmla="*/ 0 w 77"/>
                <a:gd name="T15" fmla="*/ 55033 h 72"/>
                <a:gd name="T16" fmla="*/ 130834 w 77"/>
                <a:gd name="T17" fmla="*/ 0 h 72"/>
                <a:gd name="T18" fmla="*/ 265112 w 77"/>
                <a:gd name="T19" fmla="*/ 55033 h 72"/>
                <a:gd name="T20" fmla="*/ 265112 w 77"/>
                <a:gd name="T21" fmla="*/ 230452 h 72"/>
                <a:gd name="T22" fmla="*/ 265112 w 77"/>
                <a:gd name="T23" fmla="*/ 247650 h 72"/>
                <a:gd name="T24" fmla="*/ 0 w 77"/>
                <a:gd name="T25" fmla="*/ 247650 h 72"/>
                <a:gd name="T26" fmla="*/ 0 w 77"/>
                <a:gd name="T27" fmla="*/ 230452 h 72"/>
                <a:gd name="T28" fmla="*/ 10329 w 77"/>
                <a:gd name="T29" fmla="*/ 223573 h 72"/>
                <a:gd name="T30" fmla="*/ 254783 w 77"/>
                <a:gd name="T31" fmla="*/ 223573 h 72"/>
                <a:gd name="T32" fmla="*/ 265112 w 77"/>
                <a:gd name="T33" fmla="*/ 230452 h 72"/>
                <a:gd name="T34" fmla="*/ 68860 w 77"/>
                <a:gd name="T35" fmla="*/ 89429 h 72"/>
                <a:gd name="T36" fmla="*/ 68860 w 77"/>
                <a:gd name="T37" fmla="*/ 196056 h 72"/>
                <a:gd name="T38" fmla="*/ 86075 w 77"/>
                <a:gd name="T39" fmla="*/ 196056 h 72"/>
                <a:gd name="T40" fmla="*/ 86075 w 77"/>
                <a:gd name="T41" fmla="*/ 89429 h 72"/>
                <a:gd name="T42" fmla="*/ 123948 w 77"/>
                <a:gd name="T43" fmla="*/ 89429 h 72"/>
                <a:gd name="T44" fmla="*/ 123948 w 77"/>
                <a:gd name="T45" fmla="*/ 196056 h 72"/>
                <a:gd name="T46" fmla="*/ 141164 w 77"/>
                <a:gd name="T47" fmla="*/ 196056 h 72"/>
                <a:gd name="T48" fmla="*/ 141164 w 77"/>
                <a:gd name="T49" fmla="*/ 89429 h 72"/>
                <a:gd name="T50" fmla="*/ 175594 w 77"/>
                <a:gd name="T51" fmla="*/ 89429 h 72"/>
                <a:gd name="T52" fmla="*/ 175594 w 77"/>
                <a:gd name="T53" fmla="*/ 196056 h 72"/>
                <a:gd name="T54" fmla="*/ 192809 w 77"/>
                <a:gd name="T55" fmla="*/ 196056 h 72"/>
                <a:gd name="T56" fmla="*/ 192809 w 77"/>
                <a:gd name="T57" fmla="*/ 89429 h 72"/>
                <a:gd name="T58" fmla="*/ 230682 w 77"/>
                <a:gd name="T59" fmla="*/ 89429 h 72"/>
                <a:gd name="T60" fmla="*/ 230682 w 77"/>
                <a:gd name="T61" fmla="*/ 196056 h 72"/>
                <a:gd name="T62" fmla="*/ 237568 w 77"/>
                <a:gd name="T63" fmla="*/ 196056 h 72"/>
                <a:gd name="T64" fmla="*/ 247897 w 77"/>
                <a:gd name="T65" fmla="*/ 202935 h 72"/>
                <a:gd name="T66" fmla="*/ 247897 w 77"/>
                <a:gd name="T67" fmla="*/ 213254 h 72"/>
                <a:gd name="T68" fmla="*/ 17215 w 77"/>
                <a:gd name="T69" fmla="*/ 213254 h 72"/>
                <a:gd name="T70" fmla="*/ 17215 w 77"/>
                <a:gd name="T71" fmla="*/ 202935 h 72"/>
                <a:gd name="T72" fmla="*/ 27544 w 77"/>
                <a:gd name="T73" fmla="*/ 196056 h 72"/>
                <a:gd name="T74" fmla="*/ 34430 w 77"/>
                <a:gd name="T75" fmla="*/ 196056 h 72"/>
                <a:gd name="T76" fmla="*/ 34430 w 77"/>
                <a:gd name="T77" fmla="*/ 89429 h 72"/>
                <a:gd name="T78" fmla="*/ 68860 w 77"/>
                <a:gd name="T79" fmla="*/ 89429 h 7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7" h="72">
                  <a:moveTo>
                    <a:pt x="77" y="16"/>
                  </a:moveTo>
                  <a:cubicBezTo>
                    <a:pt x="77" y="21"/>
                    <a:pt x="77" y="21"/>
                    <a:pt x="77" y="21"/>
                  </a:cubicBezTo>
                  <a:cubicBezTo>
                    <a:pt x="72" y="21"/>
                    <a:pt x="72" y="21"/>
                    <a:pt x="72" y="21"/>
                  </a:cubicBezTo>
                  <a:cubicBezTo>
                    <a:pt x="72" y="22"/>
                    <a:pt x="70" y="23"/>
                    <a:pt x="69" y="23"/>
                  </a:cubicBezTo>
                  <a:cubicBezTo>
                    <a:pt x="8" y="23"/>
                    <a:pt x="8" y="23"/>
                    <a:pt x="8" y="23"/>
                  </a:cubicBezTo>
                  <a:cubicBezTo>
                    <a:pt x="6" y="23"/>
                    <a:pt x="5" y="22"/>
                    <a:pt x="5" y="21"/>
                  </a:cubicBezTo>
                  <a:cubicBezTo>
                    <a:pt x="0" y="21"/>
                    <a:pt x="0" y="21"/>
                    <a:pt x="0" y="21"/>
                  </a:cubicBezTo>
                  <a:cubicBezTo>
                    <a:pt x="0" y="16"/>
                    <a:pt x="0" y="16"/>
                    <a:pt x="0" y="16"/>
                  </a:cubicBezTo>
                  <a:cubicBezTo>
                    <a:pt x="38" y="0"/>
                    <a:pt x="38" y="0"/>
                    <a:pt x="38" y="0"/>
                  </a:cubicBezTo>
                  <a:lnTo>
                    <a:pt x="77" y="16"/>
                  </a:lnTo>
                  <a:close/>
                  <a:moveTo>
                    <a:pt x="77" y="67"/>
                  </a:moveTo>
                  <a:cubicBezTo>
                    <a:pt x="77" y="72"/>
                    <a:pt x="77" y="72"/>
                    <a:pt x="77" y="72"/>
                  </a:cubicBezTo>
                  <a:cubicBezTo>
                    <a:pt x="0" y="72"/>
                    <a:pt x="0" y="72"/>
                    <a:pt x="0" y="72"/>
                  </a:cubicBezTo>
                  <a:cubicBezTo>
                    <a:pt x="0" y="67"/>
                    <a:pt x="0" y="67"/>
                    <a:pt x="0" y="67"/>
                  </a:cubicBezTo>
                  <a:cubicBezTo>
                    <a:pt x="0" y="66"/>
                    <a:pt x="1" y="65"/>
                    <a:pt x="3" y="65"/>
                  </a:cubicBezTo>
                  <a:cubicBezTo>
                    <a:pt x="74" y="65"/>
                    <a:pt x="74" y="65"/>
                    <a:pt x="74" y="65"/>
                  </a:cubicBezTo>
                  <a:cubicBezTo>
                    <a:pt x="76" y="65"/>
                    <a:pt x="77" y="66"/>
                    <a:pt x="77" y="67"/>
                  </a:cubicBezTo>
                  <a:close/>
                  <a:moveTo>
                    <a:pt x="20" y="26"/>
                  </a:moveTo>
                  <a:cubicBezTo>
                    <a:pt x="20" y="57"/>
                    <a:pt x="20" y="57"/>
                    <a:pt x="20" y="57"/>
                  </a:cubicBezTo>
                  <a:cubicBezTo>
                    <a:pt x="25" y="57"/>
                    <a:pt x="25" y="57"/>
                    <a:pt x="25" y="57"/>
                  </a:cubicBezTo>
                  <a:cubicBezTo>
                    <a:pt x="25" y="26"/>
                    <a:pt x="25" y="26"/>
                    <a:pt x="25" y="26"/>
                  </a:cubicBezTo>
                  <a:cubicBezTo>
                    <a:pt x="36" y="26"/>
                    <a:pt x="36" y="26"/>
                    <a:pt x="36" y="26"/>
                  </a:cubicBezTo>
                  <a:cubicBezTo>
                    <a:pt x="36" y="57"/>
                    <a:pt x="36" y="57"/>
                    <a:pt x="36" y="57"/>
                  </a:cubicBezTo>
                  <a:cubicBezTo>
                    <a:pt x="41" y="57"/>
                    <a:pt x="41" y="57"/>
                    <a:pt x="41" y="57"/>
                  </a:cubicBezTo>
                  <a:cubicBezTo>
                    <a:pt x="41" y="26"/>
                    <a:pt x="41" y="26"/>
                    <a:pt x="41" y="26"/>
                  </a:cubicBezTo>
                  <a:cubicBezTo>
                    <a:pt x="51" y="26"/>
                    <a:pt x="51" y="26"/>
                    <a:pt x="51" y="26"/>
                  </a:cubicBezTo>
                  <a:cubicBezTo>
                    <a:pt x="51" y="57"/>
                    <a:pt x="51" y="57"/>
                    <a:pt x="51" y="57"/>
                  </a:cubicBezTo>
                  <a:cubicBezTo>
                    <a:pt x="56" y="57"/>
                    <a:pt x="56" y="57"/>
                    <a:pt x="56" y="57"/>
                  </a:cubicBezTo>
                  <a:cubicBezTo>
                    <a:pt x="56" y="26"/>
                    <a:pt x="56" y="26"/>
                    <a:pt x="56" y="26"/>
                  </a:cubicBezTo>
                  <a:cubicBezTo>
                    <a:pt x="67" y="26"/>
                    <a:pt x="67" y="26"/>
                    <a:pt x="67" y="26"/>
                  </a:cubicBezTo>
                  <a:cubicBezTo>
                    <a:pt x="67" y="57"/>
                    <a:pt x="67" y="57"/>
                    <a:pt x="67" y="57"/>
                  </a:cubicBezTo>
                  <a:cubicBezTo>
                    <a:pt x="69" y="57"/>
                    <a:pt x="69" y="57"/>
                    <a:pt x="69" y="57"/>
                  </a:cubicBezTo>
                  <a:cubicBezTo>
                    <a:pt x="70" y="57"/>
                    <a:pt x="72" y="58"/>
                    <a:pt x="72" y="59"/>
                  </a:cubicBezTo>
                  <a:cubicBezTo>
                    <a:pt x="72" y="62"/>
                    <a:pt x="72" y="62"/>
                    <a:pt x="72" y="62"/>
                  </a:cubicBezTo>
                  <a:cubicBezTo>
                    <a:pt x="5" y="62"/>
                    <a:pt x="5" y="62"/>
                    <a:pt x="5" y="62"/>
                  </a:cubicBezTo>
                  <a:cubicBezTo>
                    <a:pt x="5" y="59"/>
                    <a:pt x="5" y="59"/>
                    <a:pt x="5" y="59"/>
                  </a:cubicBezTo>
                  <a:cubicBezTo>
                    <a:pt x="5" y="58"/>
                    <a:pt x="6" y="57"/>
                    <a:pt x="8" y="57"/>
                  </a:cubicBezTo>
                  <a:cubicBezTo>
                    <a:pt x="10" y="57"/>
                    <a:pt x="10" y="57"/>
                    <a:pt x="10" y="57"/>
                  </a:cubicBezTo>
                  <a:cubicBezTo>
                    <a:pt x="10" y="26"/>
                    <a:pt x="10" y="26"/>
                    <a:pt x="10" y="26"/>
                  </a:cubicBezTo>
                  <a:lnTo>
                    <a:pt x="20" y="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243755" tIns="121877" rIns="243755" bIns="121877"/>
            <a:lstStyle/>
            <a:p>
              <a:pPr defTabSz="1218565" fontAlgn="base">
                <a:spcBef>
                  <a:spcPct val="0"/>
                </a:spcBef>
                <a:spcAft>
                  <a:spcPct val="0"/>
                </a:spcAft>
              </a:pPr>
              <a:endParaRPr lang="zh-CN" altLang="en-US" sz="4800">
                <a:solidFill>
                  <a:prstClr val="black"/>
                </a:solidFill>
                <a:ea typeface="MS PGothic" panose="020B0600070205080204" pitchFamily="34" charset="-128"/>
              </a:endParaRPr>
            </a:p>
          </p:txBody>
        </p:sp>
      </p:grpSp>
      <p:grpSp>
        <p:nvGrpSpPr>
          <p:cNvPr id="99" name="组合 98"/>
          <p:cNvGrpSpPr/>
          <p:nvPr/>
        </p:nvGrpSpPr>
        <p:grpSpPr>
          <a:xfrm>
            <a:off x="10277956" y="5703703"/>
            <a:ext cx="567878" cy="577227"/>
            <a:chOff x="11274254" y="5085185"/>
            <a:chExt cx="567878" cy="577227"/>
          </a:xfrm>
        </p:grpSpPr>
        <p:grpSp>
          <p:nvGrpSpPr>
            <p:cNvPr id="71" name="Group 7"/>
            <p:cNvGrpSpPr/>
            <p:nvPr/>
          </p:nvGrpSpPr>
          <p:grpSpPr>
            <a:xfrm>
              <a:off x="11274254" y="5085185"/>
              <a:ext cx="567878" cy="577227"/>
              <a:chOff x="6503439" y="4743591"/>
              <a:chExt cx="966131" cy="966131"/>
            </a:xfrm>
            <a:solidFill>
              <a:schemeClr val="bg1">
                <a:lumMod val="85000"/>
              </a:schemeClr>
            </a:solidFill>
          </p:grpSpPr>
          <p:sp>
            <p:nvSpPr>
              <p:cNvPr id="73" name="Oval 110"/>
              <p:cNvSpPr/>
              <p:nvPr/>
            </p:nvSpPr>
            <p:spPr bwMode="auto">
              <a:xfrm>
                <a:off x="6564519" y="4805386"/>
                <a:ext cx="852640" cy="852640"/>
              </a:xfrm>
              <a:prstGeom prst="ellipse">
                <a:avLst/>
              </a:prstGeom>
              <a:grp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4" name="Oval 47"/>
              <p:cNvSpPr/>
              <p:nvPr/>
            </p:nvSpPr>
            <p:spPr bwMode="auto">
              <a:xfrm>
                <a:off x="6503439" y="4743591"/>
                <a:ext cx="966131" cy="966131"/>
              </a:xfrm>
              <a:prstGeom prst="ellipse">
                <a:avLst/>
              </a:prstGeom>
              <a:solidFill>
                <a:schemeClr val="accent1">
                  <a:lumMod val="75000"/>
                </a:schemeClr>
              </a:solid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91" name="Freeform 147"/>
            <p:cNvSpPr>
              <a:spLocks noEditPoints="1"/>
            </p:cNvSpPr>
            <p:nvPr/>
          </p:nvSpPr>
          <p:spPr bwMode="auto">
            <a:xfrm>
              <a:off x="11448342" y="5229200"/>
              <a:ext cx="216024" cy="307257"/>
            </a:xfrm>
            <a:custGeom>
              <a:avLst/>
              <a:gdLst>
                <a:gd name="T0" fmla="*/ 151589 w 47"/>
                <a:gd name="T1" fmla="*/ 161475 h 67"/>
                <a:gd name="T2" fmla="*/ 93021 w 47"/>
                <a:gd name="T3" fmla="*/ 161475 h 67"/>
                <a:gd name="T4" fmla="*/ 86130 w 47"/>
                <a:gd name="T5" fmla="*/ 226752 h 67"/>
                <a:gd name="T6" fmla="*/ 82685 w 47"/>
                <a:gd name="T7" fmla="*/ 230188 h 67"/>
                <a:gd name="T8" fmla="*/ 82685 w 47"/>
                <a:gd name="T9" fmla="*/ 230188 h 67"/>
                <a:gd name="T10" fmla="*/ 75795 w 47"/>
                <a:gd name="T11" fmla="*/ 226752 h 67"/>
                <a:gd name="T12" fmla="*/ 65459 w 47"/>
                <a:gd name="T13" fmla="*/ 161475 h 67"/>
                <a:gd name="T14" fmla="*/ 10336 w 47"/>
                <a:gd name="T15" fmla="*/ 161475 h 67"/>
                <a:gd name="T16" fmla="*/ 0 w 47"/>
                <a:gd name="T17" fmla="*/ 151168 h 67"/>
                <a:gd name="T18" fmla="*/ 37897 w 47"/>
                <a:gd name="T19" fmla="*/ 106505 h 67"/>
                <a:gd name="T20" fmla="*/ 37897 w 47"/>
                <a:gd name="T21" fmla="*/ 37792 h 67"/>
                <a:gd name="T22" fmla="*/ 20671 w 47"/>
                <a:gd name="T23" fmla="*/ 20614 h 67"/>
                <a:gd name="T24" fmla="*/ 37897 w 47"/>
                <a:gd name="T25" fmla="*/ 0 h 67"/>
                <a:gd name="T26" fmla="*/ 124028 w 47"/>
                <a:gd name="T27" fmla="*/ 0 h 67"/>
                <a:gd name="T28" fmla="*/ 144699 w 47"/>
                <a:gd name="T29" fmla="*/ 20614 h 67"/>
                <a:gd name="T30" fmla="*/ 124028 w 47"/>
                <a:gd name="T31" fmla="*/ 37792 h 67"/>
                <a:gd name="T32" fmla="*/ 124028 w 47"/>
                <a:gd name="T33" fmla="*/ 106505 h 67"/>
                <a:gd name="T34" fmla="*/ 161925 w 47"/>
                <a:gd name="T35" fmla="*/ 151168 h 67"/>
                <a:gd name="T36" fmla="*/ 151589 w 47"/>
                <a:gd name="T37" fmla="*/ 161475 h 67"/>
                <a:gd name="T38" fmla="*/ 68904 w 47"/>
                <a:gd name="T39" fmla="*/ 41228 h 67"/>
                <a:gd name="T40" fmla="*/ 62014 w 47"/>
                <a:gd name="T41" fmla="*/ 37792 h 67"/>
                <a:gd name="T42" fmla="*/ 58569 w 47"/>
                <a:gd name="T43" fmla="*/ 41228 h 67"/>
                <a:gd name="T44" fmla="*/ 58569 w 47"/>
                <a:gd name="T45" fmla="*/ 103069 h 67"/>
                <a:gd name="T46" fmla="*/ 62014 w 47"/>
                <a:gd name="T47" fmla="*/ 106505 h 67"/>
                <a:gd name="T48" fmla="*/ 68904 w 47"/>
                <a:gd name="T49" fmla="*/ 103069 h 67"/>
                <a:gd name="T50" fmla="*/ 68904 w 47"/>
                <a:gd name="T51" fmla="*/ 41228 h 6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7" h="67">
                  <a:moveTo>
                    <a:pt x="44" y="47"/>
                  </a:moveTo>
                  <a:cubicBezTo>
                    <a:pt x="27" y="47"/>
                    <a:pt x="27" y="47"/>
                    <a:pt x="27" y="47"/>
                  </a:cubicBezTo>
                  <a:cubicBezTo>
                    <a:pt x="25" y="66"/>
                    <a:pt x="25" y="66"/>
                    <a:pt x="25" y="66"/>
                  </a:cubicBezTo>
                  <a:cubicBezTo>
                    <a:pt x="25" y="67"/>
                    <a:pt x="24" y="67"/>
                    <a:pt x="24" y="67"/>
                  </a:cubicBezTo>
                  <a:cubicBezTo>
                    <a:pt x="24" y="67"/>
                    <a:pt x="24" y="67"/>
                    <a:pt x="24" y="67"/>
                  </a:cubicBezTo>
                  <a:cubicBezTo>
                    <a:pt x="23" y="67"/>
                    <a:pt x="22" y="67"/>
                    <a:pt x="22" y="66"/>
                  </a:cubicBezTo>
                  <a:cubicBezTo>
                    <a:pt x="19" y="47"/>
                    <a:pt x="19" y="47"/>
                    <a:pt x="19" y="47"/>
                  </a:cubicBezTo>
                  <a:cubicBezTo>
                    <a:pt x="3" y="47"/>
                    <a:pt x="3" y="47"/>
                    <a:pt x="3" y="47"/>
                  </a:cubicBezTo>
                  <a:cubicBezTo>
                    <a:pt x="2" y="47"/>
                    <a:pt x="0" y="46"/>
                    <a:pt x="0" y="44"/>
                  </a:cubicBezTo>
                  <a:cubicBezTo>
                    <a:pt x="0" y="38"/>
                    <a:pt x="5" y="31"/>
                    <a:pt x="11" y="31"/>
                  </a:cubicBezTo>
                  <a:cubicBezTo>
                    <a:pt x="11" y="11"/>
                    <a:pt x="11" y="11"/>
                    <a:pt x="11" y="11"/>
                  </a:cubicBezTo>
                  <a:cubicBezTo>
                    <a:pt x="8" y="11"/>
                    <a:pt x="6" y="8"/>
                    <a:pt x="6" y="6"/>
                  </a:cubicBezTo>
                  <a:cubicBezTo>
                    <a:pt x="6" y="3"/>
                    <a:pt x="8" y="0"/>
                    <a:pt x="11" y="0"/>
                  </a:cubicBezTo>
                  <a:cubicBezTo>
                    <a:pt x="36" y="0"/>
                    <a:pt x="36" y="0"/>
                    <a:pt x="36" y="0"/>
                  </a:cubicBezTo>
                  <a:cubicBezTo>
                    <a:pt x="39" y="0"/>
                    <a:pt x="42" y="3"/>
                    <a:pt x="42" y="6"/>
                  </a:cubicBezTo>
                  <a:cubicBezTo>
                    <a:pt x="42" y="8"/>
                    <a:pt x="39" y="11"/>
                    <a:pt x="36" y="11"/>
                  </a:cubicBezTo>
                  <a:cubicBezTo>
                    <a:pt x="36" y="31"/>
                    <a:pt x="36" y="31"/>
                    <a:pt x="36" y="31"/>
                  </a:cubicBezTo>
                  <a:cubicBezTo>
                    <a:pt x="42" y="31"/>
                    <a:pt x="47" y="38"/>
                    <a:pt x="47" y="44"/>
                  </a:cubicBezTo>
                  <a:cubicBezTo>
                    <a:pt x="47" y="46"/>
                    <a:pt x="46" y="47"/>
                    <a:pt x="44" y="47"/>
                  </a:cubicBezTo>
                  <a:close/>
                  <a:moveTo>
                    <a:pt x="20" y="12"/>
                  </a:moveTo>
                  <a:cubicBezTo>
                    <a:pt x="20" y="11"/>
                    <a:pt x="19" y="11"/>
                    <a:pt x="18" y="11"/>
                  </a:cubicBezTo>
                  <a:cubicBezTo>
                    <a:pt x="18" y="11"/>
                    <a:pt x="17" y="11"/>
                    <a:pt x="17" y="12"/>
                  </a:cubicBezTo>
                  <a:cubicBezTo>
                    <a:pt x="17" y="30"/>
                    <a:pt x="17" y="30"/>
                    <a:pt x="17" y="30"/>
                  </a:cubicBezTo>
                  <a:cubicBezTo>
                    <a:pt x="17" y="31"/>
                    <a:pt x="18" y="31"/>
                    <a:pt x="18" y="31"/>
                  </a:cubicBezTo>
                  <a:cubicBezTo>
                    <a:pt x="19" y="31"/>
                    <a:pt x="20" y="31"/>
                    <a:pt x="20" y="30"/>
                  </a:cubicBezTo>
                  <a:lnTo>
                    <a:pt x="20"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243755" tIns="121877" rIns="243755" bIns="121877"/>
            <a:lstStyle/>
            <a:p>
              <a:pPr defTabSz="1218565" fontAlgn="base">
                <a:spcBef>
                  <a:spcPct val="0"/>
                </a:spcBef>
                <a:spcAft>
                  <a:spcPct val="0"/>
                </a:spcAft>
              </a:pPr>
              <a:endParaRPr lang="zh-CN" altLang="en-US" sz="4800">
                <a:solidFill>
                  <a:prstClr val="black"/>
                </a:solidFill>
                <a:ea typeface="MS PGothic" panose="020B0600070205080204" pitchFamily="34" charset="-128"/>
              </a:endParaRPr>
            </a:p>
          </p:txBody>
        </p:sp>
      </p:grpSp>
      <p:grpSp>
        <p:nvGrpSpPr>
          <p:cNvPr id="95" name="组合 94"/>
          <p:cNvGrpSpPr/>
          <p:nvPr/>
        </p:nvGrpSpPr>
        <p:grpSpPr>
          <a:xfrm>
            <a:off x="3348852" y="5728499"/>
            <a:ext cx="576000" cy="576000"/>
            <a:chOff x="6829959" y="5086627"/>
            <a:chExt cx="576000" cy="576000"/>
          </a:xfrm>
        </p:grpSpPr>
        <p:grpSp>
          <p:nvGrpSpPr>
            <p:cNvPr id="7" name="Group 6"/>
            <p:cNvGrpSpPr/>
            <p:nvPr/>
          </p:nvGrpSpPr>
          <p:grpSpPr>
            <a:xfrm>
              <a:off x="6829959" y="5086627"/>
              <a:ext cx="576000" cy="576000"/>
              <a:chOff x="4740039" y="4745881"/>
              <a:chExt cx="966131" cy="966131"/>
            </a:xfrm>
          </p:grpSpPr>
          <p:sp>
            <p:nvSpPr>
              <p:cNvPr id="30" name="Oval 104"/>
              <p:cNvSpPr/>
              <p:nvPr/>
            </p:nvSpPr>
            <p:spPr bwMode="auto">
              <a:xfrm>
                <a:off x="4801126" y="4805383"/>
                <a:ext cx="852640" cy="852640"/>
              </a:xfrm>
              <a:prstGeom prst="ellipse">
                <a:avLst/>
              </a:prstGeom>
              <a:solidFill>
                <a:schemeClr val="accent3">
                  <a:lumMod val="40000"/>
                  <a:lumOff val="60000"/>
                </a:schemeClr>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 name="Oval 46"/>
              <p:cNvSpPr/>
              <p:nvPr/>
            </p:nvSpPr>
            <p:spPr bwMode="auto">
              <a:xfrm>
                <a:off x="4740039" y="4745881"/>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92" name="Freeform 119"/>
            <p:cNvSpPr>
              <a:spLocks noEditPoints="1"/>
            </p:cNvSpPr>
            <p:nvPr/>
          </p:nvSpPr>
          <p:spPr bwMode="auto">
            <a:xfrm>
              <a:off x="6971139" y="5244058"/>
              <a:ext cx="286188" cy="245368"/>
            </a:xfrm>
            <a:custGeom>
              <a:avLst/>
              <a:gdLst>
                <a:gd name="T0" fmla="*/ 233362 w 68"/>
                <a:gd name="T1" fmla="*/ 103461 h 58"/>
                <a:gd name="T2" fmla="*/ 233362 w 68"/>
                <a:gd name="T3" fmla="*/ 110359 h 58"/>
                <a:gd name="T4" fmla="*/ 229930 w 68"/>
                <a:gd name="T5" fmla="*/ 117256 h 58"/>
                <a:gd name="T6" fmla="*/ 3432 w 68"/>
                <a:gd name="T7" fmla="*/ 117256 h 58"/>
                <a:gd name="T8" fmla="*/ 0 w 68"/>
                <a:gd name="T9" fmla="*/ 110359 h 58"/>
                <a:gd name="T10" fmla="*/ 0 w 68"/>
                <a:gd name="T11" fmla="*/ 103461 h 58"/>
                <a:gd name="T12" fmla="*/ 3432 w 68"/>
                <a:gd name="T13" fmla="*/ 100013 h 58"/>
                <a:gd name="T14" fmla="*/ 229930 w 68"/>
                <a:gd name="T15" fmla="*/ 100013 h 58"/>
                <a:gd name="T16" fmla="*/ 233362 w 68"/>
                <a:gd name="T17" fmla="*/ 103461 h 58"/>
                <a:gd name="T18" fmla="*/ 54909 w 68"/>
                <a:gd name="T19" fmla="*/ 79320 h 58"/>
                <a:gd name="T20" fmla="*/ 48045 w 68"/>
                <a:gd name="T21" fmla="*/ 55179 h 58"/>
                <a:gd name="T22" fmla="*/ 65204 w 68"/>
                <a:gd name="T23" fmla="*/ 13795 h 58"/>
                <a:gd name="T24" fmla="*/ 116681 w 68"/>
                <a:gd name="T25" fmla="*/ 0 h 58"/>
                <a:gd name="T26" fmla="*/ 140704 w 68"/>
                <a:gd name="T27" fmla="*/ 0 h 58"/>
                <a:gd name="T28" fmla="*/ 161294 w 68"/>
                <a:gd name="T29" fmla="*/ 6897 h 58"/>
                <a:gd name="T30" fmla="*/ 164726 w 68"/>
                <a:gd name="T31" fmla="*/ 24141 h 58"/>
                <a:gd name="T32" fmla="*/ 168158 w 68"/>
                <a:gd name="T33" fmla="*/ 48282 h 58"/>
                <a:gd name="T34" fmla="*/ 168158 w 68"/>
                <a:gd name="T35" fmla="*/ 51731 h 58"/>
                <a:gd name="T36" fmla="*/ 164726 w 68"/>
                <a:gd name="T37" fmla="*/ 51731 h 58"/>
                <a:gd name="T38" fmla="*/ 154431 w 68"/>
                <a:gd name="T39" fmla="*/ 51731 h 58"/>
                <a:gd name="T40" fmla="*/ 150999 w 68"/>
                <a:gd name="T41" fmla="*/ 51731 h 58"/>
                <a:gd name="T42" fmla="*/ 137272 w 68"/>
                <a:gd name="T43" fmla="*/ 24141 h 58"/>
                <a:gd name="T44" fmla="*/ 109817 w 68"/>
                <a:gd name="T45" fmla="*/ 13795 h 58"/>
                <a:gd name="T46" fmla="*/ 89227 w 68"/>
                <a:gd name="T47" fmla="*/ 20692 h 58"/>
                <a:gd name="T48" fmla="*/ 78931 w 68"/>
                <a:gd name="T49" fmla="*/ 41384 h 58"/>
                <a:gd name="T50" fmla="*/ 89227 w 68"/>
                <a:gd name="T51" fmla="*/ 58628 h 58"/>
                <a:gd name="T52" fmla="*/ 123545 w 68"/>
                <a:gd name="T53" fmla="*/ 75872 h 58"/>
                <a:gd name="T54" fmla="*/ 147567 w 68"/>
                <a:gd name="T55" fmla="*/ 82769 h 58"/>
                <a:gd name="T56" fmla="*/ 157863 w 68"/>
                <a:gd name="T57" fmla="*/ 89666 h 58"/>
                <a:gd name="T58" fmla="*/ 61772 w 68"/>
                <a:gd name="T59" fmla="*/ 89666 h 58"/>
                <a:gd name="T60" fmla="*/ 54909 w 68"/>
                <a:gd name="T61" fmla="*/ 79320 h 58"/>
                <a:gd name="T62" fmla="*/ 181885 w 68"/>
                <a:gd name="T63" fmla="*/ 124153 h 58"/>
                <a:gd name="T64" fmla="*/ 181885 w 68"/>
                <a:gd name="T65" fmla="*/ 134500 h 58"/>
                <a:gd name="T66" fmla="*/ 178453 w 68"/>
                <a:gd name="T67" fmla="*/ 165538 h 58"/>
                <a:gd name="T68" fmla="*/ 168158 w 68"/>
                <a:gd name="T69" fmla="*/ 175884 h 58"/>
                <a:gd name="T70" fmla="*/ 154431 w 68"/>
                <a:gd name="T71" fmla="*/ 189679 h 58"/>
                <a:gd name="T72" fmla="*/ 133840 w 68"/>
                <a:gd name="T73" fmla="*/ 196576 h 58"/>
                <a:gd name="T74" fmla="*/ 106386 w 68"/>
                <a:gd name="T75" fmla="*/ 200025 h 58"/>
                <a:gd name="T76" fmla="*/ 82363 w 68"/>
                <a:gd name="T77" fmla="*/ 196576 h 58"/>
                <a:gd name="T78" fmla="*/ 65204 w 68"/>
                <a:gd name="T79" fmla="*/ 189679 h 58"/>
                <a:gd name="T80" fmla="*/ 54909 w 68"/>
                <a:gd name="T81" fmla="*/ 186230 h 58"/>
                <a:gd name="T82" fmla="*/ 54909 w 68"/>
                <a:gd name="T83" fmla="*/ 186230 h 58"/>
                <a:gd name="T84" fmla="*/ 54909 w 68"/>
                <a:gd name="T85" fmla="*/ 182781 h 58"/>
                <a:gd name="T86" fmla="*/ 51477 w 68"/>
                <a:gd name="T87" fmla="*/ 162089 h 58"/>
                <a:gd name="T88" fmla="*/ 54909 w 68"/>
                <a:gd name="T89" fmla="*/ 148294 h 58"/>
                <a:gd name="T90" fmla="*/ 54909 w 68"/>
                <a:gd name="T91" fmla="*/ 141397 h 58"/>
                <a:gd name="T92" fmla="*/ 65204 w 68"/>
                <a:gd name="T93" fmla="*/ 141397 h 58"/>
                <a:gd name="T94" fmla="*/ 75499 w 68"/>
                <a:gd name="T95" fmla="*/ 162089 h 58"/>
                <a:gd name="T96" fmla="*/ 85795 w 68"/>
                <a:gd name="T97" fmla="*/ 175884 h 58"/>
                <a:gd name="T98" fmla="*/ 99522 w 68"/>
                <a:gd name="T99" fmla="*/ 182781 h 58"/>
                <a:gd name="T100" fmla="*/ 116681 w 68"/>
                <a:gd name="T101" fmla="*/ 186230 h 58"/>
                <a:gd name="T102" fmla="*/ 133840 w 68"/>
                <a:gd name="T103" fmla="*/ 182781 h 58"/>
                <a:gd name="T104" fmla="*/ 150999 w 68"/>
                <a:gd name="T105" fmla="*/ 172435 h 58"/>
                <a:gd name="T106" fmla="*/ 157863 w 68"/>
                <a:gd name="T107" fmla="*/ 155192 h 58"/>
                <a:gd name="T108" fmla="*/ 147567 w 68"/>
                <a:gd name="T109" fmla="*/ 134500 h 58"/>
                <a:gd name="T110" fmla="*/ 126976 w 68"/>
                <a:gd name="T111" fmla="*/ 124153 h 58"/>
                <a:gd name="T112" fmla="*/ 181885 w 68"/>
                <a:gd name="T113" fmla="*/ 124153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8" h="58">
                  <a:moveTo>
                    <a:pt x="68" y="30"/>
                  </a:moveTo>
                  <a:cubicBezTo>
                    <a:pt x="68" y="32"/>
                    <a:pt x="68" y="32"/>
                    <a:pt x="68" y="32"/>
                  </a:cubicBezTo>
                  <a:cubicBezTo>
                    <a:pt x="68" y="33"/>
                    <a:pt x="67" y="34"/>
                    <a:pt x="67" y="34"/>
                  </a:cubicBezTo>
                  <a:cubicBezTo>
                    <a:pt x="1" y="34"/>
                    <a:pt x="1" y="34"/>
                    <a:pt x="1" y="34"/>
                  </a:cubicBezTo>
                  <a:cubicBezTo>
                    <a:pt x="0" y="34"/>
                    <a:pt x="0" y="33"/>
                    <a:pt x="0" y="32"/>
                  </a:cubicBezTo>
                  <a:cubicBezTo>
                    <a:pt x="0" y="30"/>
                    <a:pt x="0" y="30"/>
                    <a:pt x="0" y="30"/>
                  </a:cubicBezTo>
                  <a:cubicBezTo>
                    <a:pt x="0" y="29"/>
                    <a:pt x="0" y="29"/>
                    <a:pt x="1" y="29"/>
                  </a:cubicBezTo>
                  <a:cubicBezTo>
                    <a:pt x="67" y="29"/>
                    <a:pt x="67" y="29"/>
                    <a:pt x="67" y="29"/>
                  </a:cubicBezTo>
                  <a:cubicBezTo>
                    <a:pt x="67" y="29"/>
                    <a:pt x="68" y="29"/>
                    <a:pt x="68" y="30"/>
                  </a:cubicBezTo>
                  <a:close/>
                  <a:moveTo>
                    <a:pt x="16" y="23"/>
                  </a:moveTo>
                  <a:cubicBezTo>
                    <a:pt x="15" y="21"/>
                    <a:pt x="14" y="18"/>
                    <a:pt x="14" y="16"/>
                  </a:cubicBezTo>
                  <a:cubicBezTo>
                    <a:pt x="14" y="11"/>
                    <a:pt x="16" y="8"/>
                    <a:pt x="19" y="4"/>
                  </a:cubicBezTo>
                  <a:cubicBezTo>
                    <a:pt x="23" y="1"/>
                    <a:pt x="28" y="0"/>
                    <a:pt x="34" y="0"/>
                  </a:cubicBezTo>
                  <a:cubicBezTo>
                    <a:pt x="36" y="0"/>
                    <a:pt x="38" y="0"/>
                    <a:pt x="41" y="0"/>
                  </a:cubicBezTo>
                  <a:cubicBezTo>
                    <a:pt x="42" y="1"/>
                    <a:pt x="45" y="1"/>
                    <a:pt x="47" y="2"/>
                  </a:cubicBezTo>
                  <a:cubicBezTo>
                    <a:pt x="48" y="3"/>
                    <a:pt x="48" y="5"/>
                    <a:pt x="48" y="7"/>
                  </a:cubicBezTo>
                  <a:cubicBezTo>
                    <a:pt x="49" y="10"/>
                    <a:pt x="49" y="12"/>
                    <a:pt x="49" y="14"/>
                  </a:cubicBezTo>
                  <a:cubicBezTo>
                    <a:pt x="49" y="14"/>
                    <a:pt x="49" y="15"/>
                    <a:pt x="49" y="15"/>
                  </a:cubicBezTo>
                  <a:cubicBezTo>
                    <a:pt x="48" y="15"/>
                    <a:pt x="48" y="15"/>
                    <a:pt x="48" y="15"/>
                  </a:cubicBezTo>
                  <a:cubicBezTo>
                    <a:pt x="45" y="15"/>
                    <a:pt x="45" y="15"/>
                    <a:pt x="45" y="15"/>
                  </a:cubicBezTo>
                  <a:cubicBezTo>
                    <a:pt x="44" y="15"/>
                    <a:pt x="44" y="15"/>
                    <a:pt x="44" y="15"/>
                  </a:cubicBezTo>
                  <a:cubicBezTo>
                    <a:pt x="43" y="11"/>
                    <a:pt x="42" y="9"/>
                    <a:pt x="40" y="7"/>
                  </a:cubicBezTo>
                  <a:cubicBezTo>
                    <a:pt x="38" y="5"/>
                    <a:pt x="36" y="4"/>
                    <a:pt x="32" y="4"/>
                  </a:cubicBezTo>
                  <a:cubicBezTo>
                    <a:pt x="30" y="4"/>
                    <a:pt x="27" y="5"/>
                    <a:pt x="26" y="6"/>
                  </a:cubicBezTo>
                  <a:cubicBezTo>
                    <a:pt x="24" y="8"/>
                    <a:pt x="23" y="9"/>
                    <a:pt x="23" y="12"/>
                  </a:cubicBezTo>
                  <a:cubicBezTo>
                    <a:pt x="23" y="13"/>
                    <a:pt x="24" y="15"/>
                    <a:pt x="26" y="17"/>
                  </a:cubicBezTo>
                  <a:cubicBezTo>
                    <a:pt x="27" y="19"/>
                    <a:pt x="31" y="20"/>
                    <a:pt x="36" y="22"/>
                  </a:cubicBezTo>
                  <a:cubicBezTo>
                    <a:pt x="38" y="22"/>
                    <a:pt x="40" y="23"/>
                    <a:pt x="43" y="24"/>
                  </a:cubicBezTo>
                  <a:cubicBezTo>
                    <a:pt x="44" y="25"/>
                    <a:pt x="45" y="26"/>
                    <a:pt x="46" y="26"/>
                  </a:cubicBezTo>
                  <a:cubicBezTo>
                    <a:pt x="18" y="26"/>
                    <a:pt x="18" y="26"/>
                    <a:pt x="18" y="26"/>
                  </a:cubicBezTo>
                  <a:cubicBezTo>
                    <a:pt x="17" y="25"/>
                    <a:pt x="17" y="24"/>
                    <a:pt x="16" y="23"/>
                  </a:cubicBezTo>
                  <a:close/>
                  <a:moveTo>
                    <a:pt x="53" y="36"/>
                  </a:moveTo>
                  <a:cubicBezTo>
                    <a:pt x="53" y="37"/>
                    <a:pt x="53" y="38"/>
                    <a:pt x="53" y="39"/>
                  </a:cubicBezTo>
                  <a:cubicBezTo>
                    <a:pt x="53" y="42"/>
                    <a:pt x="53" y="45"/>
                    <a:pt x="52" y="48"/>
                  </a:cubicBezTo>
                  <a:cubicBezTo>
                    <a:pt x="51" y="49"/>
                    <a:pt x="50" y="50"/>
                    <a:pt x="49" y="51"/>
                  </a:cubicBezTo>
                  <a:cubicBezTo>
                    <a:pt x="48" y="52"/>
                    <a:pt x="47" y="53"/>
                    <a:pt x="45" y="55"/>
                  </a:cubicBezTo>
                  <a:cubicBezTo>
                    <a:pt x="43" y="56"/>
                    <a:pt x="41" y="57"/>
                    <a:pt x="39" y="57"/>
                  </a:cubicBezTo>
                  <a:cubicBezTo>
                    <a:pt x="37" y="58"/>
                    <a:pt x="34" y="58"/>
                    <a:pt x="31" y="58"/>
                  </a:cubicBezTo>
                  <a:cubicBezTo>
                    <a:pt x="29" y="58"/>
                    <a:pt x="27" y="58"/>
                    <a:pt x="24" y="57"/>
                  </a:cubicBezTo>
                  <a:cubicBezTo>
                    <a:pt x="19" y="55"/>
                    <a:pt x="19" y="55"/>
                    <a:pt x="19" y="55"/>
                  </a:cubicBezTo>
                  <a:cubicBezTo>
                    <a:pt x="17" y="55"/>
                    <a:pt x="16" y="55"/>
                    <a:pt x="16" y="54"/>
                  </a:cubicBezTo>
                  <a:cubicBezTo>
                    <a:pt x="16" y="54"/>
                    <a:pt x="16" y="54"/>
                    <a:pt x="16" y="54"/>
                  </a:cubicBezTo>
                  <a:cubicBezTo>
                    <a:pt x="16" y="53"/>
                    <a:pt x="16" y="53"/>
                    <a:pt x="16" y="53"/>
                  </a:cubicBezTo>
                  <a:cubicBezTo>
                    <a:pt x="16" y="53"/>
                    <a:pt x="16" y="51"/>
                    <a:pt x="15" y="47"/>
                  </a:cubicBezTo>
                  <a:cubicBezTo>
                    <a:pt x="15" y="45"/>
                    <a:pt x="16" y="44"/>
                    <a:pt x="16" y="43"/>
                  </a:cubicBezTo>
                  <a:cubicBezTo>
                    <a:pt x="16" y="41"/>
                    <a:pt x="16" y="41"/>
                    <a:pt x="16" y="41"/>
                  </a:cubicBezTo>
                  <a:cubicBezTo>
                    <a:pt x="19" y="41"/>
                    <a:pt x="19" y="41"/>
                    <a:pt x="19" y="41"/>
                  </a:cubicBezTo>
                  <a:cubicBezTo>
                    <a:pt x="21" y="45"/>
                    <a:pt x="21" y="47"/>
                    <a:pt x="22" y="47"/>
                  </a:cubicBezTo>
                  <a:cubicBezTo>
                    <a:pt x="23" y="49"/>
                    <a:pt x="24" y="50"/>
                    <a:pt x="25" y="51"/>
                  </a:cubicBezTo>
                  <a:cubicBezTo>
                    <a:pt x="26" y="52"/>
                    <a:pt x="27" y="52"/>
                    <a:pt x="29" y="53"/>
                  </a:cubicBezTo>
                  <a:cubicBezTo>
                    <a:pt x="30" y="54"/>
                    <a:pt x="32" y="54"/>
                    <a:pt x="34" y="54"/>
                  </a:cubicBezTo>
                  <a:cubicBezTo>
                    <a:pt x="36" y="54"/>
                    <a:pt x="37" y="53"/>
                    <a:pt x="39" y="53"/>
                  </a:cubicBezTo>
                  <a:cubicBezTo>
                    <a:pt x="41" y="52"/>
                    <a:pt x="43" y="51"/>
                    <a:pt x="44" y="50"/>
                  </a:cubicBezTo>
                  <a:cubicBezTo>
                    <a:pt x="45" y="48"/>
                    <a:pt x="46" y="46"/>
                    <a:pt x="46" y="45"/>
                  </a:cubicBezTo>
                  <a:cubicBezTo>
                    <a:pt x="46" y="43"/>
                    <a:pt x="45" y="41"/>
                    <a:pt x="43" y="39"/>
                  </a:cubicBezTo>
                  <a:cubicBezTo>
                    <a:pt x="42" y="38"/>
                    <a:pt x="40" y="37"/>
                    <a:pt x="37" y="36"/>
                  </a:cubicBezTo>
                  <a:lnTo>
                    <a:pt x="53" y="3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243755" tIns="121877" rIns="243755" bIns="121877"/>
            <a:lstStyle/>
            <a:p>
              <a:pPr defTabSz="1218565" fontAlgn="base">
                <a:spcBef>
                  <a:spcPct val="0"/>
                </a:spcBef>
                <a:spcAft>
                  <a:spcPct val="0"/>
                </a:spcAft>
              </a:pPr>
              <a:endParaRPr lang="zh-CN" altLang="en-US" sz="4800">
                <a:solidFill>
                  <a:prstClr val="black"/>
                </a:solidFill>
                <a:ea typeface="MS PGothic" panose="020B0600070205080204" pitchFamily="34" charset="-128"/>
              </a:endParaRPr>
            </a:p>
          </p:txBody>
        </p:sp>
      </p:grpSp>
      <p:sp>
        <p:nvSpPr>
          <p:cNvPr id="44" name="矩形 43"/>
          <p:cNvSpPr/>
          <p:nvPr/>
        </p:nvSpPr>
        <p:spPr>
          <a:xfrm>
            <a:off x="838199" y="5192081"/>
            <a:ext cx="10526357" cy="645160"/>
          </a:xfrm>
          <a:prstGeom prst="rect">
            <a:avLst/>
          </a:prstGeom>
        </p:spPr>
        <p:txBody>
          <a:bodyPr wrap="square">
            <a:spAutoFit/>
          </a:bodyPr>
          <a:lstStyle/>
          <a:p>
            <a:pPr algn="ctr">
              <a:spcBef>
                <a:spcPct val="20000"/>
              </a:spcBef>
              <a:buFont typeface="Arial" panose="020B0604020202020204" pitchFamily="34" charset="0"/>
              <a:buNone/>
            </a:pPr>
            <a:r>
              <a:rPr lang="zh-CN" altLang="en-US" sz="3600">
                <a:solidFill>
                  <a:schemeClr val="bg1"/>
                </a:solidFill>
                <a:latin typeface="隶书" panose="02010509060101010101" pitchFamily="49" charset="-122"/>
                <a:ea typeface="隶书" panose="02010509060101010101" pitchFamily="49" charset="-122"/>
                <a:cs typeface="Lato Light"/>
              </a:rPr>
              <a:t>三、中国</a:t>
            </a:r>
            <a:r>
              <a:rPr lang="en-US" altLang="zh-CN" sz="3600">
                <a:solidFill>
                  <a:schemeClr val="bg1"/>
                </a:solidFill>
                <a:latin typeface="隶书" panose="02010509060101010101" pitchFamily="49" charset="-122"/>
                <a:ea typeface="隶书" panose="02010509060101010101" pitchFamily="49" charset="-122"/>
                <a:cs typeface="Lato Light"/>
              </a:rPr>
              <a:t>-</a:t>
            </a:r>
            <a:r>
              <a:rPr lang="zh-CN" altLang="en-US" sz="3600">
                <a:solidFill>
                  <a:schemeClr val="bg1"/>
                </a:solidFill>
                <a:latin typeface="隶书" panose="02010509060101010101" pitchFamily="49" charset="-122"/>
                <a:ea typeface="隶书" panose="02010509060101010101" pitchFamily="49" charset="-122"/>
                <a:cs typeface="Lato Light"/>
              </a:rPr>
              <a:t>阿曼（杜库姆）产业园区简介</a:t>
            </a:r>
            <a:endParaRPr lang="en-US" altLang="zh-CN" sz="3600" dirty="0">
              <a:solidFill>
                <a:schemeClr val="bg1"/>
              </a:solidFill>
              <a:latin typeface="隶书" panose="02010509060101010101" pitchFamily="49" charset="-122"/>
              <a:ea typeface="隶书" panose="02010509060101010101" pitchFamily="49" charset="-122"/>
              <a:cs typeface="Lato Light"/>
            </a:endParaRPr>
          </a:p>
        </p:txBody>
      </p:sp>
      <p:pic>
        <p:nvPicPr>
          <p:cNvPr id="2" name="Picture 2"/>
          <p:cNvPicPr>
            <a:picLocks noChangeAspect="1" noChangeArrowheads="1"/>
          </p:cNvPicPr>
          <p:nvPr/>
        </p:nvPicPr>
        <p:blipFill>
          <a:blip r:embed="rId3"/>
          <a:stretch>
            <a:fillRect/>
          </a:stretch>
        </p:blipFill>
        <p:spPr bwMode="auto">
          <a:xfrm rot="16200000">
            <a:off x="3727675" y="-3005125"/>
            <a:ext cx="4676140" cy="1219263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39FA91DC-D042-4FCC-9169-1CB75EBABC94}"/>
              </a:ext>
            </a:extLst>
          </p:cNvPr>
          <p:cNvSpPr/>
          <p:nvPr/>
        </p:nvSpPr>
        <p:spPr>
          <a:xfrm>
            <a:off x="728220" y="1105571"/>
            <a:ext cx="6096000" cy="646331"/>
          </a:xfrm>
          <a:prstGeom prst="rect">
            <a:avLst/>
          </a:prstGeom>
        </p:spPr>
        <p:txBody>
          <a:bodyPr>
            <a:spAutoFit/>
          </a:bodyPr>
          <a:lstStyle/>
          <a:p>
            <a:r>
              <a:rPr lang="zh-CN" altLang="en-US" dirty="0">
                <a:solidFill>
                  <a:srgbClr val="FFFF00"/>
                </a:solidFill>
              </a:rPr>
              <a:t>重工业区</a:t>
            </a:r>
            <a:endParaRPr lang="en-US" altLang="zh-CN" dirty="0">
              <a:solidFill>
                <a:srgbClr val="FFFF00"/>
              </a:solidFill>
            </a:endParaRPr>
          </a:p>
          <a:p>
            <a:r>
              <a:rPr lang="zh-CN" altLang="en-US" dirty="0">
                <a:solidFill>
                  <a:srgbClr val="FFFF00"/>
                </a:solidFill>
              </a:rPr>
              <a:t>面积：</a:t>
            </a:r>
            <a:r>
              <a:rPr lang="en-US" altLang="zh-CN" dirty="0">
                <a:solidFill>
                  <a:srgbClr val="FFFF00"/>
                </a:solidFill>
              </a:rPr>
              <a:t>809</a:t>
            </a:r>
            <a:r>
              <a:rPr lang="zh-CN" altLang="en-US" dirty="0">
                <a:solidFill>
                  <a:srgbClr val="FFFF00"/>
                </a:solidFill>
              </a:rPr>
              <a:t>公顷</a:t>
            </a:r>
          </a:p>
        </p:txBody>
      </p:sp>
      <p:sp>
        <p:nvSpPr>
          <p:cNvPr id="46" name="TextBox 4">
            <a:extLst>
              <a:ext uri="{FF2B5EF4-FFF2-40B4-BE49-F238E27FC236}">
                <a16:creationId xmlns:a16="http://schemas.microsoft.com/office/drawing/2014/main" id="{D73F5CBA-4156-4803-B59D-D5CA18DE4B76}"/>
              </a:ext>
            </a:extLst>
          </p:cNvPr>
          <p:cNvSpPr txBox="1"/>
          <p:nvPr/>
        </p:nvSpPr>
        <p:spPr>
          <a:xfrm>
            <a:off x="4346088" y="1043491"/>
            <a:ext cx="2710927" cy="646331"/>
          </a:xfrm>
          <a:prstGeom prst="rect">
            <a:avLst/>
          </a:prstGeom>
          <a:noFill/>
        </p:spPr>
        <p:txBody>
          <a:bodyPr wrap="square" rtlCol="0">
            <a:spAutoFit/>
          </a:bodyPr>
          <a:lstStyle/>
          <a:p>
            <a:r>
              <a:rPr lang="zh-CN" altLang="en-US" dirty="0">
                <a:solidFill>
                  <a:srgbClr val="FFFF00"/>
                </a:solidFill>
              </a:rPr>
              <a:t>轻工业区</a:t>
            </a:r>
            <a:endParaRPr lang="en-US" altLang="zh-CN" dirty="0">
              <a:solidFill>
                <a:srgbClr val="FFFF00"/>
              </a:solidFill>
            </a:endParaRPr>
          </a:p>
          <a:p>
            <a:r>
              <a:rPr lang="zh-CN" altLang="en-US" dirty="0">
                <a:solidFill>
                  <a:srgbClr val="FFFF00"/>
                </a:solidFill>
              </a:rPr>
              <a:t>面积：</a:t>
            </a:r>
            <a:r>
              <a:rPr lang="en-US" altLang="zh-CN" dirty="0">
                <a:solidFill>
                  <a:srgbClr val="FFFF00"/>
                </a:solidFill>
              </a:rPr>
              <a:t>353</a:t>
            </a:r>
            <a:r>
              <a:rPr lang="zh-CN" altLang="en-US" dirty="0">
                <a:solidFill>
                  <a:srgbClr val="FFFF00"/>
                </a:solidFill>
              </a:rPr>
              <a:t>公顷</a:t>
            </a:r>
          </a:p>
        </p:txBody>
      </p:sp>
      <p:sp>
        <p:nvSpPr>
          <p:cNvPr id="47" name="TextBox 5">
            <a:extLst>
              <a:ext uri="{FF2B5EF4-FFF2-40B4-BE49-F238E27FC236}">
                <a16:creationId xmlns:a16="http://schemas.microsoft.com/office/drawing/2014/main" id="{7678A5FA-C91C-40FC-9F97-7EA393D0D490}"/>
              </a:ext>
            </a:extLst>
          </p:cNvPr>
          <p:cNvSpPr txBox="1"/>
          <p:nvPr/>
        </p:nvSpPr>
        <p:spPr>
          <a:xfrm>
            <a:off x="8197400" y="1151068"/>
            <a:ext cx="2710927" cy="646331"/>
          </a:xfrm>
          <a:prstGeom prst="rect">
            <a:avLst/>
          </a:prstGeom>
          <a:noFill/>
        </p:spPr>
        <p:txBody>
          <a:bodyPr wrap="square" rtlCol="0">
            <a:spAutoFit/>
          </a:bodyPr>
          <a:lstStyle/>
          <a:p>
            <a:r>
              <a:rPr lang="zh-CN" altLang="en-US" dirty="0">
                <a:solidFill>
                  <a:srgbClr val="FFFF00"/>
                </a:solidFill>
              </a:rPr>
              <a:t>酒店区</a:t>
            </a:r>
            <a:endParaRPr lang="en-US" altLang="zh-CN" dirty="0">
              <a:solidFill>
                <a:srgbClr val="FFFF00"/>
              </a:solidFill>
            </a:endParaRPr>
          </a:p>
          <a:p>
            <a:r>
              <a:rPr lang="zh-CN" altLang="en-US" dirty="0">
                <a:solidFill>
                  <a:srgbClr val="FFFF00"/>
                </a:solidFill>
              </a:rPr>
              <a:t>面积：</a:t>
            </a:r>
            <a:r>
              <a:rPr lang="en-US" altLang="zh-CN" dirty="0">
                <a:solidFill>
                  <a:srgbClr val="FFFF00"/>
                </a:solidFill>
              </a:rPr>
              <a:t>10</a:t>
            </a:r>
            <a:r>
              <a:rPr lang="zh-CN" altLang="en-US" dirty="0">
                <a:solidFill>
                  <a:srgbClr val="FFFF00"/>
                </a:solidFill>
              </a:rPr>
              <a:t>公顷</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726839" y="188640"/>
            <a:ext cx="1723549"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chemeClr val="bg1"/>
                </a:solidFill>
                <a:latin typeface="华文行楷" panose="02010800040101010101" pitchFamily="2" charset="-122"/>
                <a:ea typeface="华文行楷" panose="02010800040101010101" pitchFamily="2" charset="-122"/>
              </a:rPr>
              <a:t>产业园简介</a:t>
            </a:r>
            <a:endParaRPr lang="zh-CN" altLang="en-US" sz="2400" b="1" dirty="0">
              <a:solidFill>
                <a:schemeClr val="bg1"/>
              </a:solidFill>
              <a:latin typeface="华文行楷" panose="02010800040101010101" pitchFamily="2" charset="-122"/>
              <a:ea typeface="华文行楷" panose="02010800040101010101" pitchFamily="2" charset="-122"/>
            </a:endParaRPr>
          </a:p>
        </p:txBody>
      </p:sp>
      <p:sp>
        <p:nvSpPr>
          <p:cNvPr id="5" name="矩形 4"/>
          <p:cNvSpPr/>
          <p:nvPr/>
        </p:nvSpPr>
        <p:spPr>
          <a:xfrm>
            <a:off x="727785" y="971611"/>
            <a:ext cx="10736132" cy="1188720"/>
          </a:xfrm>
          <a:prstGeom prst="rect">
            <a:avLst/>
          </a:prstGeom>
        </p:spPr>
        <p:txBody>
          <a:bodyPr wrap="square">
            <a:spAutoFit/>
          </a:bodyPr>
          <a:lstStyle/>
          <a:p>
            <a:r>
              <a:rPr lang="zh-CN" altLang="en-US" sz="2400">
                <a:solidFill>
                  <a:srgbClr val="080808"/>
                </a:solidFill>
                <a:latin typeface="华文新魏" panose="02010800040101010101" pitchFamily="2" charset="-122"/>
                <a:ea typeface="华文新魏" panose="02010800040101010101" pitchFamily="2" charset="-122"/>
              </a:rPr>
              <a:t>    </a:t>
            </a:r>
            <a:r>
              <a:rPr lang="en-US" altLang="zh-CN" sz="2400">
                <a:solidFill>
                  <a:srgbClr val="080808"/>
                </a:solidFill>
                <a:latin typeface="华文新魏" panose="02010800040101010101" pitchFamily="2" charset="-122"/>
                <a:ea typeface="华文新魏" panose="02010800040101010101" pitchFamily="2" charset="-122"/>
              </a:rPr>
              <a:t>2016</a:t>
            </a:r>
            <a:r>
              <a:rPr lang="zh-CN" altLang="en-US" sz="2400">
                <a:solidFill>
                  <a:srgbClr val="080808"/>
                </a:solidFill>
                <a:latin typeface="华文新魏" panose="02010800040101010101" pitchFamily="2" charset="-122"/>
                <a:ea typeface="华文新魏" panose="02010800040101010101" pitchFamily="2" charset="-122"/>
              </a:rPr>
              <a:t>年</a:t>
            </a:r>
            <a:r>
              <a:rPr lang="en-US" altLang="zh-CN" sz="2400">
                <a:solidFill>
                  <a:srgbClr val="080808"/>
                </a:solidFill>
                <a:latin typeface="华文新魏" panose="02010800040101010101" pitchFamily="2" charset="-122"/>
                <a:ea typeface="华文新魏" panose="02010800040101010101" pitchFamily="2" charset="-122"/>
              </a:rPr>
              <a:t>5</a:t>
            </a:r>
            <a:r>
              <a:rPr lang="zh-CN" altLang="en-US" sz="2400">
                <a:solidFill>
                  <a:srgbClr val="080808"/>
                </a:solidFill>
                <a:latin typeface="华文新魏" panose="02010800040101010101" pitchFamily="2" charset="-122"/>
                <a:ea typeface="华文新魏" panose="02010800040101010101" pitchFamily="2" charset="-122"/>
              </a:rPr>
              <a:t>月</a:t>
            </a:r>
            <a:r>
              <a:rPr lang="en-US" altLang="zh-CN" sz="2400">
                <a:solidFill>
                  <a:srgbClr val="080808"/>
                </a:solidFill>
                <a:latin typeface="华文新魏" panose="02010800040101010101" pitchFamily="2" charset="-122"/>
                <a:ea typeface="华文新魏" panose="02010800040101010101" pitchFamily="2" charset="-122"/>
              </a:rPr>
              <a:t>23</a:t>
            </a:r>
            <a:r>
              <a:rPr lang="zh-CN" altLang="en-US" sz="2400">
                <a:solidFill>
                  <a:srgbClr val="080808"/>
                </a:solidFill>
                <a:latin typeface="华文新魏" panose="02010800040101010101" pitchFamily="2" charset="-122"/>
                <a:ea typeface="华文新魏" panose="02010800040101010101" pitchFamily="2" charset="-122"/>
              </a:rPr>
              <a:t>日马斯喀特，在中国国务委员王勇与阿曼外交部秘书长赛义德的共同见证下，杜库姆经济特区主席叶海亚与中阿万方投资管理有限公司总经理沙彦聚在中国</a:t>
            </a:r>
            <a:r>
              <a:rPr lang="en-US" altLang="zh-CN" sz="2400">
                <a:solidFill>
                  <a:srgbClr val="080808"/>
                </a:solidFill>
                <a:latin typeface="华文新魏" panose="02010800040101010101" pitchFamily="2" charset="-122"/>
                <a:ea typeface="华文新魏" panose="02010800040101010101" pitchFamily="2" charset="-122"/>
              </a:rPr>
              <a:t>-</a:t>
            </a:r>
            <a:r>
              <a:rPr lang="zh-CN" altLang="en-US" sz="2400">
                <a:solidFill>
                  <a:srgbClr val="080808"/>
                </a:solidFill>
                <a:latin typeface="华文新魏" panose="02010800040101010101" pitchFamily="2" charset="-122"/>
                <a:ea typeface="华文新魏" panose="02010800040101010101" pitchFamily="2" charset="-122"/>
              </a:rPr>
              <a:t>阿曼（杜库姆）产业园投资协议上签字。</a:t>
            </a:r>
          </a:p>
        </p:txBody>
      </p:sp>
      <p:pic>
        <p:nvPicPr>
          <p:cNvPr id="6" name="图片占位符 63" descr="New-York.jpg"/>
          <p:cNvPicPr>
            <a:picLocks noChangeAspect="1"/>
          </p:cNvPicPr>
          <p:nvPr/>
        </p:nvPicPr>
        <p:blipFill>
          <a:blip r:embed="rId2"/>
          <a:stretch>
            <a:fillRect/>
          </a:stretch>
        </p:blipFill>
        <p:spPr>
          <a:xfrm>
            <a:off x="2936875" y="3100861"/>
            <a:ext cx="6351588" cy="3358869"/>
          </a:xfrm>
          <a:prstGeom prst="rect">
            <a:avLst/>
          </a:prstGeom>
          <a:solidFill>
            <a:srgbClr val="0070C0"/>
          </a:solidFill>
        </p:spPr>
      </p:pic>
      <p:sp>
        <p:nvSpPr>
          <p:cNvPr id="8" name="Trapezoid 112"/>
          <p:cNvSpPr/>
          <p:nvPr/>
        </p:nvSpPr>
        <p:spPr>
          <a:xfrm rot="16200000" flipH="1">
            <a:off x="-611505" y="2921000"/>
            <a:ext cx="4104005" cy="2973070"/>
          </a:xfrm>
          <a:prstGeom prst="trapezoid">
            <a:avLst>
              <a:gd name="adj" fmla="val 10143"/>
            </a:avLst>
          </a:prstGeom>
          <a:blipFill dpi="0" rotWithShape="0">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a:solidFill>
                <a:srgbClr val="FFFFFF"/>
              </a:solidFill>
            </a:endParaRPr>
          </a:p>
        </p:txBody>
      </p:sp>
      <p:sp>
        <p:nvSpPr>
          <p:cNvPr id="9" name="Trapezoid 113"/>
          <p:cNvSpPr/>
          <p:nvPr/>
        </p:nvSpPr>
        <p:spPr>
          <a:xfrm rot="5400000">
            <a:off x="8761095" y="2994660"/>
            <a:ext cx="4091940" cy="2931795"/>
          </a:xfrm>
          <a:prstGeom prst="trapezoid">
            <a:avLst>
              <a:gd name="adj" fmla="val 10143"/>
            </a:avLst>
          </a:prstGeom>
          <a:blipFill dpi="0" rotWithShape="0">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a:solidFill>
                <a:srgbClr val="FFFFFF"/>
              </a:solidFill>
            </a:endParaRPr>
          </a:p>
        </p:txBody>
      </p:sp>
      <p:grpSp>
        <p:nvGrpSpPr>
          <p:cNvPr id="55" name="Group 3"/>
          <p:cNvGrpSpPr/>
          <p:nvPr/>
        </p:nvGrpSpPr>
        <p:grpSpPr bwMode="auto">
          <a:xfrm>
            <a:off x="2927648" y="2412564"/>
            <a:ext cx="6384925" cy="608013"/>
            <a:chOff x="2902858" y="1742723"/>
            <a:chExt cx="6386285" cy="607992"/>
          </a:xfrm>
        </p:grpSpPr>
        <p:sp>
          <p:nvSpPr>
            <p:cNvPr id="56" name="AutoShape 1"/>
            <p:cNvSpPr/>
            <p:nvPr/>
          </p:nvSpPr>
          <p:spPr bwMode="auto">
            <a:xfrm>
              <a:off x="2902858" y="1742723"/>
              <a:ext cx="6386285" cy="607992"/>
            </a:xfrm>
            <a:prstGeom prst="roundRect">
              <a:avLst>
                <a:gd name="adj" fmla="val 1292"/>
              </a:avLst>
            </a:prstGeom>
            <a:solidFill>
              <a:schemeClr val="tx1">
                <a:lumMod val="85000"/>
                <a:lumOff val="15000"/>
              </a:schemeClr>
            </a:solidFill>
            <a:ln w="25400" cap="flat">
              <a:noFill/>
              <a:prstDash val="solid"/>
              <a:miter lim="800000"/>
              <a:headEnd type="none" w="med" len="med"/>
              <a:tailEnd type="none" w="med" len="med"/>
            </a:ln>
            <a:effectLst>
              <a:outerShdw blurRad="190500" dist="38100" dir="2700000" algn="tl" rotWithShape="0">
                <a:prstClr val="black">
                  <a:alpha val="29000"/>
                </a:prstClr>
              </a:outerShdw>
            </a:effectLst>
          </p:spPr>
          <p:txBody>
            <a:bodyPr lIns="0" tIns="0" rIns="0" bIns="0"/>
            <a:lstStyle/>
            <a:p>
              <a:pPr eaLnBrk="1" hangingPunct="1">
                <a:defRPr/>
              </a:pPr>
              <a:endParaRPr lang="id-ID"/>
            </a:p>
          </p:txBody>
        </p:sp>
        <p:sp>
          <p:nvSpPr>
            <p:cNvPr id="57" name="Rectangle 2"/>
            <p:cNvSpPr/>
            <p:nvPr/>
          </p:nvSpPr>
          <p:spPr bwMode="auto">
            <a:xfrm>
              <a:off x="2902858" y="2053788"/>
              <a:ext cx="6386285" cy="296927"/>
            </a:xfrm>
            <a:prstGeom prst="rect">
              <a:avLst/>
            </a:prstGeom>
            <a:solidFill>
              <a:srgbClr val="CDCDCD"/>
            </a:solidFill>
            <a:ln w="25400">
              <a:solidFill>
                <a:srgbClr val="CDCDCD"/>
              </a:solidFill>
              <a:miter lim="800000"/>
            </a:ln>
          </p:spPr>
          <p:txBody>
            <a:bodyPr lIns="0" tIns="0" rIns="0" bIns="0"/>
            <a:lstStyle/>
            <a:p>
              <a:pPr eaLnBrk="1" hangingPunct="1"/>
              <a:endParaRPr lang="id-ID" altLang="zh-CN"/>
            </a:p>
          </p:txBody>
        </p:sp>
        <p:sp>
          <p:nvSpPr>
            <p:cNvPr id="58" name="AutoShape 3"/>
            <p:cNvSpPr/>
            <p:nvPr/>
          </p:nvSpPr>
          <p:spPr bwMode="auto">
            <a:xfrm>
              <a:off x="3859622" y="1822846"/>
              <a:ext cx="2554514" cy="527869"/>
            </a:xfrm>
            <a:prstGeom prst="roundRect">
              <a:avLst>
                <a:gd name="adj" fmla="val 11986"/>
              </a:avLst>
            </a:prstGeom>
            <a:solidFill>
              <a:srgbClr val="CDCDCD"/>
            </a:solidFill>
            <a:ln w="25400">
              <a:solidFill>
                <a:srgbClr val="CDCDCD"/>
              </a:solidFill>
              <a:miter lim="800000"/>
            </a:ln>
          </p:spPr>
          <p:txBody>
            <a:bodyPr lIns="0" tIns="0" rIns="0" bIns="0"/>
            <a:lstStyle/>
            <a:p>
              <a:pPr eaLnBrk="1" hangingPunct="1"/>
              <a:endParaRPr lang="id-ID" altLang="zh-CN"/>
            </a:p>
          </p:txBody>
        </p:sp>
        <p:sp>
          <p:nvSpPr>
            <p:cNvPr id="59" name="Oval 4"/>
            <p:cNvSpPr/>
            <p:nvPr/>
          </p:nvSpPr>
          <p:spPr bwMode="auto">
            <a:xfrm>
              <a:off x="3015972" y="1855837"/>
              <a:ext cx="90139" cy="89549"/>
            </a:xfrm>
            <a:prstGeom prst="ellipse">
              <a:avLst/>
            </a:prstGeom>
            <a:solidFill>
              <a:srgbClr val="27AAE1"/>
            </a:solidFill>
            <a:ln w="25400">
              <a:noFill/>
              <a:miter lim="800000"/>
            </a:ln>
          </p:spPr>
          <p:txBody>
            <a:bodyPr lIns="0" tIns="0" rIns="0" bIns="0"/>
            <a:lstStyle/>
            <a:p>
              <a:pPr eaLnBrk="1" hangingPunct="1"/>
              <a:endParaRPr lang="id-ID" altLang="zh-CN"/>
            </a:p>
          </p:txBody>
        </p:sp>
        <p:sp>
          <p:nvSpPr>
            <p:cNvPr id="60" name="Oval 5"/>
            <p:cNvSpPr/>
            <p:nvPr/>
          </p:nvSpPr>
          <p:spPr bwMode="auto">
            <a:xfrm>
              <a:off x="3175630" y="1855837"/>
              <a:ext cx="90139" cy="89549"/>
            </a:xfrm>
            <a:prstGeom prst="ellipse">
              <a:avLst/>
            </a:prstGeom>
            <a:solidFill>
              <a:srgbClr val="27AAE1"/>
            </a:solidFill>
            <a:ln w="25400">
              <a:noFill/>
              <a:miter lim="800000"/>
            </a:ln>
          </p:spPr>
          <p:txBody>
            <a:bodyPr lIns="0" tIns="0" rIns="0" bIns="0"/>
            <a:lstStyle/>
            <a:p>
              <a:pPr eaLnBrk="1" hangingPunct="1"/>
              <a:endParaRPr lang="id-ID" altLang="zh-CN"/>
            </a:p>
          </p:txBody>
        </p:sp>
        <p:sp>
          <p:nvSpPr>
            <p:cNvPr id="61" name="Oval 6"/>
            <p:cNvSpPr/>
            <p:nvPr/>
          </p:nvSpPr>
          <p:spPr bwMode="auto">
            <a:xfrm>
              <a:off x="3335287" y="1855837"/>
              <a:ext cx="90139" cy="89549"/>
            </a:xfrm>
            <a:prstGeom prst="ellipse">
              <a:avLst/>
            </a:prstGeom>
            <a:solidFill>
              <a:srgbClr val="27AAE1"/>
            </a:solidFill>
            <a:ln w="25400">
              <a:noFill/>
              <a:miter lim="800000"/>
            </a:ln>
          </p:spPr>
          <p:txBody>
            <a:bodyPr lIns="0" tIns="0" rIns="0" bIns="0"/>
            <a:lstStyle/>
            <a:p>
              <a:pPr eaLnBrk="1" hangingPunct="1"/>
              <a:endParaRPr lang="id-ID" altLang="zh-CN"/>
            </a:p>
          </p:txBody>
        </p:sp>
        <p:sp>
          <p:nvSpPr>
            <p:cNvPr id="62" name="Rectangle 11"/>
            <p:cNvSpPr/>
            <p:nvPr/>
          </p:nvSpPr>
          <p:spPr bwMode="auto">
            <a:xfrm>
              <a:off x="4019869" y="2110346"/>
              <a:ext cx="4797962" cy="188525"/>
            </a:xfrm>
            <a:prstGeom prst="rect">
              <a:avLst/>
            </a:prstGeom>
            <a:solidFill>
              <a:srgbClr val="FFFFFF"/>
            </a:solidFill>
            <a:ln w="25400">
              <a:solidFill>
                <a:srgbClr val="B3B3B3"/>
              </a:solidFill>
              <a:miter lim="800000"/>
            </a:ln>
          </p:spPr>
          <p:txBody>
            <a:bodyPr lIns="0" tIns="0" rIns="0" bIns="0"/>
            <a:lstStyle/>
            <a:p>
              <a:pPr eaLnBrk="1" hangingPunct="1"/>
              <a:endParaRPr lang="id-ID" altLang="zh-CN"/>
            </a:p>
          </p:txBody>
        </p:sp>
        <p:sp>
          <p:nvSpPr>
            <p:cNvPr id="63" name="Freeform 9"/>
            <p:cNvSpPr/>
            <p:nvPr/>
          </p:nvSpPr>
          <p:spPr bwMode="auto">
            <a:xfrm rot="18900000">
              <a:off x="6251608" y="1888768"/>
              <a:ext cx="93683" cy="93660"/>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a:lstStyle/>
            <a:p>
              <a:pPr eaLnBrk="1" hangingPunct="1">
                <a:spcBef>
                  <a:spcPts val="0"/>
                </a:spcBef>
                <a:spcAft>
                  <a:spcPts val="0"/>
                </a:spcAft>
                <a:defRPr/>
              </a:pPr>
              <a:endParaRPr lang="id-ID">
                <a:latin typeface="+mn-lt"/>
              </a:endParaRPr>
            </a:p>
          </p:txBody>
        </p:sp>
        <p:grpSp>
          <p:nvGrpSpPr>
            <p:cNvPr id="64" name="Group 14"/>
            <p:cNvGrpSpPr/>
            <p:nvPr/>
          </p:nvGrpSpPr>
          <p:grpSpPr>
            <a:xfrm>
              <a:off x="8990549" y="1822846"/>
              <a:ext cx="146020" cy="145940"/>
              <a:chOff x="4763" y="0"/>
              <a:chExt cx="2900362" cy="2898775"/>
            </a:xfrm>
            <a:solidFill>
              <a:schemeClr val="bg1">
                <a:lumMod val="50000"/>
              </a:schemeClr>
            </a:solidFill>
          </p:grpSpPr>
          <p:sp>
            <p:nvSpPr>
              <p:cNvPr id="69"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a:lstStyle/>
              <a:p>
                <a:pPr eaLnBrk="1" hangingPunct="1">
                  <a:spcBef>
                    <a:spcPts val="0"/>
                  </a:spcBef>
                  <a:spcAft>
                    <a:spcPts val="0"/>
                  </a:spcAft>
                  <a:defRPr/>
                </a:pPr>
                <a:endParaRPr lang="id-ID">
                  <a:latin typeface="+mn-lt"/>
                </a:endParaRPr>
              </a:p>
            </p:txBody>
          </p:sp>
          <p:sp>
            <p:nvSpPr>
              <p:cNvPr id="70"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a:lstStyle/>
              <a:p>
                <a:pPr eaLnBrk="1" hangingPunct="1">
                  <a:spcBef>
                    <a:spcPts val="0"/>
                  </a:spcBef>
                  <a:spcAft>
                    <a:spcPts val="0"/>
                  </a:spcAft>
                  <a:defRPr/>
                </a:pPr>
                <a:endParaRPr lang="id-ID">
                  <a:latin typeface="+mn-lt"/>
                </a:endParaRPr>
              </a:p>
            </p:txBody>
          </p:sp>
          <p:sp>
            <p:nvSpPr>
              <p:cNvPr id="71"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a:lstStyle/>
              <a:p>
                <a:pPr eaLnBrk="1" hangingPunct="1">
                  <a:spcBef>
                    <a:spcPts val="0"/>
                  </a:spcBef>
                  <a:spcAft>
                    <a:spcPts val="0"/>
                  </a:spcAft>
                  <a:defRPr/>
                </a:pPr>
                <a:endParaRPr lang="id-ID">
                  <a:latin typeface="+mn-lt"/>
                </a:endParaRPr>
              </a:p>
            </p:txBody>
          </p:sp>
          <p:sp>
            <p:nvSpPr>
              <p:cNvPr id="72"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a:lstStyle/>
              <a:p>
                <a:pPr eaLnBrk="1" hangingPunct="1">
                  <a:spcBef>
                    <a:spcPts val="0"/>
                  </a:spcBef>
                  <a:spcAft>
                    <a:spcPts val="0"/>
                  </a:spcAft>
                  <a:defRPr/>
                </a:pPr>
                <a:endParaRPr lang="id-ID">
                  <a:latin typeface="+mn-lt"/>
                </a:endParaRPr>
              </a:p>
            </p:txBody>
          </p:sp>
          <p:sp>
            <p:nvSpPr>
              <p:cNvPr id="73"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a:lstStyle/>
              <a:p>
                <a:pPr eaLnBrk="1" hangingPunct="1">
                  <a:spcBef>
                    <a:spcPts val="0"/>
                  </a:spcBef>
                  <a:spcAft>
                    <a:spcPts val="0"/>
                  </a:spcAft>
                  <a:defRPr/>
                </a:pPr>
                <a:endParaRPr lang="id-ID">
                  <a:latin typeface="+mn-lt"/>
                </a:endParaRPr>
              </a:p>
            </p:txBody>
          </p:sp>
          <p:sp>
            <p:nvSpPr>
              <p:cNvPr id="74"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a:lstStyle/>
              <a:p>
                <a:pPr eaLnBrk="1" hangingPunct="1">
                  <a:spcBef>
                    <a:spcPts val="0"/>
                  </a:spcBef>
                  <a:spcAft>
                    <a:spcPts val="0"/>
                  </a:spcAft>
                  <a:defRPr/>
                </a:pPr>
                <a:endParaRPr lang="id-ID">
                  <a:latin typeface="+mn-lt"/>
                </a:endParaRPr>
              </a:p>
            </p:txBody>
          </p:sp>
          <p:sp>
            <p:nvSpPr>
              <p:cNvPr id="75"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a:lstStyle/>
              <a:p>
                <a:pPr eaLnBrk="1" hangingPunct="1">
                  <a:spcBef>
                    <a:spcPts val="0"/>
                  </a:spcBef>
                  <a:spcAft>
                    <a:spcPts val="0"/>
                  </a:spcAft>
                  <a:defRPr/>
                </a:pPr>
                <a:endParaRPr lang="id-ID">
                  <a:latin typeface="+mn-lt"/>
                </a:endParaRPr>
              </a:p>
            </p:txBody>
          </p:sp>
          <p:sp>
            <p:nvSpPr>
              <p:cNvPr id="76"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a:lstStyle/>
              <a:p>
                <a:pPr eaLnBrk="1" hangingPunct="1">
                  <a:spcBef>
                    <a:spcPts val="0"/>
                  </a:spcBef>
                  <a:spcAft>
                    <a:spcPts val="0"/>
                  </a:spcAft>
                  <a:defRPr/>
                </a:pPr>
                <a:endParaRPr lang="id-ID">
                  <a:latin typeface="+mn-lt"/>
                </a:endParaRPr>
              </a:p>
            </p:txBody>
          </p:sp>
          <p:sp>
            <p:nvSpPr>
              <p:cNvPr id="77"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a:lstStyle/>
              <a:p>
                <a:pPr eaLnBrk="1" hangingPunct="1">
                  <a:spcBef>
                    <a:spcPts val="0"/>
                  </a:spcBef>
                  <a:spcAft>
                    <a:spcPts val="0"/>
                  </a:spcAft>
                  <a:defRPr/>
                </a:pPr>
                <a:endParaRPr lang="id-ID">
                  <a:latin typeface="+mn-lt"/>
                </a:endParaRPr>
              </a:p>
            </p:txBody>
          </p:sp>
        </p:grpSp>
        <p:sp>
          <p:nvSpPr>
            <p:cNvPr id="65" name="Freeform 25"/>
            <p:cNvSpPr/>
            <p:nvPr/>
          </p:nvSpPr>
          <p:spPr bwMode="auto">
            <a:xfrm rot="5400000">
              <a:off x="8993027" y="2138776"/>
              <a:ext cx="138108" cy="120676"/>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a:lstStyle/>
            <a:p>
              <a:pPr eaLnBrk="1" hangingPunct="1">
                <a:spcBef>
                  <a:spcPts val="0"/>
                </a:spcBef>
                <a:spcAft>
                  <a:spcPts val="0"/>
                </a:spcAft>
                <a:defRPr/>
              </a:pPr>
              <a:endParaRPr lang="id-ID">
                <a:latin typeface="+mn-lt"/>
              </a:endParaRPr>
            </a:p>
          </p:txBody>
        </p:sp>
        <p:sp>
          <p:nvSpPr>
            <p:cNvPr id="66" name="Oval 6"/>
            <p:cNvSpPr/>
            <p:nvPr/>
          </p:nvSpPr>
          <p:spPr bwMode="auto">
            <a:xfrm>
              <a:off x="3502728" y="1855837"/>
              <a:ext cx="90139" cy="89549"/>
            </a:xfrm>
            <a:prstGeom prst="ellipse">
              <a:avLst/>
            </a:prstGeom>
            <a:solidFill>
              <a:srgbClr val="27AAE1"/>
            </a:solidFill>
            <a:ln w="25400">
              <a:noFill/>
              <a:miter lim="800000"/>
            </a:ln>
          </p:spPr>
          <p:txBody>
            <a:bodyPr lIns="0" tIns="0" rIns="0" bIns="0"/>
            <a:lstStyle/>
            <a:p>
              <a:pPr eaLnBrk="1" hangingPunct="1"/>
              <a:endParaRPr lang="id-ID" altLang="zh-CN"/>
            </a:p>
          </p:txBody>
        </p:sp>
        <p:sp>
          <p:nvSpPr>
            <p:cNvPr id="67" name="TextBox 66"/>
            <p:cNvSpPr txBox="1"/>
            <p:nvPr/>
          </p:nvSpPr>
          <p:spPr>
            <a:xfrm>
              <a:off x="4158837" y="2090374"/>
              <a:ext cx="1194812" cy="230824"/>
            </a:xfrm>
            <a:prstGeom prst="rect">
              <a:avLst/>
            </a:prstGeom>
            <a:noFill/>
          </p:spPr>
          <p:txBody>
            <a:bodyPr wrap="none">
              <a:spAutoFit/>
            </a:bodyPr>
            <a:lstStyle/>
            <a:p>
              <a:pPr eaLnBrk="1" hangingPunct="1">
                <a:spcBef>
                  <a:spcPts val="0"/>
                </a:spcBef>
                <a:spcAft>
                  <a:spcPts val="0"/>
                </a:spcAft>
                <a:defRPr/>
              </a:pPr>
              <a:r>
                <a:rPr lang="id-ID" sz="900">
                  <a:solidFill>
                    <a:schemeClr val="bg1">
                      <a:lumMod val="65000"/>
                    </a:schemeClr>
                  </a:solidFill>
                  <a:latin typeface="+mj-lt"/>
                </a:rPr>
                <a:t>www.</a:t>
              </a:r>
              <a:r>
                <a:rPr lang="en-US" sz="900">
                  <a:solidFill>
                    <a:schemeClr val="bg1">
                      <a:lumMod val="65000"/>
                    </a:schemeClr>
                  </a:solidFill>
                  <a:latin typeface="+mj-lt"/>
                </a:rPr>
                <a:t>ca</a:t>
              </a:r>
              <a:r>
                <a:rPr lang="en-US" altLang="zh-CN" sz="900">
                  <a:solidFill>
                    <a:schemeClr val="bg1">
                      <a:lumMod val="65000"/>
                    </a:schemeClr>
                  </a:solidFill>
                  <a:latin typeface="+mj-lt"/>
                </a:rPr>
                <a:t>wanfang</a:t>
              </a:r>
              <a:r>
                <a:rPr lang="id-ID" sz="900">
                  <a:solidFill>
                    <a:schemeClr val="bg1">
                      <a:lumMod val="65000"/>
                    </a:schemeClr>
                  </a:solidFill>
                  <a:latin typeface="+mj-lt"/>
                </a:rPr>
                <a:t>.com</a:t>
              </a:r>
              <a:endParaRPr lang="id-ID" sz="900" dirty="0">
                <a:solidFill>
                  <a:schemeClr val="bg1">
                    <a:lumMod val="65000"/>
                  </a:schemeClr>
                </a:solidFill>
                <a:latin typeface="+mj-lt"/>
              </a:endParaRPr>
            </a:p>
          </p:txBody>
        </p:sp>
        <p:sp>
          <p:nvSpPr>
            <p:cNvPr id="68" name="Freeform 29"/>
            <p:cNvSpPr>
              <a:spLocks noEditPoints="1"/>
            </p:cNvSpPr>
            <p:nvPr/>
          </p:nvSpPr>
          <p:spPr bwMode="auto">
            <a:xfrm>
              <a:off x="4079446" y="2152284"/>
              <a:ext cx="109561" cy="109534"/>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a:lstStyle/>
            <a:p>
              <a:pPr eaLnBrk="1" hangingPunct="1">
                <a:spcBef>
                  <a:spcPts val="0"/>
                </a:spcBef>
                <a:spcAft>
                  <a:spcPts val="0"/>
                </a:spcAft>
                <a:defRPr/>
              </a:pPr>
              <a:endParaRPr lang="id-ID">
                <a:latin typeface="+mn-lt"/>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7260" y="705817"/>
            <a:ext cx="12227285" cy="6195855"/>
            <a:chOff x="-35285" y="705817"/>
            <a:chExt cx="12227285" cy="6195855"/>
          </a:xfrm>
        </p:grpSpPr>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3188" y="710646"/>
              <a:ext cx="7328812" cy="6191026"/>
            </a:xfrm>
            <a:prstGeom prst="rect">
              <a:avLst/>
            </a:prstGeom>
          </p:spPr>
        </p:pic>
        <p:sp>
          <p:nvSpPr>
            <p:cNvPr id="31" name="Rectangle 4"/>
            <p:cNvSpPr/>
            <p:nvPr/>
          </p:nvSpPr>
          <p:spPr>
            <a:xfrm>
              <a:off x="-35285" y="705817"/>
              <a:ext cx="7159985" cy="6191026"/>
            </a:xfrm>
            <a:custGeom>
              <a:avLst/>
              <a:gdLst>
                <a:gd name="connsiteX0" fmla="*/ 0 w 7990116"/>
                <a:gd name="connsiteY0" fmla="*/ 6191026 h 6191026"/>
                <a:gd name="connsiteX1" fmla="*/ 1547757 w 7990116"/>
                <a:gd name="connsiteY1" fmla="*/ 0 h 6191026"/>
                <a:gd name="connsiteX2" fmla="*/ 6442360 w 7990116"/>
                <a:gd name="connsiteY2" fmla="*/ 0 h 6191026"/>
                <a:gd name="connsiteX3" fmla="*/ 7990116 w 7990116"/>
                <a:gd name="connsiteY3" fmla="*/ 6191026 h 6191026"/>
                <a:gd name="connsiteX4" fmla="*/ 0 w 7990116"/>
                <a:gd name="connsiteY4" fmla="*/ 6191026 h 6191026"/>
                <a:gd name="connsiteX0-1" fmla="*/ 30672 w 6442359"/>
                <a:gd name="connsiteY0-2" fmla="*/ 6191026 h 6191026"/>
                <a:gd name="connsiteX1-3" fmla="*/ 0 w 6442359"/>
                <a:gd name="connsiteY1-4" fmla="*/ 0 h 6191026"/>
                <a:gd name="connsiteX2-5" fmla="*/ 4894603 w 6442359"/>
                <a:gd name="connsiteY2-6" fmla="*/ 0 h 6191026"/>
                <a:gd name="connsiteX3-7" fmla="*/ 6442359 w 6442359"/>
                <a:gd name="connsiteY3-8" fmla="*/ 6191026 h 6191026"/>
                <a:gd name="connsiteX4-9" fmla="*/ 30672 w 6442359"/>
                <a:gd name="connsiteY4-10" fmla="*/ 6191026 h 61910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42359" h="6191026">
                  <a:moveTo>
                    <a:pt x="30672" y="6191026"/>
                  </a:moveTo>
                  <a:lnTo>
                    <a:pt x="0" y="0"/>
                  </a:lnTo>
                  <a:lnTo>
                    <a:pt x="4894603" y="0"/>
                  </a:lnTo>
                  <a:lnTo>
                    <a:pt x="6442359" y="6191026"/>
                  </a:lnTo>
                  <a:lnTo>
                    <a:pt x="30672" y="6191026"/>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zh-CN">
                <a:solidFill>
                  <a:srgbClr val="FFFFFF"/>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661091" y="2273207"/>
            <a:ext cx="420308" cy="400110"/>
            <a:chOff x="572452" y="4746656"/>
            <a:chExt cx="420308" cy="400110"/>
          </a:xfrm>
        </p:grpSpPr>
        <p:sp>
          <p:nvSpPr>
            <p:cNvPr id="9" name="椭圆 8"/>
            <p:cNvSpPr/>
            <p:nvPr/>
          </p:nvSpPr>
          <p:spPr>
            <a:xfrm>
              <a:off x="583101" y="4747206"/>
              <a:ext cx="399011" cy="39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tx1">
                    <a:lumMod val="75000"/>
                  </a:schemeClr>
                </a:solidFill>
                <a:effectLst/>
                <a:uLnTx/>
                <a:uFillTx/>
                <a:latin typeface="+mn-lt"/>
                <a:ea typeface="+mn-ea"/>
                <a:cs typeface="+mn-cs"/>
              </a:endParaRPr>
            </a:p>
          </p:txBody>
        </p:sp>
        <p:sp>
          <p:nvSpPr>
            <p:cNvPr id="10" name="文本框 13"/>
            <p:cNvSpPr txBox="1"/>
            <p:nvPr/>
          </p:nvSpPr>
          <p:spPr>
            <a:xfrm>
              <a:off x="572452" y="4746656"/>
              <a:ext cx="420308" cy="400110"/>
            </a:xfrm>
            <a:prstGeom prst="rect">
              <a:avLst/>
            </a:prstGeom>
            <a:noFill/>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lumMod val="75000"/>
                    </a:schemeClr>
                  </a:solidFill>
                  <a:effectLst/>
                  <a:uLnTx/>
                  <a:uFillTx/>
                  <a:latin typeface="Impact" panose="020B0806030902050204" pitchFamily="34" charset="0"/>
                  <a:ea typeface="Impact Label" panose="02000000000000000000" pitchFamily="2" charset="0"/>
                  <a:cs typeface="+mn-cs"/>
                </a:rPr>
                <a:t>01</a:t>
              </a:r>
              <a:endParaRPr kumimoji="0" lang="zh-CN" altLang="en-US" sz="2000" b="0" i="0" u="none" strike="noStrike" kern="1200" cap="none" spc="0" normalizeH="0" baseline="0" noProof="0" dirty="0">
                <a:ln>
                  <a:noFill/>
                </a:ln>
                <a:solidFill>
                  <a:schemeClr val="tx1">
                    <a:lumMod val="75000"/>
                  </a:schemeClr>
                </a:solidFill>
                <a:effectLst/>
                <a:uLnTx/>
                <a:uFillTx/>
                <a:latin typeface="Impact" panose="020B0806030902050204" pitchFamily="34" charset="0"/>
                <a:ea typeface="Impact Label" panose="02000000000000000000" pitchFamily="2" charset="0"/>
                <a:cs typeface="+mn-cs"/>
              </a:endParaRPr>
            </a:p>
          </p:txBody>
        </p:sp>
      </p:grpSp>
      <p:grpSp>
        <p:nvGrpSpPr>
          <p:cNvPr id="11" name="组合 10"/>
          <p:cNvGrpSpPr/>
          <p:nvPr/>
        </p:nvGrpSpPr>
        <p:grpSpPr>
          <a:xfrm>
            <a:off x="661091" y="2863810"/>
            <a:ext cx="450850" cy="400050"/>
            <a:chOff x="4883212" y="1193637"/>
            <a:chExt cx="450764" cy="400110"/>
          </a:xfrm>
        </p:grpSpPr>
        <p:sp>
          <p:nvSpPr>
            <p:cNvPr id="12" name="椭圆 11"/>
            <p:cNvSpPr/>
            <p:nvPr/>
          </p:nvSpPr>
          <p:spPr>
            <a:xfrm>
              <a:off x="4894322" y="1193637"/>
              <a:ext cx="398387" cy="40011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tx1">
                    <a:lumMod val="75000"/>
                  </a:schemeClr>
                </a:solidFill>
                <a:effectLst/>
                <a:uLnTx/>
                <a:uFillTx/>
                <a:latin typeface="+mn-lt"/>
                <a:ea typeface="+mn-ea"/>
                <a:cs typeface="+mn-cs"/>
              </a:endParaRPr>
            </a:p>
          </p:txBody>
        </p:sp>
        <p:sp>
          <p:nvSpPr>
            <p:cNvPr id="13" name="文本框 16"/>
            <p:cNvSpPr txBox="1"/>
            <p:nvPr/>
          </p:nvSpPr>
          <p:spPr>
            <a:xfrm>
              <a:off x="4883212" y="1193637"/>
              <a:ext cx="450764" cy="400110"/>
            </a:xfrm>
            <a:prstGeom prst="rect">
              <a:avLst/>
            </a:prstGeom>
            <a:noFill/>
            <a:ln w="9525">
              <a:noFill/>
            </a:ln>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eaLnBrk="1" hangingPunct="1"/>
              <a:r>
                <a:rPr lang="en-US" altLang="zh-CN" sz="2000" dirty="0">
                  <a:solidFill>
                    <a:schemeClr val="tx1">
                      <a:lumMod val="75000"/>
                    </a:schemeClr>
                  </a:solidFill>
                  <a:latin typeface="Impact" panose="020B0806030902050204" pitchFamily="34" charset="0"/>
                  <a:ea typeface="宋体" panose="02010600030101010101" pitchFamily="2" charset="-122"/>
                </a:rPr>
                <a:t>02</a:t>
              </a:r>
              <a:endParaRPr lang="zh-CN" altLang="en-US" sz="2000" dirty="0">
                <a:solidFill>
                  <a:schemeClr val="tx1">
                    <a:lumMod val="75000"/>
                  </a:schemeClr>
                </a:solidFill>
                <a:latin typeface="Impact" panose="020B0806030902050204" pitchFamily="34" charset="0"/>
                <a:ea typeface="宋体" panose="02010600030101010101" pitchFamily="2" charset="-122"/>
              </a:endParaRPr>
            </a:p>
          </p:txBody>
        </p:sp>
      </p:grpSp>
      <p:grpSp>
        <p:nvGrpSpPr>
          <p:cNvPr id="14" name="组合 13"/>
          <p:cNvGrpSpPr/>
          <p:nvPr/>
        </p:nvGrpSpPr>
        <p:grpSpPr>
          <a:xfrm>
            <a:off x="661091" y="4044956"/>
            <a:ext cx="450764" cy="400110"/>
            <a:chOff x="4883212" y="1193637"/>
            <a:chExt cx="450764" cy="400110"/>
          </a:xfrm>
          <a:effectLst>
            <a:outerShdw blurRad="50800" dist="38100" dir="5400000" algn="t" rotWithShape="0">
              <a:prstClr val="black">
                <a:alpha val="40000"/>
              </a:prstClr>
            </a:outerShdw>
          </a:effectLst>
        </p:grpSpPr>
        <p:sp>
          <p:nvSpPr>
            <p:cNvPr id="15" name="椭圆 14"/>
            <p:cNvSpPr/>
            <p:nvPr/>
          </p:nvSpPr>
          <p:spPr>
            <a:xfrm>
              <a:off x="4893861" y="1194187"/>
              <a:ext cx="399011" cy="39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tx1">
                    <a:lumMod val="75000"/>
                  </a:schemeClr>
                </a:solidFill>
                <a:effectLst/>
                <a:uLnTx/>
                <a:uFillTx/>
                <a:latin typeface="+mn-lt"/>
                <a:ea typeface="+mn-ea"/>
                <a:cs typeface="+mn-cs"/>
              </a:endParaRPr>
            </a:p>
          </p:txBody>
        </p:sp>
        <p:sp>
          <p:nvSpPr>
            <p:cNvPr id="16" name="文本框 19"/>
            <p:cNvSpPr txBox="1"/>
            <p:nvPr/>
          </p:nvSpPr>
          <p:spPr>
            <a:xfrm>
              <a:off x="4883212" y="1193637"/>
              <a:ext cx="450764" cy="400110"/>
            </a:xfrm>
            <a:prstGeom prst="rect">
              <a:avLst/>
            </a:prstGeom>
            <a:noFill/>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lumMod val="75000"/>
                    </a:schemeClr>
                  </a:solidFill>
                  <a:effectLst/>
                  <a:uLnTx/>
                  <a:uFillTx/>
                  <a:latin typeface="Impact" panose="020B0806030902050204" pitchFamily="34" charset="0"/>
                  <a:ea typeface="Impact Label" panose="02000000000000000000" pitchFamily="2" charset="0"/>
                  <a:cs typeface="+mn-cs"/>
                </a:rPr>
                <a:t>04</a:t>
              </a:r>
              <a:endParaRPr kumimoji="0" lang="zh-CN" altLang="en-US" sz="2000" b="0" i="0" u="none" strike="noStrike" kern="1200" cap="none" spc="0" normalizeH="0" baseline="0" noProof="0">
                <a:ln>
                  <a:noFill/>
                </a:ln>
                <a:solidFill>
                  <a:schemeClr val="tx1">
                    <a:lumMod val="75000"/>
                  </a:schemeClr>
                </a:solidFill>
                <a:effectLst/>
                <a:uLnTx/>
                <a:uFillTx/>
                <a:latin typeface="Impact" panose="020B0806030902050204" pitchFamily="34" charset="0"/>
                <a:ea typeface="Impact Label" panose="02000000000000000000" pitchFamily="2" charset="0"/>
                <a:cs typeface="+mn-cs"/>
              </a:endParaRPr>
            </a:p>
          </p:txBody>
        </p:sp>
      </p:grpSp>
      <p:grpSp>
        <p:nvGrpSpPr>
          <p:cNvPr id="17" name="组合 16"/>
          <p:cNvGrpSpPr/>
          <p:nvPr/>
        </p:nvGrpSpPr>
        <p:grpSpPr>
          <a:xfrm>
            <a:off x="661091" y="4704696"/>
            <a:ext cx="460382" cy="400110"/>
            <a:chOff x="4883212" y="1193637"/>
            <a:chExt cx="460382" cy="400110"/>
          </a:xfrm>
          <a:effectLst>
            <a:outerShdw blurRad="50800" dist="38100" dir="5400000" algn="t" rotWithShape="0">
              <a:prstClr val="black">
                <a:alpha val="40000"/>
              </a:prstClr>
            </a:outerShdw>
          </a:effectLst>
        </p:grpSpPr>
        <p:sp>
          <p:nvSpPr>
            <p:cNvPr id="18" name="椭圆 17"/>
            <p:cNvSpPr/>
            <p:nvPr/>
          </p:nvSpPr>
          <p:spPr>
            <a:xfrm>
              <a:off x="4893861" y="1194187"/>
              <a:ext cx="399011" cy="39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tx1">
                    <a:lumMod val="75000"/>
                  </a:schemeClr>
                </a:solidFill>
                <a:effectLst/>
                <a:uLnTx/>
                <a:uFillTx/>
                <a:latin typeface="+mn-lt"/>
                <a:ea typeface="+mn-ea"/>
                <a:cs typeface="+mn-cs"/>
              </a:endParaRPr>
            </a:p>
          </p:txBody>
        </p:sp>
        <p:sp>
          <p:nvSpPr>
            <p:cNvPr id="19" name="文本框 22"/>
            <p:cNvSpPr txBox="1"/>
            <p:nvPr/>
          </p:nvSpPr>
          <p:spPr>
            <a:xfrm>
              <a:off x="4883212" y="1193637"/>
              <a:ext cx="460382" cy="400110"/>
            </a:xfrm>
            <a:prstGeom prst="rect">
              <a:avLst/>
            </a:prstGeom>
            <a:noFill/>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lumMod val="75000"/>
                    </a:schemeClr>
                  </a:solidFill>
                  <a:effectLst/>
                  <a:uLnTx/>
                  <a:uFillTx/>
                  <a:latin typeface="Impact" panose="020B0806030902050204" pitchFamily="34" charset="0"/>
                  <a:ea typeface="Impact Label" panose="02000000000000000000" pitchFamily="2" charset="0"/>
                  <a:cs typeface="+mn-cs"/>
                </a:rPr>
                <a:t>05</a:t>
              </a:r>
              <a:endParaRPr kumimoji="0" lang="zh-CN" altLang="en-US" sz="2000" b="0" i="0" u="none" strike="noStrike" kern="1200" cap="none" spc="0" normalizeH="0" baseline="0" noProof="0" dirty="0">
                <a:ln>
                  <a:noFill/>
                </a:ln>
                <a:solidFill>
                  <a:schemeClr val="tx1">
                    <a:lumMod val="75000"/>
                  </a:schemeClr>
                </a:solidFill>
                <a:effectLst/>
                <a:uLnTx/>
                <a:uFillTx/>
                <a:latin typeface="Impact" panose="020B0806030902050204" pitchFamily="34" charset="0"/>
                <a:ea typeface="Impact Label" panose="02000000000000000000" pitchFamily="2" charset="0"/>
                <a:cs typeface="+mn-cs"/>
              </a:endParaRPr>
            </a:p>
          </p:txBody>
        </p:sp>
      </p:grpSp>
      <p:sp>
        <p:nvSpPr>
          <p:cNvPr id="24" name="文本框 8"/>
          <p:cNvSpPr txBox="1"/>
          <p:nvPr/>
        </p:nvSpPr>
        <p:spPr>
          <a:xfrm>
            <a:off x="1265830" y="2251947"/>
            <a:ext cx="2529860" cy="492443"/>
          </a:xfrm>
          <a:prstGeom prst="rect">
            <a:avLst/>
          </a:prstGeom>
          <a:noFill/>
          <a:ln w="9525">
            <a:noFill/>
          </a:ln>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r>
              <a:rPr lang="zh-CN" altLang="en-US" sz="2600" b="1">
                <a:solidFill>
                  <a:schemeClr val="bg1"/>
                </a:solidFill>
                <a:latin typeface="隶书" panose="02010509060101010101" pitchFamily="49" charset="-122"/>
                <a:ea typeface="隶书" panose="02010509060101010101" pitchFamily="49" charset="-122"/>
              </a:rPr>
              <a:t>阿曼苏丹国简介</a:t>
            </a:r>
            <a:endParaRPr lang="zh-CN" altLang="en-US" sz="2600" b="1" dirty="0">
              <a:solidFill>
                <a:schemeClr val="bg1"/>
              </a:solidFill>
              <a:latin typeface="隶书" panose="02010509060101010101" pitchFamily="49" charset="-122"/>
              <a:ea typeface="隶书" panose="02010509060101010101" pitchFamily="49" charset="-122"/>
            </a:endParaRPr>
          </a:p>
        </p:txBody>
      </p:sp>
      <p:sp>
        <p:nvSpPr>
          <p:cNvPr id="25" name="文本框 8"/>
          <p:cNvSpPr txBox="1"/>
          <p:nvPr/>
        </p:nvSpPr>
        <p:spPr>
          <a:xfrm>
            <a:off x="1265830" y="2841634"/>
            <a:ext cx="3154680" cy="515620"/>
          </a:xfrm>
          <a:prstGeom prst="rect">
            <a:avLst/>
          </a:prstGeom>
          <a:noFill/>
          <a:ln w="9525">
            <a:noFill/>
          </a:ln>
        </p:spPr>
        <p:txBody>
          <a:bodyPr wrap="none">
            <a:spAutoFit/>
          </a:bodyPr>
          <a:lstStyle>
            <a:defPPr>
              <a:defRPr lang="zh-CN"/>
            </a:defPPr>
            <a:lvl1pPr lvl="0" defTabSz="685800">
              <a:defRPr sz="2200" b="1">
                <a:solidFill>
                  <a:schemeClr val="bg1"/>
                </a:solidFill>
                <a:latin typeface="隶书" panose="02010509060101010101" pitchFamily="49" charset="-122"/>
                <a:ea typeface="隶书" panose="02010509060101010101" pitchFamily="49" charset="-122"/>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r>
              <a:rPr lang="zh-CN" altLang="en-US" sz="2600"/>
              <a:t>杜库姆经济特区简介</a:t>
            </a:r>
            <a:endParaRPr lang="zh-CN" altLang="en-US" sz="2600" dirty="0"/>
          </a:p>
        </p:txBody>
      </p:sp>
      <p:sp>
        <p:nvSpPr>
          <p:cNvPr id="26" name="文本框 8"/>
          <p:cNvSpPr txBox="1"/>
          <p:nvPr/>
        </p:nvSpPr>
        <p:spPr>
          <a:xfrm>
            <a:off x="1265830" y="4011914"/>
            <a:ext cx="3199915" cy="492443"/>
          </a:xfrm>
          <a:prstGeom prst="rect">
            <a:avLst/>
          </a:prstGeom>
          <a:noFill/>
          <a:ln w="9525">
            <a:noFill/>
          </a:ln>
        </p:spPr>
        <p:txBody>
          <a:bodyPr wrap="none">
            <a:spAutoFit/>
          </a:bodyPr>
          <a:lstStyle>
            <a:defPPr>
              <a:defRPr lang="zh-CN"/>
            </a:defPPr>
            <a:lvl1pPr lvl="0" defTabSz="685800">
              <a:defRPr sz="2200" b="1">
                <a:solidFill>
                  <a:schemeClr val="bg1"/>
                </a:solidFill>
                <a:latin typeface="隶书" panose="02010509060101010101" pitchFamily="49" charset="-122"/>
                <a:ea typeface="隶书" panose="02010509060101010101" pitchFamily="49" charset="-122"/>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r>
              <a:rPr lang="zh-CN" altLang="en-US" sz="2600"/>
              <a:t>园区可研及项目简介</a:t>
            </a:r>
            <a:endParaRPr lang="zh-CN" altLang="en-US" sz="2600" dirty="0"/>
          </a:p>
        </p:txBody>
      </p:sp>
      <p:sp>
        <p:nvSpPr>
          <p:cNvPr id="27" name="文本框 8"/>
          <p:cNvSpPr txBox="1"/>
          <p:nvPr/>
        </p:nvSpPr>
        <p:spPr>
          <a:xfrm>
            <a:off x="1265830" y="4535323"/>
            <a:ext cx="4875053" cy="892552"/>
          </a:xfrm>
          <a:prstGeom prst="rect">
            <a:avLst/>
          </a:prstGeom>
          <a:noFill/>
          <a:ln w="9525">
            <a:noFill/>
          </a:ln>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r>
              <a:rPr lang="zh-CN" altLang="en-US" sz="2600" b="1">
                <a:solidFill>
                  <a:schemeClr val="bg1"/>
                </a:solidFill>
                <a:latin typeface="隶书" panose="02010509060101010101" pitchFamily="49" charset="-122"/>
                <a:ea typeface="隶书" panose="02010509060101010101" pitchFamily="49" charset="-122"/>
              </a:rPr>
              <a:t>国家有关部委和自治区党委政府</a:t>
            </a:r>
            <a:endParaRPr lang="en-US" altLang="zh-CN" sz="2600" b="1" dirty="0">
              <a:solidFill>
                <a:schemeClr val="bg1"/>
              </a:solidFill>
              <a:latin typeface="隶书" panose="02010509060101010101" pitchFamily="49" charset="-122"/>
              <a:ea typeface="隶书" panose="02010509060101010101" pitchFamily="49" charset="-122"/>
            </a:endParaRPr>
          </a:p>
          <a:p>
            <a:pPr lvl="0"/>
            <a:r>
              <a:rPr lang="zh-CN" altLang="en-US" sz="2600" b="1">
                <a:solidFill>
                  <a:schemeClr val="bg1"/>
                </a:solidFill>
                <a:latin typeface="隶书" panose="02010509060101010101" pitchFamily="49" charset="-122"/>
                <a:ea typeface="隶书" panose="02010509060101010101" pitchFamily="49" charset="-122"/>
              </a:rPr>
              <a:t>对园区发展的指导与支持</a:t>
            </a:r>
            <a:endParaRPr lang="zh-CN" altLang="en-US" sz="2600" b="1" dirty="0">
              <a:solidFill>
                <a:schemeClr val="bg1"/>
              </a:solidFill>
              <a:latin typeface="隶书" panose="02010509060101010101" pitchFamily="49" charset="-122"/>
              <a:ea typeface="隶书" panose="02010509060101010101" pitchFamily="49" charset="-122"/>
            </a:endParaRPr>
          </a:p>
        </p:txBody>
      </p:sp>
      <p:grpSp>
        <p:nvGrpSpPr>
          <p:cNvPr id="32" name="组合 31"/>
          <p:cNvGrpSpPr/>
          <p:nvPr/>
        </p:nvGrpSpPr>
        <p:grpSpPr>
          <a:xfrm>
            <a:off x="661091" y="3454353"/>
            <a:ext cx="458780" cy="400110"/>
            <a:chOff x="4883212" y="1193637"/>
            <a:chExt cx="458780" cy="400110"/>
          </a:xfrm>
          <a:effectLst>
            <a:outerShdw blurRad="50800" dist="38100" dir="5400000" algn="t" rotWithShape="0">
              <a:prstClr val="black">
                <a:alpha val="40000"/>
              </a:prstClr>
            </a:outerShdw>
          </a:effectLst>
        </p:grpSpPr>
        <p:sp>
          <p:nvSpPr>
            <p:cNvPr id="33" name="椭圆 32"/>
            <p:cNvSpPr/>
            <p:nvPr/>
          </p:nvSpPr>
          <p:spPr>
            <a:xfrm>
              <a:off x="4893861" y="1194187"/>
              <a:ext cx="399011" cy="39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tx1">
                    <a:lumMod val="75000"/>
                  </a:schemeClr>
                </a:solidFill>
                <a:effectLst/>
                <a:uLnTx/>
                <a:uFillTx/>
                <a:latin typeface="+mn-lt"/>
                <a:ea typeface="+mn-ea"/>
                <a:cs typeface="+mn-cs"/>
              </a:endParaRPr>
            </a:p>
          </p:txBody>
        </p:sp>
        <p:sp>
          <p:nvSpPr>
            <p:cNvPr id="34" name="文本框 19"/>
            <p:cNvSpPr txBox="1"/>
            <p:nvPr/>
          </p:nvSpPr>
          <p:spPr>
            <a:xfrm>
              <a:off x="4883212" y="1193637"/>
              <a:ext cx="458780" cy="400110"/>
            </a:xfrm>
            <a:prstGeom prst="rect">
              <a:avLst/>
            </a:prstGeom>
            <a:noFill/>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lumMod val="75000"/>
                    </a:schemeClr>
                  </a:solidFill>
                  <a:effectLst/>
                  <a:uLnTx/>
                  <a:uFillTx/>
                  <a:latin typeface="Impact" panose="020B0806030902050204" pitchFamily="34" charset="0"/>
                  <a:ea typeface="Impact Label" panose="02000000000000000000" pitchFamily="2" charset="0"/>
                  <a:cs typeface="+mn-cs"/>
                </a:rPr>
                <a:t>03</a:t>
              </a:r>
              <a:endParaRPr kumimoji="0" lang="zh-CN" altLang="en-US" sz="2000" b="0" i="0" u="none" strike="noStrike" kern="1200" cap="none" spc="0" normalizeH="0" baseline="0" noProof="0">
                <a:ln>
                  <a:noFill/>
                </a:ln>
                <a:solidFill>
                  <a:schemeClr val="tx1">
                    <a:lumMod val="75000"/>
                  </a:schemeClr>
                </a:solidFill>
                <a:effectLst/>
                <a:uLnTx/>
                <a:uFillTx/>
                <a:latin typeface="Impact" panose="020B0806030902050204" pitchFamily="34" charset="0"/>
                <a:ea typeface="Impact Label" panose="02000000000000000000" pitchFamily="2" charset="0"/>
                <a:cs typeface="+mn-cs"/>
              </a:endParaRPr>
            </a:p>
          </p:txBody>
        </p:sp>
      </p:grpSp>
      <p:sp>
        <p:nvSpPr>
          <p:cNvPr id="36" name="文本框 8"/>
          <p:cNvSpPr txBox="1"/>
          <p:nvPr/>
        </p:nvSpPr>
        <p:spPr>
          <a:xfrm>
            <a:off x="1265830" y="3453989"/>
            <a:ext cx="4547235" cy="515620"/>
          </a:xfrm>
          <a:prstGeom prst="rect">
            <a:avLst/>
          </a:prstGeom>
          <a:noFill/>
          <a:ln w="9525">
            <a:noFill/>
          </a:ln>
        </p:spPr>
        <p:txBody>
          <a:bodyPr wrap="none">
            <a:spAutoFit/>
          </a:bodyPr>
          <a:lstStyle>
            <a:defPPr>
              <a:defRPr lang="zh-CN"/>
            </a:defPPr>
            <a:lvl1pPr lvl="0" defTabSz="685800">
              <a:defRPr sz="2200" b="1">
                <a:solidFill>
                  <a:schemeClr val="bg1"/>
                </a:solidFill>
                <a:latin typeface="隶书" panose="02010509060101010101" pitchFamily="49" charset="-122"/>
                <a:ea typeface="隶书" panose="02010509060101010101" pitchFamily="49" charset="-122"/>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r>
              <a:rPr lang="zh-CN" altLang="en-US" sz="2600"/>
              <a:t>中国</a:t>
            </a:r>
            <a:r>
              <a:rPr lang="en-US" altLang="zh-CN" sz="2600" dirty="0"/>
              <a:t>-</a:t>
            </a:r>
            <a:r>
              <a:rPr lang="zh-CN" altLang="en-US" sz="2600"/>
              <a:t>阿曼</a:t>
            </a:r>
            <a:r>
              <a:rPr lang="en-US" altLang="zh-CN" sz="2600" dirty="0"/>
              <a:t>(</a:t>
            </a:r>
            <a:r>
              <a:rPr lang="zh-CN" altLang="en-US" sz="2600"/>
              <a:t>杜库姆</a:t>
            </a:r>
            <a:r>
              <a:rPr lang="en-US" altLang="zh-CN" sz="2600" dirty="0"/>
              <a:t>)</a:t>
            </a:r>
            <a:r>
              <a:rPr lang="zh-CN" altLang="en-US" sz="2600"/>
              <a:t>产业园简介</a:t>
            </a:r>
            <a:endParaRPr lang="zh-CN" altLang="en-US" sz="2600" dirty="0"/>
          </a:p>
        </p:txBody>
      </p:sp>
      <p:grpSp>
        <p:nvGrpSpPr>
          <p:cNvPr id="37" name="组合 36"/>
          <p:cNvGrpSpPr/>
          <p:nvPr/>
        </p:nvGrpSpPr>
        <p:grpSpPr>
          <a:xfrm>
            <a:off x="661091" y="5372177"/>
            <a:ext cx="461986" cy="400110"/>
            <a:chOff x="4883212" y="1193637"/>
            <a:chExt cx="461986" cy="400110"/>
          </a:xfrm>
          <a:effectLst>
            <a:outerShdw blurRad="50800" dist="38100" dir="5400000" algn="t" rotWithShape="0">
              <a:prstClr val="black">
                <a:alpha val="40000"/>
              </a:prstClr>
            </a:outerShdw>
          </a:effectLst>
        </p:grpSpPr>
        <p:sp>
          <p:nvSpPr>
            <p:cNvPr id="38" name="椭圆 37"/>
            <p:cNvSpPr/>
            <p:nvPr/>
          </p:nvSpPr>
          <p:spPr>
            <a:xfrm>
              <a:off x="4893861" y="1194187"/>
              <a:ext cx="399011" cy="39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tx1">
                    <a:lumMod val="75000"/>
                  </a:schemeClr>
                </a:solidFill>
                <a:effectLst/>
                <a:uLnTx/>
                <a:uFillTx/>
                <a:latin typeface="+mn-lt"/>
                <a:ea typeface="+mn-ea"/>
                <a:cs typeface="+mn-cs"/>
              </a:endParaRPr>
            </a:p>
          </p:txBody>
        </p:sp>
        <p:sp>
          <p:nvSpPr>
            <p:cNvPr id="39" name="文本框 22"/>
            <p:cNvSpPr txBox="1"/>
            <p:nvPr/>
          </p:nvSpPr>
          <p:spPr>
            <a:xfrm>
              <a:off x="4883212" y="1193637"/>
              <a:ext cx="461986" cy="400110"/>
            </a:xfrm>
            <a:prstGeom prst="rect">
              <a:avLst/>
            </a:prstGeom>
            <a:noFill/>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lumMod val="75000"/>
                    </a:schemeClr>
                  </a:solidFill>
                  <a:effectLst/>
                  <a:uLnTx/>
                  <a:uFillTx/>
                  <a:latin typeface="Impact" panose="020B0806030902050204" pitchFamily="34" charset="0"/>
                  <a:ea typeface="Impact Label" panose="02000000000000000000" pitchFamily="2" charset="0"/>
                  <a:cs typeface="+mn-cs"/>
                </a:rPr>
                <a:t>06</a:t>
              </a:r>
              <a:endParaRPr kumimoji="0" lang="zh-CN" altLang="en-US" sz="2000" b="0" i="0" u="none" strike="noStrike" kern="1200" cap="none" spc="0" normalizeH="0" baseline="0" noProof="0" dirty="0">
                <a:ln>
                  <a:noFill/>
                </a:ln>
                <a:solidFill>
                  <a:schemeClr val="tx1">
                    <a:lumMod val="75000"/>
                  </a:schemeClr>
                </a:solidFill>
                <a:effectLst/>
                <a:uLnTx/>
                <a:uFillTx/>
                <a:latin typeface="Impact" panose="020B0806030902050204" pitchFamily="34" charset="0"/>
                <a:ea typeface="Impact Label" panose="02000000000000000000" pitchFamily="2" charset="0"/>
                <a:cs typeface="+mn-cs"/>
              </a:endParaRPr>
            </a:p>
          </p:txBody>
        </p:sp>
      </p:grpSp>
      <p:sp>
        <p:nvSpPr>
          <p:cNvPr id="40" name="文本框 8"/>
          <p:cNvSpPr txBox="1"/>
          <p:nvPr/>
        </p:nvSpPr>
        <p:spPr>
          <a:xfrm>
            <a:off x="1265830" y="5352406"/>
            <a:ext cx="5546711" cy="492443"/>
          </a:xfrm>
          <a:prstGeom prst="rect">
            <a:avLst/>
          </a:prstGeom>
          <a:noFill/>
          <a:ln w="9525">
            <a:noFill/>
          </a:ln>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r>
              <a:rPr lang="zh-CN" altLang="en-US" sz="2600" b="1">
                <a:solidFill>
                  <a:schemeClr val="bg1"/>
                </a:solidFill>
                <a:latin typeface="隶书" panose="02010509060101010101" pitchFamily="49" charset="-122"/>
                <a:ea typeface="隶书" panose="02010509060101010101" pitchFamily="49" charset="-122"/>
              </a:rPr>
              <a:t>中国</a:t>
            </a:r>
            <a:r>
              <a:rPr lang="en-US" altLang="zh-CN" sz="2600" b="1" dirty="0">
                <a:solidFill>
                  <a:schemeClr val="bg1"/>
                </a:solidFill>
                <a:latin typeface="隶书" panose="02010509060101010101" pitchFamily="49" charset="-122"/>
                <a:ea typeface="隶书" panose="02010509060101010101" pitchFamily="49" charset="-122"/>
              </a:rPr>
              <a:t>--</a:t>
            </a:r>
            <a:r>
              <a:rPr lang="zh-CN" altLang="en-US" sz="2600" b="1">
                <a:solidFill>
                  <a:schemeClr val="bg1"/>
                </a:solidFill>
                <a:latin typeface="隶书" panose="02010509060101010101" pitchFamily="49" charset="-122"/>
                <a:ea typeface="隶书" panose="02010509060101010101" pitchFamily="49" charset="-122"/>
              </a:rPr>
              <a:t>阿拉伯国家博览会的平台作用</a:t>
            </a:r>
            <a:endParaRPr lang="zh-CN" altLang="en-US" sz="2600" b="1" dirty="0">
              <a:solidFill>
                <a:schemeClr val="bg1"/>
              </a:solidFill>
              <a:latin typeface="隶书" panose="02010509060101010101" pitchFamily="49" charset="-122"/>
              <a:ea typeface="隶书" panose="02010509060101010101" pitchFamily="49" charset="-122"/>
            </a:endParaRPr>
          </a:p>
        </p:txBody>
      </p:sp>
      <p:grpSp>
        <p:nvGrpSpPr>
          <p:cNvPr id="41" name="组合 40"/>
          <p:cNvGrpSpPr/>
          <p:nvPr/>
        </p:nvGrpSpPr>
        <p:grpSpPr>
          <a:xfrm>
            <a:off x="661091" y="5952570"/>
            <a:ext cx="423514" cy="400110"/>
            <a:chOff x="4883212" y="1193637"/>
            <a:chExt cx="423514" cy="400110"/>
          </a:xfrm>
          <a:effectLst>
            <a:outerShdw blurRad="50800" dist="38100" dir="5400000" algn="t" rotWithShape="0">
              <a:prstClr val="black">
                <a:alpha val="40000"/>
              </a:prstClr>
            </a:outerShdw>
          </a:effectLst>
        </p:grpSpPr>
        <p:sp>
          <p:nvSpPr>
            <p:cNvPr id="42" name="椭圆 41"/>
            <p:cNvSpPr/>
            <p:nvPr/>
          </p:nvSpPr>
          <p:spPr>
            <a:xfrm>
              <a:off x="4893861" y="1194187"/>
              <a:ext cx="399011" cy="39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tx1">
                    <a:lumMod val="75000"/>
                  </a:schemeClr>
                </a:solidFill>
                <a:effectLst/>
                <a:uLnTx/>
                <a:uFillTx/>
                <a:latin typeface="+mn-lt"/>
                <a:ea typeface="+mn-ea"/>
                <a:cs typeface="+mn-cs"/>
              </a:endParaRPr>
            </a:p>
          </p:txBody>
        </p:sp>
        <p:sp>
          <p:nvSpPr>
            <p:cNvPr id="43" name="文本框 19"/>
            <p:cNvSpPr txBox="1"/>
            <p:nvPr/>
          </p:nvSpPr>
          <p:spPr>
            <a:xfrm>
              <a:off x="4883212" y="1193637"/>
              <a:ext cx="423514" cy="400110"/>
            </a:xfrm>
            <a:prstGeom prst="rect">
              <a:avLst/>
            </a:prstGeom>
            <a:noFill/>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lumMod val="75000"/>
                    </a:schemeClr>
                  </a:solidFill>
                  <a:effectLst/>
                  <a:uLnTx/>
                  <a:uFillTx/>
                  <a:latin typeface="Impact" panose="020B0806030902050204" pitchFamily="34" charset="0"/>
                  <a:ea typeface="Impact Label" panose="02000000000000000000" pitchFamily="2" charset="0"/>
                  <a:cs typeface="+mn-cs"/>
                </a:rPr>
                <a:t>07</a:t>
              </a:r>
              <a:endParaRPr kumimoji="0" lang="zh-CN" altLang="en-US" sz="2000" b="0" i="0" u="none" strike="noStrike" kern="1200" cap="none" spc="0" normalizeH="0" baseline="0" noProof="0">
                <a:ln>
                  <a:noFill/>
                </a:ln>
                <a:solidFill>
                  <a:schemeClr val="tx1">
                    <a:lumMod val="75000"/>
                  </a:schemeClr>
                </a:solidFill>
                <a:effectLst/>
                <a:uLnTx/>
                <a:uFillTx/>
                <a:latin typeface="Impact" panose="020B0806030902050204" pitchFamily="34" charset="0"/>
                <a:ea typeface="Impact Label" panose="02000000000000000000" pitchFamily="2" charset="0"/>
                <a:cs typeface="+mn-cs"/>
              </a:endParaRPr>
            </a:p>
          </p:txBody>
        </p:sp>
      </p:grpSp>
      <p:sp>
        <p:nvSpPr>
          <p:cNvPr id="44" name="文本框 8"/>
          <p:cNvSpPr txBox="1"/>
          <p:nvPr/>
        </p:nvSpPr>
        <p:spPr>
          <a:xfrm>
            <a:off x="1265830" y="5913667"/>
            <a:ext cx="5210081" cy="492443"/>
          </a:xfrm>
          <a:prstGeom prst="rect">
            <a:avLst/>
          </a:prstGeom>
          <a:noFill/>
          <a:ln w="9525">
            <a:noFill/>
          </a:ln>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r>
              <a:rPr lang="zh-CN" altLang="en-US" sz="2600" b="1">
                <a:solidFill>
                  <a:schemeClr val="bg1"/>
                </a:solidFill>
                <a:latin typeface="隶书" panose="02010509060101010101" pitchFamily="49" charset="-122"/>
                <a:ea typeface="隶书" panose="02010509060101010101" pitchFamily="49" charset="-122"/>
              </a:rPr>
              <a:t>中阿万方公司简介及目前工作进度</a:t>
            </a:r>
            <a:endParaRPr lang="zh-CN" altLang="en-US" sz="2600" b="1" dirty="0">
              <a:solidFill>
                <a:schemeClr val="bg1"/>
              </a:solidFill>
              <a:latin typeface="隶书" panose="02010509060101010101" pitchFamily="49" charset="-122"/>
              <a:ea typeface="隶书" panose="02010509060101010101" pitchFamily="49" charset="-122"/>
            </a:endParaRPr>
          </a:p>
        </p:txBody>
      </p:sp>
      <p:sp>
        <p:nvSpPr>
          <p:cNvPr id="56" name="等腰三角形 55"/>
          <p:cNvSpPr/>
          <p:nvPr/>
        </p:nvSpPr>
        <p:spPr>
          <a:xfrm rot="5400000">
            <a:off x="755755" y="-159787"/>
            <a:ext cx="1602082" cy="3094173"/>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8"/>
          <p:cNvSpPr txBox="1"/>
          <p:nvPr/>
        </p:nvSpPr>
        <p:spPr>
          <a:xfrm>
            <a:off x="142448" y="818655"/>
            <a:ext cx="2031325" cy="1200329"/>
          </a:xfrm>
          <a:prstGeom prst="rect">
            <a:avLst/>
          </a:prstGeom>
          <a:noFill/>
          <a:ln w="9525">
            <a:noFill/>
          </a:ln>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r>
              <a:rPr lang="zh-CN" altLang="en-US" sz="7200">
                <a:solidFill>
                  <a:schemeClr val="bg1"/>
                </a:solidFill>
                <a:latin typeface="段宁毛笔行书" panose="03000509000000000000" pitchFamily="65" charset="-122"/>
                <a:ea typeface="段宁毛笔行书" panose="03000509000000000000" pitchFamily="65" charset="-122"/>
              </a:rPr>
              <a:t>目录</a:t>
            </a:r>
            <a:endParaRPr lang="zh-CN" altLang="en-US" sz="7200" dirty="0">
              <a:solidFill>
                <a:schemeClr val="bg1"/>
              </a:solidFill>
              <a:latin typeface="段宁毛笔行书" panose="03000509000000000000" pitchFamily="65" charset="-122"/>
              <a:ea typeface="段宁毛笔行书" panose="03000509000000000000" pitchFamily="65"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c 17"/>
          <p:cNvSpPr/>
          <p:nvPr/>
        </p:nvSpPr>
        <p:spPr>
          <a:xfrm>
            <a:off x="956192" y="1569318"/>
            <a:ext cx="3233737" cy="3235325"/>
          </a:xfrm>
          <a:prstGeom prst="arc">
            <a:avLst>
              <a:gd name="adj1" fmla="val 16200000"/>
              <a:gd name="adj2" fmla="val 5474721"/>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ltLang="zh-CN"/>
          </a:p>
        </p:txBody>
      </p:sp>
      <p:sp>
        <p:nvSpPr>
          <p:cNvPr id="77" name="Arc 585"/>
          <p:cNvSpPr/>
          <p:nvPr/>
        </p:nvSpPr>
        <p:spPr>
          <a:xfrm>
            <a:off x="946667" y="1553443"/>
            <a:ext cx="3235325" cy="3235325"/>
          </a:xfrm>
          <a:prstGeom prst="arc">
            <a:avLst>
              <a:gd name="adj1" fmla="val 19845040"/>
              <a:gd name="adj2" fmla="val 1355885"/>
            </a:avLst>
          </a:prstGeom>
          <a:ln w="57150">
            <a:solidFill>
              <a:srgbClr val="27AAE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ltLang="zh-CN"/>
          </a:p>
        </p:txBody>
      </p:sp>
      <p:grpSp>
        <p:nvGrpSpPr>
          <p:cNvPr id="111" name="组合 110"/>
          <p:cNvGrpSpPr/>
          <p:nvPr/>
        </p:nvGrpSpPr>
        <p:grpSpPr>
          <a:xfrm>
            <a:off x="924442" y="1724893"/>
            <a:ext cx="820737" cy="960437"/>
            <a:chOff x="1274962" y="1724893"/>
            <a:chExt cx="820737" cy="960437"/>
          </a:xfrm>
        </p:grpSpPr>
        <p:sp>
          <p:nvSpPr>
            <p:cNvPr id="11" name="Freeform 37"/>
            <p:cNvSpPr/>
            <p:nvPr/>
          </p:nvSpPr>
          <p:spPr bwMode="auto">
            <a:xfrm>
              <a:off x="1274962" y="1724893"/>
              <a:ext cx="820737" cy="960437"/>
            </a:xfrm>
            <a:custGeom>
              <a:avLst/>
              <a:gdLst>
                <a:gd name="T0" fmla="*/ 2147483646 w 729"/>
                <a:gd name="T1" fmla="*/ 2147483646 h 855"/>
                <a:gd name="T2" fmla="*/ 2147483646 w 729"/>
                <a:gd name="T3" fmla="*/ 2147483646 h 855"/>
                <a:gd name="T4" fmla="*/ 2147483646 w 729"/>
                <a:gd name="T5" fmla="*/ 2147483646 h 855"/>
                <a:gd name="T6" fmla="*/ 2147483646 w 729"/>
                <a:gd name="T7" fmla="*/ 2147483646 h 855"/>
                <a:gd name="T8" fmla="*/ 2147483646 w 729"/>
                <a:gd name="T9" fmla="*/ 2147483646 h 855"/>
                <a:gd name="T10" fmla="*/ 2147483646 w 729"/>
                <a:gd name="T11" fmla="*/ 2147483646 h 855"/>
                <a:gd name="T12" fmla="*/ 2147483646 w 729"/>
                <a:gd name="T13" fmla="*/ 2147483646 h 855"/>
                <a:gd name="T14" fmla="*/ 2147483646 w 729"/>
                <a:gd name="T15" fmla="*/ 2147483646 h 855"/>
                <a:gd name="T16" fmla="*/ 2147483646 w 729"/>
                <a:gd name="T17" fmla="*/ 0 h 855"/>
                <a:gd name="T18" fmla="*/ 2147483646 w 729"/>
                <a:gd name="T19" fmla="*/ 2147483646 h 855"/>
                <a:gd name="T20" fmla="*/ 2147483646 w 729"/>
                <a:gd name="T21" fmla="*/ 2147483646 h 855"/>
                <a:gd name="T22" fmla="*/ 2147483646 w 729"/>
                <a:gd name="T23" fmla="*/ 2147483646 h 855"/>
                <a:gd name="T24" fmla="*/ 2147483646 w 729"/>
                <a:gd name="T25" fmla="*/ 2147483646 h 855"/>
                <a:gd name="T26" fmla="*/ 2147483646 w 729"/>
                <a:gd name="T27" fmla="*/ 2147483646 h 855"/>
                <a:gd name="T28" fmla="*/ 2147483646 w 729"/>
                <a:gd name="T29" fmla="*/ 2147483646 h 855"/>
                <a:gd name="T30" fmla="*/ 2147483646 w 729"/>
                <a:gd name="T31" fmla="*/ 2147483646 h 855"/>
                <a:gd name="T32" fmla="*/ 2147483646 w 729"/>
                <a:gd name="T33" fmla="*/ 2147483646 h 855"/>
                <a:gd name="T34" fmla="*/ 0 w 729"/>
                <a:gd name="T35" fmla="*/ 2147483646 h 855"/>
                <a:gd name="T36" fmla="*/ 2147483646 w 729"/>
                <a:gd name="T37" fmla="*/ 2147483646 h 855"/>
                <a:gd name="T38" fmla="*/ 2147483646 w 729"/>
                <a:gd name="T39" fmla="*/ 2147483646 h 855"/>
                <a:gd name="T40" fmla="*/ 2147483646 w 729"/>
                <a:gd name="T41" fmla="*/ 2147483646 h 855"/>
                <a:gd name="T42" fmla="*/ 2147483646 w 729"/>
                <a:gd name="T43" fmla="*/ 2147483646 h 855"/>
                <a:gd name="T44" fmla="*/ 2147483646 w 729"/>
                <a:gd name="T45" fmla="*/ 2147483646 h 855"/>
                <a:gd name="T46" fmla="*/ 2147483646 w 729"/>
                <a:gd name="T47" fmla="*/ 2147483646 h 855"/>
                <a:gd name="T48" fmla="*/ 2147483646 w 729"/>
                <a:gd name="T49" fmla="*/ 2147483646 h 855"/>
                <a:gd name="T50" fmla="*/ 2147483646 w 729"/>
                <a:gd name="T51" fmla="*/ 2147483646 h 855"/>
                <a:gd name="T52" fmla="*/ 2147483646 w 729"/>
                <a:gd name="T53" fmla="*/ 2147483646 h 855"/>
                <a:gd name="T54" fmla="*/ 2147483646 w 729"/>
                <a:gd name="T55" fmla="*/ 2147483646 h 855"/>
                <a:gd name="T56" fmla="*/ 2147483646 w 729"/>
                <a:gd name="T57" fmla="*/ 2147483646 h 855"/>
                <a:gd name="T58" fmla="*/ 2147483646 w 729"/>
                <a:gd name="T59" fmla="*/ 2147483646 h 855"/>
                <a:gd name="T60" fmla="*/ 2147483646 w 729"/>
                <a:gd name="T61" fmla="*/ 2147483646 h 855"/>
                <a:gd name="T62" fmla="*/ 2147483646 w 729"/>
                <a:gd name="T63" fmla="*/ 2147483646 h 855"/>
                <a:gd name="T64" fmla="*/ 2147483646 w 729"/>
                <a:gd name="T65" fmla="*/ 2147483646 h 855"/>
                <a:gd name="T66" fmla="*/ 2147483646 w 729"/>
                <a:gd name="T67" fmla="*/ 2147483646 h 855"/>
                <a:gd name="T68" fmla="*/ 2147483646 w 729"/>
                <a:gd name="T69" fmla="*/ 2147483646 h 855"/>
                <a:gd name="T70" fmla="*/ 2147483646 w 729"/>
                <a:gd name="T71" fmla="*/ 2147483646 h 855"/>
                <a:gd name="T72" fmla="*/ 2147483646 w 729"/>
                <a:gd name="T73" fmla="*/ 2147483646 h 85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29"/>
                <a:gd name="T112" fmla="*/ 0 h 855"/>
                <a:gd name="T113" fmla="*/ 729 w 729"/>
                <a:gd name="T114" fmla="*/ 855 h 85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29" h="855">
                  <a:moveTo>
                    <a:pt x="729" y="366"/>
                  </a:moveTo>
                  <a:lnTo>
                    <a:pt x="729" y="366"/>
                  </a:lnTo>
                  <a:lnTo>
                    <a:pt x="727" y="328"/>
                  </a:lnTo>
                  <a:lnTo>
                    <a:pt x="722" y="293"/>
                  </a:lnTo>
                  <a:lnTo>
                    <a:pt x="713" y="258"/>
                  </a:lnTo>
                  <a:lnTo>
                    <a:pt x="701" y="225"/>
                  </a:lnTo>
                  <a:lnTo>
                    <a:pt x="687" y="191"/>
                  </a:lnTo>
                  <a:lnTo>
                    <a:pt x="668" y="162"/>
                  </a:lnTo>
                  <a:lnTo>
                    <a:pt x="646" y="134"/>
                  </a:lnTo>
                  <a:lnTo>
                    <a:pt x="623" y="108"/>
                  </a:lnTo>
                  <a:lnTo>
                    <a:pt x="597" y="84"/>
                  </a:lnTo>
                  <a:lnTo>
                    <a:pt x="570" y="63"/>
                  </a:lnTo>
                  <a:lnTo>
                    <a:pt x="538" y="45"/>
                  </a:lnTo>
                  <a:lnTo>
                    <a:pt x="507" y="30"/>
                  </a:lnTo>
                  <a:lnTo>
                    <a:pt x="473" y="17"/>
                  </a:lnTo>
                  <a:lnTo>
                    <a:pt x="438" y="8"/>
                  </a:lnTo>
                  <a:lnTo>
                    <a:pt x="403" y="2"/>
                  </a:lnTo>
                  <a:lnTo>
                    <a:pt x="364" y="0"/>
                  </a:lnTo>
                  <a:lnTo>
                    <a:pt x="327" y="2"/>
                  </a:lnTo>
                  <a:lnTo>
                    <a:pt x="291" y="8"/>
                  </a:lnTo>
                  <a:lnTo>
                    <a:pt x="256" y="17"/>
                  </a:lnTo>
                  <a:lnTo>
                    <a:pt x="223" y="30"/>
                  </a:lnTo>
                  <a:lnTo>
                    <a:pt x="191" y="45"/>
                  </a:lnTo>
                  <a:lnTo>
                    <a:pt x="160" y="63"/>
                  </a:lnTo>
                  <a:lnTo>
                    <a:pt x="132" y="84"/>
                  </a:lnTo>
                  <a:lnTo>
                    <a:pt x="106" y="108"/>
                  </a:lnTo>
                  <a:lnTo>
                    <a:pt x="83" y="134"/>
                  </a:lnTo>
                  <a:lnTo>
                    <a:pt x="61" y="162"/>
                  </a:lnTo>
                  <a:lnTo>
                    <a:pt x="43" y="191"/>
                  </a:lnTo>
                  <a:lnTo>
                    <a:pt x="28" y="225"/>
                  </a:lnTo>
                  <a:lnTo>
                    <a:pt x="15" y="258"/>
                  </a:lnTo>
                  <a:lnTo>
                    <a:pt x="7" y="293"/>
                  </a:lnTo>
                  <a:lnTo>
                    <a:pt x="2" y="328"/>
                  </a:lnTo>
                  <a:lnTo>
                    <a:pt x="0" y="366"/>
                  </a:lnTo>
                  <a:lnTo>
                    <a:pt x="2" y="403"/>
                  </a:lnTo>
                  <a:lnTo>
                    <a:pt x="7" y="440"/>
                  </a:lnTo>
                  <a:lnTo>
                    <a:pt x="15" y="475"/>
                  </a:lnTo>
                  <a:lnTo>
                    <a:pt x="28" y="508"/>
                  </a:lnTo>
                  <a:lnTo>
                    <a:pt x="43" y="540"/>
                  </a:lnTo>
                  <a:lnTo>
                    <a:pt x="61" y="570"/>
                  </a:lnTo>
                  <a:lnTo>
                    <a:pt x="83" y="597"/>
                  </a:lnTo>
                  <a:lnTo>
                    <a:pt x="106" y="623"/>
                  </a:lnTo>
                  <a:lnTo>
                    <a:pt x="132" y="647"/>
                  </a:lnTo>
                  <a:lnTo>
                    <a:pt x="160" y="668"/>
                  </a:lnTo>
                  <a:lnTo>
                    <a:pt x="191" y="686"/>
                  </a:lnTo>
                  <a:lnTo>
                    <a:pt x="223" y="703"/>
                  </a:lnTo>
                  <a:lnTo>
                    <a:pt x="256" y="714"/>
                  </a:lnTo>
                  <a:lnTo>
                    <a:pt x="291" y="724"/>
                  </a:lnTo>
                  <a:lnTo>
                    <a:pt x="327" y="729"/>
                  </a:lnTo>
                  <a:lnTo>
                    <a:pt x="364" y="731"/>
                  </a:lnTo>
                  <a:lnTo>
                    <a:pt x="380" y="731"/>
                  </a:lnTo>
                  <a:lnTo>
                    <a:pt x="529" y="855"/>
                  </a:lnTo>
                  <a:lnTo>
                    <a:pt x="544" y="685"/>
                  </a:lnTo>
                  <a:lnTo>
                    <a:pt x="564" y="672"/>
                  </a:lnTo>
                  <a:lnTo>
                    <a:pt x="585" y="657"/>
                  </a:lnTo>
                  <a:lnTo>
                    <a:pt x="603" y="642"/>
                  </a:lnTo>
                  <a:lnTo>
                    <a:pt x="620" y="627"/>
                  </a:lnTo>
                  <a:lnTo>
                    <a:pt x="636" y="610"/>
                  </a:lnTo>
                  <a:lnTo>
                    <a:pt x="651" y="592"/>
                  </a:lnTo>
                  <a:lnTo>
                    <a:pt x="666" y="573"/>
                  </a:lnTo>
                  <a:lnTo>
                    <a:pt x="679" y="553"/>
                  </a:lnTo>
                  <a:lnTo>
                    <a:pt x="690" y="531"/>
                  </a:lnTo>
                  <a:lnTo>
                    <a:pt x="700" y="510"/>
                  </a:lnTo>
                  <a:lnTo>
                    <a:pt x="709" y="488"/>
                  </a:lnTo>
                  <a:lnTo>
                    <a:pt x="716" y="464"/>
                  </a:lnTo>
                  <a:lnTo>
                    <a:pt x="722" y="440"/>
                  </a:lnTo>
                  <a:lnTo>
                    <a:pt x="726" y="416"/>
                  </a:lnTo>
                  <a:lnTo>
                    <a:pt x="729" y="392"/>
                  </a:lnTo>
                  <a:lnTo>
                    <a:pt x="729" y="366"/>
                  </a:lnTo>
                  <a:close/>
                </a:path>
              </a:pathLst>
            </a:custGeom>
            <a:blipFill dpi="0" rotWithShape="0">
              <a:blip r:embed="rId2" cstate="print"/>
              <a:srcRect/>
              <a:tile tx="0" ty="0" sx="100000" sy="100000" flip="none" algn="tl"/>
            </a:blipFill>
            <a:ln w="28575">
              <a:solidFill>
                <a:schemeClr val="bg1"/>
              </a:solidFill>
              <a:round/>
            </a:ln>
          </p:spPr>
          <p:txBody>
            <a:bodyPr/>
            <a:lstStyle/>
            <a:p>
              <a:endParaRPr lang="en-GB"/>
            </a:p>
          </p:txBody>
        </p:sp>
        <p:grpSp>
          <p:nvGrpSpPr>
            <p:cNvPr id="12" name="Group 11"/>
            <p:cNvGrpSpPr/>
            <p:nvPr/>
          </p:nvGrpSpPr>
          <p:grpSpPr>
            <a:xfrm>
              <a:off x="1490240" y="1913127"/>
              <a:ext cx="429649" cy="335169"/>
              <a:chOff x="5240079" y="2059897"/>
              <a:chExt cx="429649" cy="335169"/>
            </a:xfrm>
            <a:solidFill>
              <a:schemeClr val="bg1"/>
            </a:solidFill>
          </p:grpSpPr>
          <p:sp>
            <p:nvSpPr>
              <p:cNvPr id="13" name="Freeform 38"/>
              <p:cNvSpPr/>
              <p:nvPr/>
            </p:nvSpPr>
            <p:spPr bwMode="auto">
              <a:xfrm>
                <a:off x="5240079" y="2224107"/>
                <a:ext cx="278933" cy="170959"/>
              </a:xfrm>
              <a:custGeom>
                <a:avLst/>
                <a:gdLst>
                  <a:gd name="T0" fmla="*/ 249 w 249"/>
                  <a:gd name="T1" fmla="*/ 153 h 153"/>
                  <a:gd name="T2" fmla="*/ 249 w 249"/>
                  <a:gd name="T3" fmla="*/ 153 h 153"/>
                  <a:gd name="T4" fmla="*/ 249 w 249"/>
                  <a:gd name="T5" fmla="*/ 138 h 153"/>
                  <a:gd name="T6" fmla="*/ 247 w 249"/>
                  <a:gd name="T7" fmla="*/ 123 h 153"/>
                  <a:gd name="T8" fmla="*/ 243 w 249"/>
                  <a:gd name="T9" fmla="*/ 108 h 153"/>
                  <a:gd name="T10" fmla="*/ 239 w 249"/>
                  <a:gd name="T11" fmla="*/ 93 h 153"/>
                  <a:gd name="T12" fmla="*/ 234 w 249"/>
                  <a:gd name="T13" fmla="*/ 80 h 153"/>
                  <a:gd name="T14" fmla="*/ 228 w 249"/>
                  <a:gd name="T15" fmla="*/ 67 h 153"/>
                  <a:gd name="T16" fmla="*/ 221 w 249"/>
                  <a:gd name="T17" fmla="*/ 56 h 153"/>
                  <a:gd name="T18" fmla="*/ 212 w 249"/>
                  <a:gd name="T19" fmla="*/ 45 h 153"/>
                  <a:gd name="T20" fmla="*/ 204 w 249"/>
                  <a:gd name="T21" fmla="*/ 36 h 153"/>
                  <a:gd name="T22" fmla="*/ 195 w 249"/>
                  <a:gd name="T23" fmla="*/ 26 h 153"/>
                  <a:gd name="T24" fmla="*/ 184 w 249"/>
                  <a:gd name="T25" fmla="*/ 19 h 153"/>
                  <a:gd name="T26" fmla="*/ 173 w 249"/>
                  <a:gd name="T27" fmla="*/ 12 h 153"/>
                  <a:gd name="T28" fmla="*/ 162 w 249"/>
                  <a:gd name="T29" fmla="*/ 6 h 153"/>
                  <a:gd name="T30" fmla="*/ 150 w 249"/>
                  <a:gd name="T31" fmla="*/ 2 h 153"/>
                  <a:gd name="T32" fmla="*/ 137 w 249"/>
                  <a:gd name="T33" fmla="*/ 0 h 153"/>
                  <a:gd name="T34" fmla="*/ 124 w 249"/>
                  <a:gd name="T35" fmla="*/ 0 h 153"/>
                  <a:gd name="T36" fmla="*/ 124 w 249"/>
                  <a:gd name="T37" fmla="*/ 0 h 153"/>
                  <a:gd name="T38" fmla="*/ 111 w 249"/>
                  <a:gd name="T39" fmla="*/ 0 h 153"/>
                  <a:gd name="T40" fmla="*/ 98 w 249"/>
                  <a:gd name="T41" fmla="*/ 2 h 153"/>
                  <a:gd name="T42" fmla="*/ 87 w 249"/>
                  <a:gd name="T43" fmla="*/ 6 h 153"/>
                  <a:gd name="T44" fmla="*/ 76 w 249"/>
                  <a:gd name="T45" fmla="*/ 12 h 153"/>
                  <a:gd name="T46" fmla="*/ 65 w 249"/>
                  <a:gd name="T47" fmla="*/ 19 h 153"/>
                  <a:gd name="T48" fmla="*/ 54 w 249"/>
                  <a:gd name="T49" fmla="*/ 26 h 153"/>
                  <a:gd name="T50" fmla="*/ 45 w 249"/>
                  <a:gd name="T51" fmla="*/ 36 h 153"/>
                  <a:gd name="T52" fmla="*/ 37 w 249"/>
                  <a:gd name="T53" fmla="*/ 45 h 153"/>
                  <a:gd name="T54" fmla="*/ 28 w 249"/>
                  <a:gd name="T55" fmla="*/ 56 h 153"/>
                  <a:gd name="T56" fmla="*/ 21 w 249"/>
                  <a:gd name="T57" fmla="*/ 67 h 153"/>
                  <a:gd name="T58" fmla="*/ 15 w 249"/>
                  <a:gd name="T59" fmla="*/ 80 h 153"/>
                  <a:gd name="T60" fmla="*/ 9 w 249"/>
                  <a:gd name="T61" fmla="*/ 93 h 153"/>
                  <a:gd name="T62" fmla="*/ 6 w 249"/>
                  <a:gd name="T63" fmla="*/ 108 h 153"/>
                  <a:gd name="T64" fmla="*/ 2 w 249"/>
                  <a:gd name="T65" fmla="*/ 123 h 153"/>
                  <a:gd name="T66" fmla="*/ 0 w 249"/>
                  <a:gd name="T67" fmla="*/ 138 h 153"/>
                  <a:gd name="T68" fmla="*/ 0 w 249"/>
                  <a:gd name="T69" fmla="*/ 153 h 153"/>
                  <a:gd name="T70" fmla="*/ 249 w 249"/>
                  <a:gd name="T71"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9" h="153">
                    <a:moveTo>
                      <a:pt x="249" y="153"/>
                    </a:moveTo>
                    <a:lnTo>
                      <a:pt x="249" y="153"/>
                    </a:lnTo>
                    <a:lnTo>
                      <a:pt x="249" y="138"/>
                    </a:lnTo>
                    <a:lnTo>
                      <a:pt x="247" y="123"/>
                    </a:lnTo>
                    <a:lnTo>
                      <a:pt x="243" y="108"/>
                    </a:lnTo>
                    <a:lnTo>
                      <a:pt x="239" y="93"/>
                    </a:lnTo>
                    <a:lnTo>
                      <a:pt x="234" y="80"/>
                    </a:lnTo>
                    <a:lnTo>
                      <a:pt x="228" y="67"/>
                    </a:lnTo>
                    <a:lnTo>
                      <a:pt x="221" y="56"/>
                    </a:lnTo>
                    <a:lnTo>
                      <a:pt x="212" y="45"/>
                    </a:lnTo>
                    <a:lnTo>
                      <a:pt x="204" y="36"/>
                    </a:lnTo>
                    <a:lnTo>
                      <a:pt x="195" y="26"/>
                    </a:lnTo>
                    <a:lnTo>
                      <a:pt x="184" y="19"/>
                    </a:lnTo>
                    <a:lnTo>
                      <a:pt x="173" y="12"/>
                    </a:lnTo>
                    <a:lnTo>
                      <a:pt x="162" y="6"/>
                    </a:lnTo>
                    <a:lnTo>
                      <a:pt x="150" y="2"/>
                    </a:lnTo>
                    <a:lnTo>
                      <a:pt x="137" y="0"/>
                    </a:lnTo>
                    <a:lnTo>
                      <a:pt x="124" y="0"/>
                    </a:lnTo>
                    <a:lnTo>
                      <a:pt x="124" y="0"/>
                    </a:lnTo>
                    <a:lnTo>
                      <a:pt x="111" y="0"/>
                    </a:lnTo>
                    <a:lnTo>
                      <a:pt x="98" y="2"/>
                    </a:lnTo>
                    <a:lnTo>
                      <a:pt x="87" y="6"/>
                    </a:lnTo>
                    <a:lnTo>
                      <a:pt x="76" y="12"/>
                    </a:lnTo>
                    <a:lnTo>
                      <a:pt x="65" y="19"/>
                    </a:lnTo>
                    <a:lnTo>
                      <a:pt x="54" y="26"/>
                    </a:lnTo>
                    <a:lnTo>
                      <a:pt x="45" y="36"/>
                    </a:lnTo>
                    <a:lnTo>
                      <a:pt x="37" y="45"/>
                    </a:lnTo>
                    <a:lnTo>
                      <a:pt x="28" y="56"/>
                    </a:lnTo>
                    <a:lnTo>
                      <a:pt x="21" y="67"/>
                    </a:lnTo>
                    <a:lnTo>
                      <a:pt x="15" y="80"/>
                    </a:lnTo>
                    <a:lnTo>
                      <a:pt x="9" y="93"/>
                    </a:lnTo>
                    <a:lnTo>
                      <a:pt x="6" y="108"/>
                    </a:lnTo>
                    <a:lnTo>
                      <a:pt x="2" y="123"/>
                    </a:lnTo>
                    <a:lnTo>
                      <a:pt x="0" y="138"/>
                    </a:lnTo>
                    <a:lnTo>
                      <a:pt x="0" y="153"/>
                    </a:lnTo>
                    <a:lnTo>
                      <a:pt x="249" y="153"/>
                    </a:lnTo>
                    <a:close/>
                  </a:path>
                </a:pathLst>
              </a:custGeom>
              <a:grpFill/>
              <a:ln>
                <a:noFill/>
              </a:ln>
            </p:spPr>
            <p:txBody>
              <a:bodyPr/>
              <a:lstStyle/>
              <a:p>
                <a:pPr eaLnBrk="1" hangingPunct="1">
                  <a:spcBef>
                    <a:spcPts val="0"/>
                  </a:spcBef>
                  <a:spcAft>
                    <a:spcPts val="0"/>
                  </a:spcAft>
                  <a:defRPr/>
                </a:pPr>
                <a:endParaRPr lang="en-US">
                  <a:latin typeface="+mn-lt"/>
                </a:endParaRPr>
              </a:p>
            </p:txBody>
          </p:sp>
          <p:sp>
            <p:nvSpPr>
              <p:cNvPr id="14" name="Freeform 39"/>
              <p:cNvSpPr/>
              <p:nvPr/>
            </p:nvSpPr>
            <p:spPr bwMode="auto">
              <a:xfrm>
                <a:off x="5296317" y="2059897"/>
                <a:ext cx="161961" cy="152963"/>
              </a:xfrm>
              <a:custGeom>
                <a:avLst/>
                <a:gdLst>
                  <a:gd name="T0" fmla="*/ 145 w 145"/>
                  <a:gd name="T1" fmla="*/ 67 h 135"/>
                  <a:gd name="T2" fmla="*/ 145 w 145"/>
                  <a:gd name="T3" fmla="*/ 67 h 135"/>
                  <a:gd name="T4" fmla="*/ 145 w 145"/>
                  <a:gd name="T5" fmla="*/ 54 h 135"/>
                  <a:gd name="T6" fmla="*/ 139 w 145"/>
                  <a:gd name="T7" fmla="*/ 41 h 135"/>
                  <a:gd name="T8" fmla="*/ 134 w 145"/>
                  <a:gd name="T9" fmla="*/ 30 h 135"/>
                  <a:gd name="T10" fmla="*/ 125 w 145"/>
                  <a:gd name="T11" fmla="*/ 20 h 135"/>
                  <a:gd name="T12" fmla="*/ 113 w 145"/>
                  <a:gd name="T13" fmla="*/ 11 h 135"/>
                  <a:gd name="T14" fmla="*/ 100 w 145"/>
                  <a:gd name="T15" fmla="*/ 6 h 135"/>
                  <a:gd name="T16" fmla="*/ 87 w 145"/>
                  <a:gd name="T17" fmla="*/ 2 h 135"/>
                  <a:gd name="T18" fmla="*/ 73 w 145"/>
                  <a:gd name="T19" fmla="*/ 0 h 135"/>
                  <a:gd name="T20" fmla="*/ 73 w 145"/>
                  <a:gd name="T21" fmla="*/ 0 h 135"/>
                  <a:gd name="T22" fmla="*/ 58 w 145"/>
                  <a:gd name="T23" fmla="*/ 2 h 135"/>
                  <a:gd name="T24" fmla="*/ 45 w 145"/>
                  <a:gd name="T25" fmla="*/ 6 h 135"/>
                  <a:gd name="T26" fmla="*/ 32 w 145"/>
                  <a:gd name="T27" fmla="*/ 11 h 135"/>
                  <a:gd name="T28" fmla="*/ 21 w 145"/>
                  <a:gd name="T29" fmla="*/ 20 h 135"/>
                  <a:gd name="T30" fmla="*/ 11 w 145"/>
                  <a:gd name="T31" fmla="*/ 30 h 135"/>
                  <a:gd name="T32" fmla="*/ 6 w 145"/>
                  <a:gd name="T33" fmla="*/ 41 h 135"/>
                  <a:gd name="T34" fmla="*/ 0 w 145"/>
                  <a:gd name="T35" fmla="*/ 54 h 135"/>
                  <a:gd name="T36" fmla="*/ 0 w 145"/>
                  <a:gd name="T37" fmla="*/ 67 h 135"/>
                  <a:gd name="T38" fmla="*/ 0 w 145"/>
                  <a:gd name="T39" fmla="*/ 67 h 135"/>
                  <a:gd name="T40" fmla="*/ 0 w 145"/>
                  <a:gd name="T41" fmla="*/ 82 h 135"/>
                  <a:gd name="T42" fmla="*/ 6 w 145"/>
                  <a:gd name="T43" fmla="*/ 95 h 135"/>
                  <a:gd name="T44" fmla="*/ 11 w 145"/>
                  <a:gd name="T45" fmla="*/ 106 h 135"/>
                  <a:gd name="T46" fmla="*/ 21 w 145"/>
                  <a:gd name="T47" fmla="*/ 115 h 135"/>
                  <a:gd name="T48" fmla="*/ 32 w 145"/>
                  <a:gd name="T49" fmla="*/ 124 h 135"/>
                  <a:gd name="T50" fmla="*/ 45 w 145"/>
                  <a:gd name="T51" fmla="*/ 130 h 135"/>
                  <a:gd name="T52" fmla="*/ 58 w 145"/>
                  <a:gd name="T53" fmla="*/ 133 h 135"/>
                  <a:gd name="T54" fmla="*/ 73 w 145"/>
                  <a:gd name="T55" fmla="*/ 135 h 135"/>
                  <a:gd name="T56" fmla="*/ 73 w 145"/>
                  <a:gd name="T57" fmla="*/ 135 h 135"/>
                  <a:gd name="T58" fmla="*/ 87 w 145"/>
                  <a:gd name="T59" fmla="*/ 133 h 135"/>
                  <a:gd name="T60" fmla="*/ 100 w 145"/>
                  <a:gd name="T61" fmla="*/ 130 h 135"/>
                  <a:gd name="T62" fmla="*/ 113 w 145"/>
                  <a:gd name="T63" fmla="*/ 124 h 135"/>
                  <a:gd name="T64" fmla="*/ 125 w 145"/>
                  <a:gd name="T65" fmla="*/ 115 h 135"/>
                  <a:gd name="T66" fmla="*/ 134 w 145"/>
                  <a:gd name="T67" fmla="*/ 106 h 135"/>
                  <a:gd name="T68" fmla="*/ 139 w 145"/>
                  <a:gd name="T69" fmla="*/ 95 h 135"/>
                  <a:gd name="T70" fmla="*/ 145 w 145"/>
                  <a:gd name="T71" fmla="*/ 82 h 135"/>
                  <a:gd name="T72" fmla="*/ 145 w 145"/>
                  <a:gd name="T73" fmla="*/ 67 h 135"/>
                  <a:gd name="T74" fmla="*/ 145 w 145"/>
                  <a:gd name="T75" fmla="*/ 6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35">
                    <a:moveTo>
                      <a:pt x="145" y="67"/>
                    </a:moveTo>
                    <a:lnTo>
                      <a:pt x="145" y="67"/>
                    </a:lnTo>
                    <a:lnTo>
                      <a:pt x="145" y="54"/>
                    </a:lnTo>
                    <a:lnTo>
                      <a:pt x="139" y="41"/>
                    </a:lnTo>
                    <a:lnTo>
                      <a:pt x="134" y="30"/>
                    </a:lnTo>
                    <a:lnTo>
                      <a:pt x="125" y="20"/>
                    </a:lnTo>
                    <a:lnTo>
                      <a:pt x="113" y="11"/>
                    </a:lnTo>
                    <a:lnTo>
                      <a:pt x="100" y="6"/>
                    </a:lnTo>
                    <a:lnTo>
                      <a:pt x="87" y="2"/>
                    </a:lnTo>
                    <a:lnTo>
                      <a:pt x="73" y="0"/>
                    </a:lnTo>
                    <a:lnTo>
                      <a:pt x="73" y="0"/>
                    </a:lnTo>
                    <a:lnTo>
                      <a:pt x="58" y="2"/>
                    </a:lnTo>
                    <a:lnTo>
                      <a:pt x="45" y="6"/>
                    </a:lnTo>
                    <a:lnTo>
                      <a:pt x="32" y="11"/>
                    </a:lnTo>
                    <a:lnTo>
                      <a:pt x="21" y="20"/>
                    </a:lnTo>
                    <a:lnTo>
                      <a:pt x="11" y="30"/>
                    </a:lnTo>
                    <a:lnTo>
                      <a:pt x="6" y="41"/>
                    </a:lnTo>
                    <a:lnTo>
                      <a:pt x="0" y="54"/>
                    </a:lnTo>
                    <a:lnTo>
                      <a:pt x="0" y="67"/>
                    </a:lnTo>
                    <a:lnTo>
                      <a:pt x="0" y="67"/>
                    </a:lnTo>
                    <a:lnTo>
                      <a:pt x="0" y="82"/>
                    </a:lnTo>
                    <a:lnTo>
                      <a:pt x="6" y="95"/>
                    </a:lnTo>
                    <a:lnTo>
                      <a:pt x="11" y="106"/>
                    </a:lnTo>
                    <a:lnTo>
                      <a:pt x="21" y="115"/>
                    </a:lnTo>
                    <a:lnTo>
                      <a:pt x="32" y="124"/>
                    </a:lnTo>
                    <a:lnTo>
                      <a:pt x="45" y="130"/>
                    </a:lnTo>
                    <a:lnTo>
                      <a:pt x="58" y="133"/>
                    </a:lnTo>
                    <a:lnTo>
                      <a:pt x="73" y="135"/>
                    </a:lnTo>
                    <a:lnTo>
                      <a:pt x="73" y="135"/>
                    </a:lnTo>
                    <a:lnTo>
                      <a:pt x="87" y="133"/>
                    </a:lnTo>
                    <a:lnTo>
                      <a:pt x="100" y="130"/>
                    </a:lnTo>
                    <a:lnTo>
                      <a:pt x="113" y="124"/>
                    </a:lnTo>
                    <a:lnTo>
                      <a:pt x="125" y="115"/>
                    </a:lnTo>
                    <a:lnTo>
                      <a:pt x="134" y="106"/>
                    </a:lnTo>
                    <a:lnTo>
                      <a:pt x="139" y="95"/>
                    </a:lnTo>
                    <a:lnTo>
                      <a:pt x="145" y="82"/>
                    </a:lnTo>
                    <a:lnTo>
                      <a:pt x="145" y="67"/>
                    </a:lnTo>
                    <a:lnTo>
                      <a:pt x="145" y="67"/>
                    </a:lnTo>
                    <a:close/>
                  </a:path>
                </a:pathLst>
              </a:custGeom>
              <a:grpFill/>
              <a:ln>
                <a:noFill/>
              </a:ln>
            </p:spPr>
            <p:txBody>
              <a:bodyPr/>
              <a:lstStyle/>
              <a:p>
                <a:pPr eaLnBrk="1" hangingPunct="1">
                  <a:spcBef>
                    <a:spcPts val="0"/>
                  </a:spcBef>
                  <a:spcAft>
                    <a:spcPts val="0"/>
                  </a:spcAft>
                  <a:defRPr/>
                </a:pPr>
                <a:endParaRPr lang="en-US">
                  <a:latin typeface="+mn-lt"/>
                </a:endParaRPr>
              </a:p>
            </p:txBody>
          </p:sp>
          <p:sp>
            <p:nvSpPr>
              <p:cNvPr id="15" name="Freeform 40"/>
              <p:cNvSpPr/>
              <p:nvPr/>
            </p:nvSpPr>
            <p:spPr bwMode="auto">
              <a:xfrm>
                <a:off x="5476274" y="2224107"/>
                <a:ext cx="193454" cy="170959"/>
              </a:xfrm>
              <a:custGeom>
                <a:avLst/>
                <a:gdLst>
                  <a:gd name="T0" fmla="*/ 46 w 170"/>
                  <a:gd name="T1" fmla="*/ 0 h 153"/>
                  <a:gd name="T2" fmla="*/ 46 w 170"/>
                  <a:gd name="T3" fmla="*/ 0 h 153"/>
                  <a:gd name="T4" fmla="*/ 33 w 170"/>
                  <a:gd name="T5" fmla="*/ 0 h 153"/>
                  <a:gd name="T6" fmla="*/ 22 w 170"/>
                  <a:gd name="T7" fmla="*/ 2 h 153"/>
                  <a:gd name="T8" fmla="*/ 11 w 170"/>
                  <a:gd name="T9" fmla="*/ 6 h 153"/>
                  <a:gd name="T10" fmla="*/ 0 w 170"/>
                  <a:gd name="T11" fmla="*/ 12 h 153"/>
                  <a:gd name="T12" fmla="*/ 0 w 170"/>
                  <a:gd name="T13" fmla="*/ 12 h 153"/>
                  <a:gd name="T14" fmla="*/ 16 w 170"/>
                  <a:gd name="T15" fmla="*/ 21 h 153"/>
                  <a:gd name="T16" fmla="*/ 31 w 170"/>
                  <a:gd name="T17" fmla="*/ 34 h 153"/>
                  <a:gd name="T18" fmla="*/ 44 w 170"/>
                  <a:gd name="T19" fmla="*/ 49 h 153"/>
                  <a:gd name="T20" fmla="*/ 57 w 170"/>
                  <a:gd name="T21" fmla="*/ 65 h 153"/>
                  <a:gd name="T22" fmla="*/ 66 w 170"/>
                  <a:gd name="T23" fmla="*/ 86 h 153"/>
                  <a:gd name="T24" fmla="*/ 72 w 170"/>
                  <a:gd name="T25" fmla="*/ 106 h 153"/>
                  <a:gd name="T26" fmla="*/ 78 w 170"/>
                  <a:gd name="T27" fmla="*/ 128 h 153"/>
                  <a:gd name="T28" fmla="*/ 78 w 170"/>
                  <a:gd name="T29" fmla="*/ 153 h 153"/>
                  <a:gd name="T30" fmla="*/ 170 w 170"/>
                  <a:gd name="T31" fmla="*/ 153 h 153"/>
                  <a:gd name="T32" fmla="*/ 170 w 170"/>
                  <a:gd name="T33" fmla="*/ 153 h 153"/>
                  <a:gd name="T34" fmla="*/ 170 w 170"/>
                  <a:gd name="T35" fmla="*/ 138 h 153"/>
                  <a:gd name="T36" fmla="*/ 169 w 170"/>
                  <a:gd name="T37" fmla="*/ 123 h 153"/>
                  <a:gd name="T38" fmla="*/ 165 w 170"/>
                  <a:gd name="T39" fmla="*/ 108 h 153"/>
                  <a:gd name="T40" fmla="*/ 161 w 170"/>
                  <a:gd name="T41" fmla="*/ 93 h 153"/>
                  <a:gd name="T42" fmla="*/ 156 w 170"/>
                  <a:gd name="T43" fmla="*/ 80 h 153"/>
                  <a:gd name="T44" fmla="*/ 150 w 170"/>
                  <a:gd name="T45" fmla="*/ 67 h 153"/>
                  <a:gd name="T46" fmla="*/ 143 w 170"/>
                  <a:gd name="T47" fmla="*/ 56 h 153"/>
                  <a:gd name="T48" fmla="*/ 133 w 170"/>
                  <a:gd name="T49" fmla="*/ 45 h 153"/>
                  <a:gd name="T50" fmla="*/ 126 w 170"/>
                  <a:gd name="T51" fmla="*/ 36 h 153"/>
                  <a:gd name="T52" fmla="*/ 115 w 170"/>
                  <a:gd name="T53" fmla="*/ 26 h 153"/>
                  <a:gd name="T54" fmla="*/ 105 w 170"/>
                  <a:gd name="T55" fmla="*/ 19 h 153"/>
                  <a:gd name="T56" fmla="*/ 94 w 170"/>
                  <a:gd name="T57" fmla="*/ 12 h 153"/>
                  <a:gd name="T58" fmla="*/ 83 w 170"/>
                  <a:gd name="T59" fmla="*/ 6 h 153"/>
                  <a:gd name="T60" fmla="*/ 70 w 170"/>
                  <a:gd name="T61" fmla="*/ 2 h 153"/>
                  <a:gd name="T62" fmla="*/ 59 w 170"/>
                  <a:gd name="T63" fmla="*/ 0 h 153"/>
                  <a:gd name="T64" fmla="*/ 46 w 170"/>
                  <a:gd name="T65" fmla="*/ 0 h 153"/>
                  <a:gd name="T66" fmla="*/ 46 w 170"/>
                  <a:gd name="T6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153">
                    <a:moveTo>
                      <a:pt x="46" y="0"/>
                    </a:moveTo>
                    <a:lnTo>
                      <a:pt x="46" y="0"/>
                    </a:lnTo>
                    <a:lnTo>
                      <a:pt x="33" y="0"/>
                    </a:lnTo>
                    <a:lnTo>
                      <a:pt x="22" y="2"/>
                    </a:lnTo>
                    <a:lnTo>
                      <a:pt x="11" y="6"/>
                    </a:lnTo>
                    <a:lnTo>
                      <a:pt x="0" y="12"/>
                    </a:lnTo>
                    <a:lnTo>
                      <a:pt x="0" y="12"/>
                    </a:lnTo>
                    <a:lnTo>
                      <a:pt x="16" y="21"/>
                    </a:lnTo>
                    <a:lnTo>
                      <a:pt x="31" y="34"/>
                    </a:lnTo>
                    <a:lnTo>
                      <a:pt x="44" y="49"/>
                    </a:lnTo>
                    <a:lnTo>
                      <a:pt x="57" y="65"/>
                    </a:lnTo>
                    <a:lnTo>
                      <a:pt x="66" y="86"/>
                    </a:lnTo>
                    <a:lnTo>
                      <a:pt x="72" y="106"/>
                    </a:lnTo>
                    <a:lnTo>
                      <a:pt x="78" y="128"/>
                    </a:lnTo>
                    <a:lnTo>
                      <a:pt x="78" y="153"/>
                    </a:lnTo>
                    <a:lnTo>
                      <a:pt x="170" y="153"/>
                    </a:lnTo>
                    <a:lnTo>
                      <a:pt x="170" y="153"/>
                    </a:lnTo>
                    <a:lnTo>
                      <a:pt x="170" y="138"/>
                    </a:lnTo>
                    <a:lnTo>
                      <a:pt x="169" y="123"/>
                    </a:lnTo>
                    <a:lnTo>
                      <a:pt x="165" y="108"/>
                    </a:lnTo>
                    <a:lnTo>
                      <a:pt x="161" y="93"/>
                    </a:lnTo>
                    <a:lnTo>
                      <a:pt x="156" y="80"/>
                    </a:lnTo>
                    <a:lnTo>
                      <a:pt x="150" y="67"/>
                    </a:lnTo>
                    <a:lnTo>
                      <a:pt x="143" y="56"/>
                    </a:lnTo>
                    <a:lnTo>
                      <a:pt x="133" y="45"/>
                    </a:lnTo>
                    <a:lnTo>
                      <a:pt x="126" y="36"/>
                    </a:lnTo>
                    <a:lnTo>
                      <a:pt x="115" y="26"/>
                    </a:lnTo>
                    <a:lnTo>
                      <a:pt x="105" y="19"/>
                    </a:lnTo>
                    <a:lnTo>
                      <a:pt x="94" y="12"/>
                    </a:lnTo>
                    <a:lnTo>
                      <a:pt x="83" y="6"/>
                    </a:lnTo>
                    <a:lnTo>
                      <a:pt x="70" y="2"/>
                    </a:lnTo>
                    <a:lnTo>
                      <a:pt x="59" y="0"/>
                    </a:lnTo>
                    <a:lnTo>
                      <a:pt x="46" y="0"/>
                    </a:lnTo>
                    <a:lnTo>
                      <a:pt x="46" y="0"/>
                    </a:lnTo>
                    <a:close/>
                  </a:path>
                </a:pathLst>
              </a:custGeom>
              <a:grpFill/>
              <a:ln>
                <a:noFill/>
              </a:ln>
            </p:spPr>
            <p:txBody>
              <a:bodyPr/>
              <a:lstStyle/>
              <a:p>
                <a:pPr eaLnBrk="1" hangingPunct="1">
                  <a:spcBef>
                    <a:spcPts val="0"/>
                  </a:spcBef>
                  <a:spcAft>
                    <a:spcPts val="0"/>
                  </a:spcAft>
                  <a:defRPr/>
                </a:pPr>
                <a:endParaRPr lang="en-US">
                  <a:latin typeface="+mn-lt"/>
                </a:endParaRPr>
              </a:p>
            </p:txBody>
          </p:sp>
          <p:sp>
            <p:nvSpPr>
              <p:cNvPr id="16" name="Freeform 41"/>
              <p:cNvSpPr/>
              <p:nvPr/>
            </p:nvSpPr>
            <p:spPr bwMode="auto">
              <a:xfrm>
                <a:off x="5474024" y="2059897"/>
                <a:ext cx="134968" cy="152963"/>
              </a:xfrm>
              <a:custGeom>
                <a:avLst/>
                <a:gdLst>
                  <a:gd name="T0" fmla="*/ 28 w 119"/>
                  <a:gd name="T1" fmla="*/ 67 h 135"/>
                  <a:gd name="T2" fmla="*/ 28 w 119"/>
                  <a:gd name="T3" fmla="*/ 67 h 135"/>
                  <a:gd name="T4" fmla="*/ 26 w 119"/>
                  <a:gd name="T5" fmla="*/ 83 h 135"/>
                  <a:gd name="T6" fmla="*/ 20 w 119"/>
                  <a:gd name="T7" fmla="*/ 96 h 135"/>
                  <a:gd name="T8" fmla="*/ 11 w 119"/>
                  <a:gd name="T9" fmla="*/ 109 h 135"/>
                  <a:gd name="T10" fmla="*/ 0 w 119"/>
                  <a:gd name="T11" fmla="*/ 121 h 135"/>
                  <a:gd name="T12" fmla="*/ 0 w 119"/>
                  <a:gd name="T13" fmla="*/ 121 h 135"/>
                  <a:gd name="T14" fmla="*/ 11 w 119"/>
                  <a:gd name="T15" fmla="*/ 126 h 135"/>
                  <a:gd name="T16" fmla="*/ 22 w 119"/>
                  <a:gd name="T17" fmla="*/ 132 h 135"/>
                  <a:gd name="T18" fmla="*/ 33 w 119"/>
                  <a:gd name="T19" fmla="*/ 133 h 135"/>
                  <a:gd name="T20" fmla="*/ 46 w 119"/>
                  <a:gd name="T21" fmla="*/ 135 h 135"/>
                  <a:gd name="T22" fmla="*/ 46 w 119"/>
                  <a:gd name="T23" fmla="*/ 135 h 135"/>
                  <a:gd name="T24" fmla="*/ 61 w 119"/>
                  <a:gd name="T25" fmla="*/ 133 h 135"/>
                  <a:gd name="T26" fmla="*/ 74 w 119"/>
                  <a:gd name="T27" fmla="*/ 130 h 135"/>
                  <a:gd name="T28" fmla="*/ 87 w 119"/>
                  <a:gd name="T29" fmla="*/ 124 h 135"/>
                  <a:gd name="T30" fmla="*/ 98 w 119"/>
                  <a:gd name="T31" fmla="*/ 115 h 135"/>
                  <a:gd name="T32" fmla="*/ 107 w 119"/>
                  <a:gd name="T33" fmla="*/ 106 h 135"/>
                  <a:gd name="T34" fmla="*/ 113 w 119"/>
                  <a:gd name="T35" fmla="*/ 95 h 135"/>
                  <a:gd name="T36" fmla="*/ 119 w 119"/>
                  <a:gd name="T37" fmla="*/ 82 h 135"/>
                  <a:gd name="T38" fmla="*/ 119 w 119"/>
                  <a:gd name="T39" fmla="*/ 67 h 135"/>
                  <a:gd name="T40" fmla="*/ 119 w 119"/>
                  <a:gd name="T41" fmla="*/ 67 h 135"/>
                  <a:gd name="T42" fmla="*/ 119 w 119"/>
                  <a:gd name="T43" fmla="*/ 54 h 135"/>
                  <a:gd name="T44" fmla="*/ 113 w 119"/>
                  <a:gd name="T45" fmla="*/ 41 h 135"/>
                  <a:gd name="T46" fmla="*/ 107 w 119"/>
                  <a:gd name="T47" fmla="*/ 30 h 135"/>
                  <a:gd name="T48" fmla="*/ 98 w 119"/>
                  <a:gd name="T49" fmla="*/ 20 h 135"/>
                  <a:gd name="T50" fmla="*/ 87 w 119"/>
                  <a:gd name="T51" fmla="*/ 11 h 135"/>
                  <a:gd name="T52" fmla="*/ 74 w 119"/>
                  <a:gd name="T53" fmla="*/ 6 h 135"/>
                  <a:gd name="T54" fmla="*/ 61 w 119"/>
                  <a:gd name="T55" fmla="*/ 2 h 135"/>
                  <a:gd name="T56" fmla="*/ 46 w 119"/>
                  <a:gd name="T57" fmla="*/ 0 h 135"/>
                  <a:gd name="T58" fmla="*/ 46 w 119"/>
                  <a:gd name="T59" fmla="*/ 0 h 135"/>
                  <a:gd name="T60" fmla="*/ 33 w 119"/>
                  <a:gd name="T61" fmla="*/ 0 h 135"/>
                  <a:gd name="T62" fmla="*/ 22 w 119"/>
                  <a:gd name="T63" fmla="*/ 4 h 135"/>
                  <a:gd name="T64" fmla="*/ 11 w 119"/>
                  <a:gd name="T65" fmla="*/ 9 h 135"/>
                  <a:gd name="T66" fmla="*/ 0 w 119"/>
                  <a:gd name="T67" fmla="*/ 15 h 135"/>
                  <a:gd name="T68" fmla="*/ 0 w 119"/>
                  <a:gd name="T69" fmla="*/ 15 h 135"/>
                  <a:gd name="T70" fmla="*/ 11 w 119"/>
                  <a:gd name="T71" fmla="*/ 26 h 135"/>
                  <a:gd name="T72" fmla="*/ 20 w 119"/>
                  <a:gd name="T73" fmla="*/ 37 h 135"/>
                  <a:gd name="T74" fmla="*/ 26 w 119"/>
                  <a:gd name="T75" fmla="*/ 52 h 135"/>
                  <a:gd name="T76" fmla="*/ 28 w 119"/>
                  <a:gd name="T77" fmla="*/ 67 h 135"/>
                  <a:gd name="T78" fmla="*/ 28 w 119"/>
                  <a:gd name="T79" fmla="*/ 6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 h="135">
                    <a:moveTo>
                      <a:pt x="28" y="67"/>
                    </a:moveTo>
                    <a:lnTo>
                      <a:pt x="28" y="67"/>
                    </a:lnTo>
                    <a:lnTo>
                      <a:pt x="26" y="83"/>
                    </a:lnTo>
                    <a:lnTo>
                      <a:pt x="20" y="96"/>
                    </a:lnTo>
                    <a:lnTo>
                      <a:pt x="11" y="109"/>
                    </a:lnTo>
                    <a:lnTo>
                      <a:pt x="0" y="121"/>
                    </a:lnTo>
                    <a:lnTo>
                      <a:pt x="0" y="121"/>
                    </a:lnTo>
                    <a:lnTo>
                      <a:pt x="11" y="126"/>
                    </a:lnTo>
                    <a:lnTo>
                      <a:pt x="22" y="132"/>
                    </a:lnTo>
                    <a:lnTo>
                      <a:pt x="33" y="133"/>
                    </a:lnTo>
                    <a:lnTo>
                      <a:pt x="46" y="135"/>
                    </a:lnTo>
                    <a:lnTo>
                      <a:pt x="46" y="135"/>
                    </a:lnTo>
                    <a:lnTo>
                      <a:pt x="61" y="133"/>
                    </a:lnTo>
                    <a:lnTo>
                      <a:pt x="74" y="130"/>
                    </a:lnTo>
                    <a:lnTo>
                      <a:pt x="87" y="124"/>
                    </a:lnTo>
                    <a:lnTo>
                      <a:pt x="98" y="115"/>
                    </a:lnTo>
                    <a:lnTo>
                      <a:pt x="107" y="106"/>
                    </a:lnTo>
                    <a:lnTo>
                      <a:pt x="113" y="95"/>
                    </a:lnTo>
                    <a:lnTo>
                      <a:pt x="119" y="82"/>
                    </a:lnTo>
                    <a:lnTo>
                      <a:pt x="119" y="67"/>
                    </a:lnTo>
                    <a:lnTo>
                      <a:pt x="119" y="67"/>
                    </a:lnTo>
                    <a:lnTo>
                      <a:pt x="119" y="54"/>
                    </a:lnTo>
                    <a:lnTo>
                      <a:pt x="113" y="41"/>
                    </a:lnTo>
                    <a:lnTo>
                      <a:pt x="107" y="30"/>
                    </a:lnTo>
                    <a:lnTo>
                      <a:pt x="98" y="20"/>
                    </a:lnTo>
                    <a:lnTo>
                      <a:pt x="87" y="11"/>
                    </a:lnTo>
                    <a:lnTo>
                      <a:pt x="74" y="6"/>
                    </a:lnTo>
                    <a:lnTo>
                      <a:pt x="61" y="2"/>
                    </a:lnTo>
                    <a:lnTo>
                      <a:pt x="46" y="0"/>
                    </a:lnTo>
                    <a:lnTo>
                      <a:pt x="46" y="0"/>
                    </a:lnTo>
                    <a:lnTo>
                      <a:pt x="33" y="0"/>
                    </a:lnTo>
                    <a:lnTo>
                      <a:pt x="22" y="4"/>
                    </a:lnTo>
                    <a:lnTo>
                      <a:pt x="11" y="9"/>
                    </a:lnTo>
                    <a:lnTo>
                      <a:pt x="0" y="15"/>
                    </a:lnTo>
                    <a:lnTo>
                      <a:pt x="0" y="15"/>
                    </a:lnTo>
                    <a:lnTo>
                      <a:pt x="11" y="26"/>
                    </a:lnTo>
                    <a:lnTo>
                      <a:pt x="20" y="37"/>
                    </a:lnTo>
                    <a:lnTo>
                      <a:pt x="26" y="52"/>
                    </a:lnTo>
                    <a:lnTo>
                      <a:pt x="28" y="67"/>
                    </a:lnTo>
                    <a:lnTo>
                      <a:pt x="28" y="67"/>
                    </a:lnTo>
                    <a:close/>
                  </a:path>
                </a:pathLst>
              </a:custGeom>
              <a:grpFill/>
              <a:ln>
                <a:noFill/>
              </a:ln>
            </p:spPr>
            <p:txBody>
              <a:bodyPr/>
              <a:lstStyle/>
              <a:p>
                <a:pPr eaLnBrk="1" hangingPunct="1">
                  <a:spcBef>
                    <a:spcPts val="0"/>
                  </a:spcBef>
                  <a:spcAft>
                    <a:spcPts val="0"/>
                  </a:spcAft>
                  <a:defRPr/>
                </a:pPr>
                <a:endParaRPr lang="en-US">
                  <a:latin typeface="+mn-lt"/>
                </a:endParaRPr>
              </a:p>
            </p:txBody>
          </p:sp>
        </p:grpSp>
      </p:grpSp>
      <p:grpSp>
        <p:nvGrpSpPr>
          <p:cNvPr id="120" name="组合 119"/>
          <p:cNvGrpSpPr/>
          <p:nvPr/>
        </p:nvGrpSpPr>
        <p:grpSpPr>
          <a:xfrm>
            <a:off x="840304" y="3413993"/>
            <a:ext cx="909638" cy="1063625"/>
            <a:chOff x="1190824" y="3413993"/>
            <a:chExt cx="909638" cy="1063625"/>
          </a:xfrm>
        </p:grpSpPr>
        <p:sp>
          <p:nvSpPr>
            <p:cNvPr id="17" name="Freeform 42"/>
            <p:cNvSpPr/>
            <p:nvPr/>
          </p:nvSpPr>
          <p:spPr bwMode="auto">
            <a:xfrm>
              <a:off x="1190824" y="3413993"/>
              <a:ext cx="909638" cy="1063625"/>
            </a:xfrm>
            <a:custGeom>
              <a:avLst/>
              <a:gdLst>
                <a:gd name="T0" fmla="*/ 2147483646 w 809"/>
                <a:gd name="T1" fmla="*/ 2147483646 h 946"/>
                <a:gd name="T2" fmla="*/ 2147483646 w 809"/>
                <a:gd name="T3" fmla="*/ 2147483646 h 946"/>
                <a:gd name="T4" fmla="*/ 2147483646 w 809"/>
                <a:gd name="T5" fmla="*/ 2147483646 h 946"/>
                <a:gd name="T6" fmla="*/ 2147483646 w 809"/>
                <a:gd name="T7" fmla="*/ 2147483646 h 946"/>
                <a:gd name="T8" fmla="*/ 2147483646 w 809"/>
                <a:gd name="T9" fmla="*/ 2147483646 h 946"/>
                <a:gd name="T10" fmla="*/ 2147483646 w 809"/>
                <a:gd name="T11" fmla="*/ 2147483646 h 946"/>
                <a:gd name="T12" fmla="*/ 2147483646 w 809"/>
                <a:gd name="T13" fmla="*/ 2147483646 h 946"/>
                <a:gd name="T14" fmla="*/ 2147483646 w 809"/>
                <a:gd name="T15" fmla="*/ 2147483646 h 946"/>
                <a:gd name="T16" fmla="*/ 2147483646 w 809"/>
                <a:gd name="T17" fmla="*/ 0 h 946"/>
                <a:gd name="T18" fmla="*/ 2147483646 w 809"/>
                <a:gd name="T19" fmla="*/ 2147483646 h 946"/>
                <a:gd name="T20" fmla="*/ 2147483646 w 809"/>
                <a:gd name="T21" fmla="*/ 2147483646 h 946"/>
                <a:gd name="T22" fmla="*/ 2147483646 w 809"/>
                <a:gd name="T23" fmla="*/ 2147483646 h 946"/>
                <a:gd name="T24" fmla="*/ 2147483646 w 809"/>
                <a:gd name="T25" fmla="*/ 2147483646 h 946"/>
                <a:gd name="T26" fmla="*/ 2147483646 w 809"/>
                <a:gd name="T27" fmla="*/ 2147483646 h 946"/>
                <a:gd name="T28" fmla="*/ 2147483646 w 809"/>
                <a:gd name="T29" fmla="*/ 2147483646 h 946"/>
                <a:gd name="T30" fmla="*/ 2147483646 w 809"/>
                <a:gd name="T31" fmla="*/ 2147483646 h 946"/>
                <a:gd name="T32" fmla="*/ 2147483646 w 809"/>
                <a:gd name="T33" fmla="*/ 2147483646 h 946"/>
                <a:gd name="T34" fmla="*/ 0 w 809"/>
                <a:gd name="T35" fmla="*/ 2147483646 h 946"/>
                <a:gd name="T36" fmla="*/ 2147483646 w 809"/>
                <a:gd name="T37" fmla="*/ 2147483646 h 946"/>
                <a:gd name="T38" fmla="*/ 2147483646 w 809"/>
                <a:gd name="T39" fmla="*/ 2147483646 h 946"/>
                <a:gd name="T40" fmla="*/ 2147483646 w 809"/>
                <a:gd name="T41" fmla="*/ 2147483646 h 946"/>
                <a:gd name="T42" fmla="*/ 2147483646 w 809"/>
                <a:gd name="T43" fmla="*/ 2147483646 h 946"/>
                <a:gd name="T44" fmla="*/ 2147483646 w 809"/>
                <a:gd name="T45" fmla="*/ 2147483646 h 946"/>
                <a:gd name="T46" fmla="*/ 2147483646 w 809"/>
                <a:gd name="T47" fmla="*/ 2147483646 h 946"/>
                <a:gd name="T48" fmla="*/ 2147483646 w 809"/>
                <a:gd name="T49" fmla="*/ 2147483646 h 946"/>
                <a:gd name="T50" fmla="*/ 2147483646 w 809"/>
                <a:gd name="T51" fmla="*/ 2147483646 h 946"/>
                <a:gd name="T52" fmla="*/ 2147483646 w 809"/>
                <a:gd name="T53" fmla="*/ 2147483646 h 946"/>
                <a:gd name="T54" fmla="*/ 2147483646 w 809"/>
                <a:gd name="T55" fmla="*/ 2147483646 h 946"/>
                <a:gd name="T56" fmla="*/ 2147483646 w 809"/>
                <a:gd name="T57" fmla="*/ 2147483646 h 946"/>
                <a:gd name="T58" fmla="*/ 2147483646 w 809"/>
                <a:gd name="T59" fmla="*/ 2147483646 h 946"/>
                <a:gd name="T60" fmla="*/ 2147483646 w 809"/>
                <a:gd name="T61" fmla="*/ 2147483646 h 946"/>
                <a:gd name="T62" fmla="*/ 2147483646 w 809"/>
                <a:gd name="T63" fmla="*/ 2147483646 h 946"/>
                <a:gd name="T64" fmla="*/ 2147483646 w 809"/>
                <a:gd name="T65" fmla="*/ 2147483646 h 946"/>
                <a:gd name="T66" fmla="*/ 2147483646 w 809"/>
                <a:gd name="T67" fmla="*/ 2147483646 h 946"/>
                <a:gd name="T68" fmla="*/ 2147483646 w 809"/>
                <a:gd name="T69" fmla="*/ 2147483646 h 946"/>
                <a:gd name="T70" fmla="*/ 2147483646 w 809"/>
                <a:gd name="T71" fmla="*/ 2147483646 h 946"/>
                <a:gd name="T72" fmla="*/ 2147483646 w 809"/>
                <a:gd name="T73" fmla="*/ 2147483646 h 9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09"/>
                <a:gd name="T112" fmla="*/ 0 h 946"/>
                <a:gd name="T113" fmla="*/ 809 w 809"/>
                <a:gd name="T114" fmla="*/ 946 h 94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09" h="946">
                  <a:moveTo>
                    <a:pt x="809" y="404"/>
                  </a:moveTo>
                  <a:lnTo>
                    <a:pt x="809" y="404"/>
                  </a:lnTo>
                  <a:lnTo>
                    <a:pt x="807" y="363"/>
                  </a:lnTo>
                  <a:lnTo>
                    <a:pt x="800" y="322"/>
                  </a:lnTo>
                  <a:lnTo>
                    <a:pt x="790" y="283"/>
                  </a:lnTo>
                  <a:lnTo>
                    <a:pt x="777" y="246"/>
                  </a:lnTo>
                  <a:lnTo>
                    <a:pt x="759" y="211"/>
                  </a:lnTo>
                  <a:lnTo>
                    <a:pt x="740" y="178"/>
                  </a:lnTo>
                  <a:lnTo>
                    <a:pt x="716" y="148"/>
                  </a:lnTo>
                  <a:lnTo>
                    <a:pt x="690" y="118"/>
                  </a:lnTo>
                  <a:lnTo>
                    <a:pt x="660" y="92"/>
                  </a:lnTo>
                  <a:lnTo>
                    <a:pt x="631" y="68"/>
                  </a:lnTo>
                  <a:lnTo>
                    <a:pt x="597" y="50"/>
                  </a:lnTo>
                  <a:lnTo>
                    <a:pt x="562" y="31"/>
                  </a:lnTo>
                  <a:lnTo>
                    <a:pt x="525" y="18"/>
                  </a:lnTo>
                  <a:lnTo>
                    <a:pt x="486" y="9"/>
                  </a:lnTo>
                  <a:lnTo>
                    <a:pt x="445" y="1"/>
                  </a:lnTo>
                  <a:lnTo>
                    <a:pt x="404" y="0"/>
                  </a:lnTo>
                  <a:lnTo>
                    <a:pt x="363" y="1"/>
                  </a:lnTo>
                  <a:lnTo>
                    <a:pt x="323" y="9"/>
                  </a:lnTo>
                  <a:lnTo>
                    <a:pt x="284" y="18"/>
                  </a:lnTo>
                  <a:lnTo>
                    <a:pt x="247" y="31"/>
                  </a:lnTo>
                  <a:lnTo>
                    <a:pt x="211" y="50"/>
                  </a:lnTo>
                  <a:lnTo>
                    <a:pt x="178" y="68"/>
                  </a:lnTo>
                  <a:lnTo>
                    <a:pt x="146" y="92"/>
                  </a:lnTo>
                  <a:lnTo>
                    <a:pt x="119" y="118"/>
                  </a:lnTo>
                  <a:lnTo>
                    <a:pt x="93" y="148"/>
                  </a:lnTo>
                  <a:lnTo>
                    <a:pt x="68" y="178"/>
                  </a:lnTo>
                  <a:lnTo>
                    <a:pt x="48" y="211"/>
                  </a:lnTo>
                  <a:lnTo>
                    <a:pt x="31" y="246"/>
                  </a:lnTo>
                  <a:lnTo>
                    <a:pt x="18" y="283"/>
                  </a:lnTo>
                  <a:lnTo>
                    <a:pt x="7" y="322"/>
                  </a:lnTo>
                  <a:lnTo>
                    <a:pt x="2" y="363"/>
                  </a:lnTo>
                  <a:lnTo>
                    <a:pt x="0" y="404"/>
                  </a:lnTo>
                  <a:lnTo>
                    <a:pt x="2" y="445"/>
                  </a:lnTo>
                  <a:lnTo>
                    <a:pt x="7" y="486"/>
                  </a:lnTo>
                  <a:lnTo>
                    <a:pt x="18" y="525"/>
                  </a:lnTo>
                  <a:lnTo>
                    <a:pt x="31" y="562"/>
                  </a:lnTo>
                  <a:lnTo>
                    <a:pt x="48" y="597"/>
                  </a:lnTo>
                  <a:lnTo>
                    <a:pt x="68" y="630"/>
                  </a:lnTo>
                  <a:lnTo>
                    <a:pt x="93" y="662"/>
                  </a:lnTo>
                  <a:lnTo>
                    <a:pt x="119" y="690"/>
                  </a:lnTo>
                  <a:lnTo>
                    <a:pt x="146" y="716"/>
                  </a:lnTo>
                  <a:lnTo>
                    <a:pt x="178" y="740"/>
                  </a:lnTo>
                  <a:lnTo>
                    <a:pt x="211" y="760"/>
                  </a:lnTo>
                  <a:lnTo>
                    <a:pt x="247" y="777"/>
                  </a:lnTo>
                  <a:lnTo>
                    <a:pt x="284" y="790"/>
                  </a:lnTo>
                  <a:lnTo>
                    <a:pt x="323" y="799"/>
                  </a:lnTo>
                  <a:lnTo>
                    <a:pt x="363" y="806"/>
                  </a:lnTo>
                  <a:lnTo>
                    <a:pt x="404" y="808"/>
                  </a:lnTo>
                  <a:lnTo>
                    <a:pt x="423" y="808"/>
                  </a:lnTo>
                  <a:lnTo>
                    <a:pt x="586" y="946"/>
                  </a:lnTo>
                  <a:lnTo>
                    <a:pt x="603" y="756"/>
                  </a:lnTo>
                  <a:lnTo>
                    <a:pt x="625" y="742"/>
                  </a:lnTo>
                  <a:lnTo>
                    <a:pt x="647" y="727"/>
                  </a:lnTo>
                  <a:lnTo>
                    <a:pt x="668" y="710"/>
                  </a:lnTo>
                  <a:lnTo>
                    <a:pt x="686" y="693"/>
                  </a:lnTo>
                  <a:lnTo>
                    <a:pt x="705" y="675"/>
                  </a:lnTo>
                  <a:lnTo>
                    <a:pt x="722" y="654"/>
                  </a:lnTo>
                  <a:lnTo>
                    <a:pt x="736" y="632"/>
                  </a:lnTo>
                  <a:lnTo>
                    <a:pt x="751" y="610"/>
                  </a:lnTo>
                  <a:lnTo>
                    <a:pt x="764" y="588"/>
                  </a:lnTo>
                  <a:lnTo>
                    <a:pt x="775" y="563"/>
                  </a:lnTo>
                  <a:lnTo>
                    <a:pt x="785" y="539"/>
                  </a:lnTo>
                  <a:lnTo>
                    <a:pt x="794" y="513"/>
                  </a:lnTo>
                  <a:lnTo>
                    <a:pt x="800" y="487"/>
                  </a:lnTo>
                  <a:lnTo>
                    <a:pt x="805" y="460"/>
                  </a:lnTo>
                  <a:lnTo>
                    <a:pt x="807" y="432"/>
                  </a:lnTo>
                  <a:lnTo>
                    <a:pt x="809" y="404"/>
                  </a:lnTo>
                  <a:close/>
                </a:path>
              </a:pathLst>
            </a:custGeom>
            <a:blipFill dpi="0" rotWithShape="0">
              <a:blip r:embed="rId2" cstate="print"/>
              <a:srcRect/>
              <a:tile tx="0" ty="0" sx="100000" sy="100000" flip="none" algn="tl"/>
            </a:blipFill>
            <a:ln w="28575">
              <a:solidFill>
                <a:schemeClr val="bg1"/>
              </a:solidFill>
              <a:round/>
            </a:ln>
          </p:spPr>
          <p:txBody>
            <a:bodyPr/>
            <a:lstStyle/>
            <a:p>
              <a:endParaRPr lang="en-GB"/>
            </a:p>
          </p:txBody>
        </p:sp>
        <p:sp>
          <p:nvSpPr>
            <p:cNvPr id="18" name="Freeform 43"/>
            <p:cNvSpPr>
              <a:spLocks noEditPoints="1"/>
            </p:cNvSpPr>
            <p:nvPr/>
          </p:nvSpPr>
          <p:spPr bwMode="auto">
            <a:xfrm>
              <a:off x="1479749" y="3566393"/>
              <a:ext cx="341313" cy="638175"/>
            </a:xfrm>
            <a:custGeom>
              <a:avLst/>
              <a:gdLst>
                <a:gd name="T0" fmla="*/ 2147483646 w 304"/>
                <a:gd name="T1" fmla="*/ 2147483646 h 567"/>
                <a:gd name="T2" fmla="*/ 2147483646 w 304"/>
                <a:gd name="T3" fmla="*/ 2147483646 h 567"/>
                <a:gd name="T4" fmla="*/ 2147483646 w 304"/>
                <a:gd name="T5" fmla="*/ 2147483646 h 567"/>
                <a:gd name="T6" fmla="*/ 2147483646 w 304"/>
                <a:gd name="T7" fmla="*/ 2147483646 h 567"/>
                <a:gd name="T8" fmla="*/ 2147483646 w 304"/>
                <a:gd name="T9" fmla="*/ 2147483646 h 567"/>
                <a:gd name="T10" fmla="*/ 2147483646 w 304"/>
                <a:gd name="T11" fmla="*/ 2147483646 h 567"/>
                <a:gd name="T12" fmla="*/ 2147483646 w 304"/>
                <a:gd name="T13" fmla="*/ 2147483646 h 567"/>
                <a:gd name="T14" fmla="*/ 2147483646 w 304"/>
                <a:gd name="T15" fmla="*/ 2147483646 h 567"/>
                <a:gd name="T16" fmla="*/ 2147483646 w 304"/>
                <a:gd name="T17" fmla="*/ 2147483646 h 567"/>
                <a:gd name="T18" fmla="*/ 2147483646 w 304"/>
                <a:gd name="T19" fmla="*/ 2147483646 h 567"/>
                <a:gd name="T20" fmla="*/ 2147483646 w 304"/>
                <a:gd name="T21" fmla="*/ 2147483646 h 567"/>
                <a:gd name="T22" fmla="*/ 2147483646 w 304"/>
                <a:gd name="T23" fmla="*/ 2147483646 h 567"/>
                <a:gd name="T24" fmla="*/ 2147483646 w 304"/>
                <a:gd name="T25" fmla="*/ 2147483646 h 567"/>
                <a:gd name="T26" fmla="*/ 2147483646 w 304"/>
                <a:gd name="T27" fmla="*/ 2147483646 h 567"/>
                <a:gd name="T28" fmla="*/ 2147483646 w 304"/>
                <a:gd name="T29" fmla="*/ 2147483646 h 567"/>
                <a:gd name="T30" fmla="*/ 2147483646 w 304"/>
                <a:gd name="T31" fmla="*/ 2147483646 h 567"/>
                <a:gd name="T32" fmla="*/ 2147483646 w 304"/>
                <a:gd name="T33" fmla="*/ 2147483646 h 567"/>
                <a:gd name="T34" fmla="*/ 2147483646 w 304"/>
                <a:gd name="T35" fmla="*/ 2147483646 h 567"/>
                <a:gd name="T36" fmla="*/ 2147483646 w 304"/>
                <a:gd name="T37" fmla="*/ 2147483646 h 567"/>
                <a:gd name="T38" fmla="*/ 2147483646 w 304"/>
                <a:gd name="T39" fmla="*/ 2147483646 h 567"/>
                <a:gd name="T40" fmla="*/ 2147483646 w 304"/>
                <a:gd name="T41" fmla="*/ 2147483646 h 567"/>
                <a:gd name="T42" fmla="*/ 2147483646 w 304"/>
                <a:gd name="T43" fmla="*/ 2147483646 h 567"/>
                <a:gd name="T44" fmla="*/ 2147483646 w 304"/>
                <a:gd name="T45" fmla="*/ 2147483646 h 567"/>
                <a:gd name="T46" fmla="*/ 2147483646 w 304"/>
                <a:gd name="T47" fmla="*/ 2147483646 h 567"/>
                <a:gd name="T48" fmla="*/ 2147483646 w 304"/>
                <a:gd name="T49" fmla="*/ 2147483646 h 567"/>
                <a:gd name="T50" fmla="*/ 2147483646 w 304"/>
                <a:gd name="T51" fmla="*/ 2147483646 h 567"/>
                <a:gd name="T52" fmla="*/ 2147483646 w 304"/>
                <a:gd name="T53" fmla="*/ 2147483646 h 567"/>
                <a:gd name="T54" fmla="*/ 2147483646 w 304"/>
                <a:gd name="T55" fmla="*/ 2147483646 h 567"/>
                <a:gd name="T56" fmla="*/ 2147483646 w 304"/>
                <a:gd name="T57" fmla="*/ 2147483646 h 567"/>
                <a:gd name="T58" fmla="*/ 2147483646 w 304"/>
                <a:gd name="T59" fmla="*/ 2147483646 h 567"/>
                <a:gd name="T60" fmla="*/ 2147483646 w 304"/>
                <a:gd name="T61" fmla="*/ 2147483646 h 567"/>
                <a:gd name="T62" fmla="*/ 2147483646 w 304"/>
                <a:gd name="T63" fmla="*/ 2147483646 h 567"/>
                <a:gd name="T64" fmla="*/ 2147483646 w 304"/>
                <a:gd name="T65" fmla="*/ 2147483646 h 567"/>
                <a:gd name="T66" fmla="*/ 2147483646 w 304"/>
                <a:gd name="T67" fmla="*/ 2147483646 h 567"/>
                <a:gd name="T68" fmla="*/ 2147483646 w 304"/>
                <a:gd name="T69" fmla="*/ 2147483646 h 567"/>
                <a:gd name="T70" fmla="*/ 2147483646 w 304"/>
                <a:gd name="T71" fmla="*/ 2147483646 h 567"/>
                <a:gd name="T72" fmla="*/ 2147483646 w 304"/>
                <a:gd name="T73" fmla="*/ 2147483646 h 567"/>
                <a:gd name="T74" fmla="*/ 2147483646 w 304"/>
                <a:gd name="T75" fmla="*/ 2147483646 h 567"/>
                <a:gd name="T76" fmla="*/ 2147483646 w 304"/>
                <a:gd name="T77" fmla="*/ 2147483646 h 567"/>
                <a:gd name="T78" fmla="*/ 2147483646 w 304"/>
                <a:gd name="T79" fmla="*/ 2147483646 h 567"/>
                <a:gd name="T80" fmla="*/ 2147483646 w 304"/>
                <a:gd name="T81" fmla="*/ 2147483646 h 567"/>
                <a:gd name="T82" fmla="*/ 2147483646 w 304"/>
                <a:gd name="T83" fmla="*/ 2147483646 h 567"/>
                <a:gd name="T84" fmla="*/ 2147483646 w 304"/>
                <a:gd name="T85" fmla="*/ 2147483646 h 567"/>
                <a:gd name="T86" fmla="*/ 2147483646 w 304"/>
                <a:gd name="T87" fmla="*/ 2147483646 h 567"/>
                <a:gd name="T88" fmla="*/ 2147483646 w 304"/>
                <a:gd name="T89" fmla="*/ 2147483646 h 567"/>
                <a:gd name="T90" fmla="*/ 2147483646 w 304"/>
                <a:gd name="T91" fmla="*/ 2147483646 h 567"/>
                <a:gd name="T92" fmla="*/ 2147483646 w 304"/>
                <a:gd name="T93" fmla="*/ 2147483646 h 567"/>
                <a:gd name="T94" fmla="*/ 2147483646 w 304"/>
                <a:gd name="T95" fmla="*/ 2147483646 h 567"/>
                <a:gd name="T96" fmla="*/ 2147483646 w 304"/>
                <a:gd name="T97" fmla="*/ 2147483646 h 56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04"/>
                <a:gd name="T148" fmla="*/ 0 h 567"/>
                <a:gd name="T149" fmla="*/ 304 w 304"/>
                <a:gd name="T150" fmla="*/ 567 h 56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04" h="567">
                  <a:moveTo>
                    <a:pt x="304" y="378"/>
                  </a:moveTo>
                  <a:lnTo>
                    <a:pt x="304" y="378"/>
                  </a:lnTo>
                  <a:lnTo>
                    <a:pt x="300" y="399"/>
                  </a:lnTo>
                  <a:lnTo>
                    <a:pt x="295" y="421"/>
                  </a:lnTo>
                  <a:lnTo>
                    <a:pt x="284" y="441"/>
                  </a:lnTo>
                  <a:lnTo>
                    <a:pt x="269" y="462"/>
                  </a:lnTo>
                  <a:lnTo>
                    <a:pt x="252" y="478"/>
                  </a:lnTo>
                  <a:lnTo>
                    <a:pt x="230" y="493"/>
                  </a:lnTo>
                  <a:lnTo>
                    <a:pt x="217" y="501"/>
                  </a:lnTo>
                  <a:lnTo>
                    <a:pt x="206" y="506"/>
                  </a:lnTo>
                  <a:lnTo>
                    <a:pt x="191" y="510"/>
                  </a:lnTo>
                  <a:lnTo>
                    <a:pt x="176" y="514"/>
                  </a:lnTo>
                  <a:lnTo>
                    <a:pt x="176" y="567"/>
                  </a:lnTo>
                  <a:lnTo>
                    <a:pt x="139" y="567"/>
                  </a:lnTo>
                  <a:lnTo>
                    <a:pt x="139" y="519"/>
                  </a:lnTo>
                  <a:lnTo>
                    <a:pt x="135" y="519"/>
                  </a:lnTo>
                  <a:lnTo>
                    <a:pt x="132" y="519"/>
                  </a:lnTo>
                  <a:lnTo>
                    <a:pt x="111" y="519"/>
                  </a:lnTo>
                  <a:lnTo>
                    <a:pt x="93" y="517"/>
                  </a:lnTo>
                  <a:lnTo>
                    <a:pt x="59" y="510"/>
                  </a:lnTo>
                  <a:lnTo>
                    <a:pt x="43" y="504"/>
                  </a:lnTo>
                  <a:lnTo>
                    <a:pt x="28" y="499"/>
                  </a:lnTo>
                  <a:lnTo>
                    <a:pt x="0" y="486"/>
                  </a:lnTo>
                  <a:lnTo>
                    <a:pt x="22" y="417"/>
                  </a:lnTo>
                  <a:lnTo>
                    <a:pt x="44" y="430"/>
                  </a:lnTo>
                  <a:lnTo>
                    <a:pt x="74" y="443"/>
                  </a:lnTo>
                  <a:lnTo>
                    <a:pt x="107" y="454"/>
                  </a:lnTo>
                  <a:lnTo>
                    <a:pt x="122" y="458"/>
                  </a:lnTo>
                  <a:lnTo>
                    <a:pt x="139" y="460"/>
                  </a:lnTo>
                  <a:lnTo>
                    <a:pt x="139" y="317"/>
                  </a:lnTo>
                  <a:lnTo>
                    <a:pt x="94" y="298"/>
                  </a:lnTo>
                  <a:lnTo>
                    <a:pt x="74" y="287"/>
                  </a:lnTo>
                  <a:lnTo>
                    <a:pt x="56" y="273"/>
                  </a:lnTo>
                  <a:lnTo>
                    <a:pt x="46" y="263"/>
                  </a:lnTo>
                  <a:lnTo>
                    <a:pt x="39" y="254"/>
                  </a:lnTo>
                  <a:lnTo>
                    <a:pt x="33" y="243"/>
                  </a:lnTo>
                  <a:lnTo>
                    <a:pt x="26" y="232"/>
                  </a:lnTo>
                  <a:lnTo>
                    <a:pt x="22" y="221"/>
                  </a:lnTo>
                  <a:lnTo>
                    <a:pt x="18" y="206"/>
                  </a:lnTo>
                  <a:lnTo>
                    <a:pt x="17" y="191"/>
                  </a:lnTo>
                  <a:lnTo>
                    <a:pt x="15" y="172"/>
                  </a:lnTo>
                  <a:lnTo>
                    <a:pt x="17" y="156"/>
                  </a:lnTo>
                  <a:lnTo>
                    <a:pt x="24" y="137"/>
                  </a:lnTo>
                  <a:lnTo>
                    <a:pt x="33" y="117"/>
                  </a:lnTo>
                  <a:lnTo>
                    <a:pt x="48" y="100"/>
                  </a:lnTo>
                  <a:lnTo>
                    <a:pt x="65" y="83"/>
                  </a:lnTo>
                  <a:lnTo>
                    <a:pt x="87" y="70"/>
                  </a:lnTo>
                  <a:lnTo>
                    <a:pt x="98" y="63"/>
                  </a:lnTo>
                  <a:lnTo>
                    <a:pt x="111" y="57"/>
                  </a:lnTo>
                  <a:lnTo>
                    <a:pt x="124" y="54"/>
                  </a:lnTo>
                  <a:lnTo>
                    <a:pt x="139" y="50"/>
                  </a:lnTo>
                  <a:lnTo>
                    <a:pt x="139" y="0"/>
                  </a:lnTo>
                  <a:lnTo>
                    <a:pt x="176" y="0"/>
                  </a:lnTo>
                  <a:lnTo>
                    <a:pt x="176" y="48"/>
                  </a:lnTo>
                  <a:lnTo>
                    <a:pt x="178" y="48"/>
                  </a:lnTo>
                  <a:lnTo>
                    <a:pt x="206" y="48"/>
                  </a:lnTo>
                  <a:lnTo>
                    <a:pt x="232" y="50"/>
                  </a:lnTo>
                  <a:lnTo>
                    <a:pt x="284" y="57"/>
                  </a:lnTo>
                  <a:lnTo>
                    <a:pt x="271" y="126"/>
                  </a:lnTo>
                  <a:lnTo>
                    <a:pt x="247" y="119"/>
                  </a:lnTo>
                  <a:lnTo>
                    <a:pt x="223" y="113"/>
                  </a:lnTo>
                  <a:lnTo>
                    <a:pt x="200" y="107"/>
                  </a:lnTo>
                  <a:lnTo>
                    <a:pt x="176" y="106"/>
                  </a:lnTo>
                  <a:lnTo>
                    <a:pt x="176" y="232"/>
                  </a:lnTo>
                  <a:lnTo>
                    <a:pt x="221" y="250"/>
                  </a:lnTo>
                  <a:lnTo>
                    <a:pt x="243" y="261"/>
                  </a:lnTo>
                  <a:lnTo>
                    <a:pt x="261" y="276"/>
                  </a:lnTo>
                  <a:lnTo>
                    <a:pt x="271" y="286"/>
                  </a:lnTo>
                  <a:lnTo>
                    <a:pt x="278" y="295"/>
                  </a:lnTo>
                  <a:lnTo>
                    <a:pt x="286" y="306"/>
                  </a:lnTo>
                  <a:lnTo>
                    <a:pt x="291" y="317"/>
                  </a:lnTo>
                  <a:lnTo>
                    <a:pt x="297" y="330"/>
                  </a:lnTo>
                  <a:lnTo>
                    <a:pt x="300" y="345"/>
                  </a:lnTo>
                  <a:lnTo>
                    <a:pt x="302" y="360"/>
                  </a:lnTo>
                  <a:lnTo>
                    <a:pt x="304" y="378"/>
                  </a:lnTo>
                  <a:close/>
                  <a:moveTo>
                    <a:pt x="94" y="159"/>
                  </a:moveTo>
                  <a:lnTo>
                    <a:pt x="94" y="159"/>
                  </a:lnTo>
                  <a:lnTo>
                    <a:pt x="94" y="169"/>
                  </a:lnTo>
                  <a:lnTo>
                    <a:pt x="96" y="178"/>
                  </a:lnTo>
                  <a:lnTo>
                    <a:pt x="102" y="185"/>
                  </a:lnTo>
                  <a:lnTo>
                    <a:pt x="106" y="193"/>
                  </a:lnTo>
                  <a:lnTo>
                    <a:pt x="120" y="204"/>
                  </a:lnTo>
                  <a:lnTo>
                    <a:pt x="139" y="215"/>
                  </a:lnTo>
                  <a:lnTo>
                    <a:pt x="139" y="106"/>
                  </a:lnTo>
                  <a:lnTo>
                    <a:pt x="122" y="109"/>
                  </a:lnTo>
                  <a:lnTo>
                    <a:pt x="111" y="115"/>
                  </a:lnTo>
                  <a:lnTo>
                    <a:pt x="104" y="120"/>
                  </a:lnTo>
                  <a:lnTo>
                    <a:pt x="98" y="130"/>
                  </a:lnTo>
                  <a:lnTo>
                    <a:pt x="94" y="143"/>
                  </a:lnTo>
                  <a:lnTo>
                    <a:pt x="94" y="159"/>
                  </a:lnTo>
                  <a:close/>
                  <a:moveTo>
                    <a:pt x="224" y="391"/>
                  </a:moveTo>
                  <a:lnTo>
                    <a:pt x="224" y="391"/>
                  </a:lnTo>
                  <a:lnTo>
                    <a:pt x="223" y="380"/>
                  </a:lnTo>
                  <a:lnTo>
                    <a:pt x="221" y="371"/>
                  </a:lnTo>
                  <a:lnTo>
                    <a:pt x="217" y="363"/>
                  </a:lnTo>
                  <a:lnTo>
                    <a:pt x="211" y="356"/>
                  </a:lnTo>
                  <a:lnTo>
                    <a:pt x="197" y="345"/>
                  </a:lnTo>
                  <a:lnTo>
                    <a:pt x="176" y="334"/>
                  </a:lnTo>
                  <a:lnTo>
                    <a:pt x="176" y="458"/>
                  </a:lnTo>
                  <a:lnTo>
                    <a:pt x="191" y="454"/>
                  </a:lnTo>
                  <a:lnTo>
                    <a:pt x="202" y="451"/>
                  </a:lnTo>
                  <a:lnTo>
                    <a:pt x="206" y="449"/>
                  </a:lnTo>
                  <a:lnTo>
                    <a:pt x="211" y="443"/>
                  </a:lnTo>
                  <a:lnTo>
                    <a:pt x="217" y="432"/>
                  </a:lnTo>
                  <a:lnTo>
                    <a:pt x="223" y="413"/>
                  </a:lnTo>
                  <a:lnTo>
                    <a:pt x="224" y="391"/>
                  </a:lnTo>
                  <a:close/>
                </a:path>
              </a:pathLst>
            </a:custGeom>
            <a:solidFill>
              <a:schemeClr val="bg1"/>
            </a:solidFill>
            <a:ln w="9525">
              <a:noFill/>
              <a:round/>
            </a:ln>
          </p:spPr>
          <p:txBody>
            <a:bodyPr/>
            <a:lstStyle/>
            <a:p>
              <a:endParaRPr lang="en-GB"/>
            </a:p>
          </p:txBody>
        </p:sp>
      </p:grpSp>
      <p:grpSp>
        <p:nvGrpSpPr>
          <p:cNvPr id="114" name="组合 113"/>
          <p:cNvGrpSpPr/>
          <p:nvPr/>
        </p:nvGrpSpPr>
        <p:grpSpPr>
          <a:xfrm>
            <a:off x="1718509" y="2127483"/>
            <a:ext cx="919163" cy="1074737"/>
            <a:chOff x="2035374" y="2131293"/>
            <a:chExt cx="919163" cy="1074737"/>
          </a:xfrm>
        </p:grpSpPr>
        <p:sp>
          <p:nvSpPr>
            <p:cNvPr id="40" name="Freeform 76"/>
            <p:cNvSpPr/>
            <p:nvPr/>
          </p:nvSpPr>
          <p:spPr bwMode="auto">
            <a:xfrm>
              <a:off x="2035374" y="2131293"/>
              <a:ext cx="919163" cy="1074737"/>
            </a:xfrm>
            <a:custGeom>
              <a:avLst/>
              <a:gdLst>
                <a:gd name="T0" fmla="*/ 2147483646 w 819"/>
                <a:gd name="T1" fmla="*/ 0 h 955"/>
                <a:gd name="T2" fmla="*/ 2147483646 w 819"/>
                <a:gd name="T3" fmla="*/ 2147483646 h 955"/>
                <a:gd name="T4" fmla="*/ 2147483646 w 819"/>
                <a:gd name="T5" fmla="*/ 2147483646 h 955"/>
                <a:gd name="T6" fmla="*/ 2147483646 w 819"/>
                <a:gd name="T7" fmla="*/ 2147483646 h 955"/>
                <a:gd name="T8" fmla="*/ 2147483646 w 819"/>
                <a:gd name="T9" fmla="*/ 2147483646 h 955"/>
                <a:gd name="T10" fmla="*/ 2147483646 w 819"/>
                <a:gd name="T11" fmla="*/ 2147483646 h 955"/>
                <a:gd name="T12" fmla="*/ 2147483646 w 819"/>
                <a:gd name="T13" fmla="*/ 2147483646 h 955"/>
                <a:gd name="T14" fmla="*/ 2147483646 w 819"/>
                <a:gd name="T15" fmla="*/ 2147483646 h 955"/>
                <a:gd name="T16" fmla="*/ 0 w 819"/>
                <a:gd name="T17" fmla="*/ 2147483646 h 955"/>
                <a:gd name="T18" fmla="*/ 2147483646 w 819"/>
                <a:gd name="T19" fmla="*/ 2147483646 h 955"/>
                <a:gd name="T20" fmla="*/ 2147483646 w 819"/>
                <a:gd name="T21" fmla="*/ 2147483646 h 955"/>
                <a:gd name="T22" fmla="*/ 2147483646 w 819"/>
                <a:gd name="T23" fmla="*/ 2147483646 h 955"/>
                <a:gd name="T24" fmla="*/ 2147483646 w 819"/>
                <a:gd name="T25" fmla="*/ 2147483646 h 955"/>
                <a:gd name="T26" fmla="*/ 2147483646 w 819"/>
                <a:gd name="T27" fmla="*/ 2147483646 h 955"/>
                <a:gd name="T28" fmla="*/ 2147483646 w 819"/>
                <a:gd name="T29" fmla="*/ 2147483646 h 955"/>
                <a:gd name="T30" fmla="*/ 2147483646 w 819"/>
                <a:gd name="T31" fmla="*/ 2147483646 h 955"/>
                <a:gd name="T32" fmla="*/ 2147483646 w 819"/>
                <a:gd name="T33" fmla="*/ 2147483646 h 955"/>
                <a:gd name="T34" fmla="*/ 2147483646 w 819"/>
                <a:gd name="T35" fmla="*/ 2147483646 h 955"/>
                <a:gd name="T36" fmla="*/ 2147483646 w 819"/>
                <a:gd name="T37" fmla="*/ 2147483646 h 955"/>
                <a:gd name="T38" fmla="*/ 2147483646 w 819"/>
                <a:gd name="T39" fmla="*/ 2147483646 h 955"/>
                <a:gd name="T40" fmla="*/ 2147483646 w 819"/>
                <a:gd name="T41" fmla="*/ 2147483646 h 955"/>
                <a:gd name="T42" fmla="*/ 2147483646 w 819"/>
                <a:gd name="T43" fmla="*/ 2147483646 h 955"/>
                <a:gd name="T44" fmla="*/ 2147483646 w 819"/>
                <a:gd name="T45" fmla="*/ 2147483646 h 955"/>
                <a:gd name="T46" fmla="*/ 2147483646 w 819"/>
                <a:gd name="T47" fmla="*/ 2147483646 h 955"/>
                <a:gd name="T48" fmla="*/ 2147483646 w 819"/>
                <a:gd name="T49" fmla="*/ 2147483646 h 955"/>
                <a:gd name="T50" fmla="*/ 2147483646 w 819"/>
                <a:gd name="T51" fmla="*/ 2147483646 h 955"/>
                <a:gd name="T52" fmla="*/ 2147483646 w 819"/>
                <a:gd name="T53" fmla="*/ 2147483646 h 955"/>
                <a:gd name="T54" fmla="*/ 2147483646 w 819"/>
                <a:gd name="T55" fmla="*/ 2147483646 h 955"/>
                <a:gd name="T56" fmla="*/ 2147483646 w 819"/>
                <a:gd name="T57" fmla="*/ 2147483646 h 955"/>
                <a:gd name="T58" fmla="*/ 2147483646 w 819"/>
                <a:gd name="T59" fmla="*/ 2147483646 h 955"/>
                <a:gd name="T60" fmla="*/ 2147483646 w 819"/>
                <a:gd name="T61" fmla="*/ 2147483646 h 955"/>
                <a:gd name="T62" fmla="*/ 2147483646 w 819"/>
                <a:gd name="T63" fmla="*/ 2147483646 h 955"/>
                <a:gd name="T64" fmla="*/ 2147483646 w 819"/>
                <a:gd name="T65" fmla="*/ 2147483646 h 955"/>
                <a:gd name="T66" fmla="*/ 2147483646 w 819"/>
                <a:gd name="T67" fmla="*/ 2147483646 h 955"/>
                <a:gd name="T68" fmla="*/ 2147483646 w 819"/>
                <a:gd name="T69" fmla="*/ 2147483646 h 955"/>
                <a:gd name="T70" fmla="*/ 2147483646 w 819"/>
                <a:gd name="T71" fmla="*/ 2147483646 h 955"/>
                <a:gd name="T72" fmla="*/ 2147483646 w 819"/>
                <a:gd name="T73" fmla="*/ 0 h 95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19"/>
                <a:gd name="T112" fmla="*/ 0 h 955"/>
                <a:gd name="T113" fmla="*/ 819 w 819"/>
                <a:gd name="T114" fmla="*/ 955 h 95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19" h="955">
                  <a:moveTo>
                    <a:pt x="409" y="0"/>
                  </a:moveTo>
                  <a:lnTo>
                    <a:pt x="409" y="0"/>
                  </a:lnTo>
                  <a:lnTo>
                    <a:pt x="368" y="2"/>
                  </a:lnTo>
                  <a:lnTo>
                    <a:pt x="327" y="7"/>
                  </a:lnTo>
                  <a:lnTo>
                    <a:pt x="288" y="16"/>
                  </a:lnTo>
                  <a:lnTo>
                    <a:pt x="251" y="31"/>
                  </a:lnTo>
                  <a:lnTo>
                    <a:pt x="216" y="48"/>
                  </a:lnTo>
                  <a:lnTo>
                    <a:pt x="180" y="68"/>
                  </a:lnTo>
                  <a:lnTo>
                    <a:pt x="149" y="92"/>
                  </a:lnTo>
                  <a:lnTo>
                    <a:pt x="121" y="118"/>
                  </a:lnTo>
                  <a:lnTo>
                    <a:pt x="95" y="148"/>
                  </a:lnTo>
                  <a:lnTo>
                    <a:pt x="71" y="180"/>
                  </a:lnTo>
                  <a:lnTo>
                    <a:pt x="51" y="213"/>
                  </a:lnTo>
                  <a:lnTo>
                    <a:pt x="34" y="248"/>
                  </a:lnTo>
                  <a:lnTo>
                    <a:pt x="19" y="285"/>
                  </a:lnTo>
                  <a:lnTo>
                    <a:pt x="10" y="324"/>
                  </a:lnTo>
                  <a:lnTo>
                    <a:pt x="2" y="365"/>
                  </a:lnTo>
                  <a:lnTo>
                    <a:pt x="0" y="408"/>
                  </a:lnTo>
                  <a:lnTo>
                    <a:pt x="2" y="436"/>
                  </a:lnTo>
                  <a:lnTo>
                    <a:pt x="4" y="463"/>
                  </a:lnTo>
                  <a:lnTo>
                    <a:pt x="10" y="491"/>
                  </a:lnTo>
                  <a:lnTo>
                    <a:pt x="15" y="517"/>
                  </a:lnTo>
                  <a:lnTo>
                    <a:pt x="25" y="543"/>
                  </a:lnTo>
                  <a:lnTo>
                    <a:pt x="34" y="569"/>
                  </a:lnTo>
                  <a:lnTo>
                    <a:pt x="45" y="593"/>
                  </a:lnTo>
                  <a:lnTo>
                    <a:pt x="58" y="616"/>
                  </a:lnTo>
                  <a:lnTo>
                    <a:pt x="73" y="638"/>
                  </a:lnTo>
                  <a:lnTo>
                    <a:pt x="88" y="660"/>
                  </a:lnTo>
                  <a:lnTo>
                    <a:pt x="106" y="680"/>
                  </a:lnTo>
                  <a:lnTo>
                    <a:pt x="123" y="699"/>
                  </a:lnTo>
                  <a:lnTo>
                    <a:pt x="143" y="718"/>
                  </a:lnTo>
                  <a:lnTo>
                    <a:pt x="164" y="734"/>
                  </a:lnTo>
                  <a:lnTo>
                    <a:pt x="186" y="749"/>
                  </a:lnTo>
                  <a:lnTo>
                    <a:pt x="208" y="762"/>
                  </a:lnTo>
                  <a:lnTo>
                    <a:pt x="227" y="955"/>
                  </a:lnTo>
                  <a:lnTo>
                    <a:pt x="390" y="816"/>
                  </a:lnTo>
                  <a:lnTo>
                    <a:pt x="409" y="816"/>
                  </a:lnTo>
                  <a:lnTo>
                    <a:pt x="451" y="814"/>
                  </a:lnTo>
                  <a:lnTo>
                    <a:pt x="492" y="808"/>
                  </a:lnTo>
                  <a:lnTo>
                    <a:pt x="531" y="797"/>
                  </a:lnTo>
                  <a:lnTo>
                    <a:pt x="568" y="784"/>
                  </a:lnTo>
                  <a:lnTo>
                    <a:pt x="604" y="766"/>
                  </a:lnTo>
                  <a:lnTo>
                    <a:pt x="639" y="745"/>
                  </a:lnTo>
                  <a:lnTo>
                    <a:pt x="670" y="723"/>
                  </a:lnTo>
                  <a:lnTo>
                    <a:pt x="698" y="697"/>
                  </a:lnTo>
                  <a:lnTo>
                    <a:pt x="724" y="667"/>
                  </a:lnTo>
                  <a:lnTo>
                    <a:pt x="748" y="636"/>
                  </a:lnTo>
                  <a:lnTo>
                    <a:pt x="769" y="603"/>
                  </a:lnTo>
                  <a:lnTo>
                    <a:pt x="785" y="567"/>
                  </a:lnTo>
                  <a:lnTo>
                    <a:pt x="800" y="528"/>
                  </a:lnTo>
                  <a:lnTo>
                    <a:pt x="809" y="489"/>
                  </a:lnTo>
                  <a:lnTo>
                    <a:pt x="817" y="449"/>
                  </a:lnTo>
                  <a:lnTo>
                    <a:pt x="819" y="408"/>
                  </a:lnTo>
                  <a:lnTo>
                    <a:pt x="817" y="365"/>
                  </a:lnTo>
                  <a:lnTo>
                    <a:pt x="809" y="324"/>
                  </a:lnTo>
                  <a:lnTo>
                    <a:pt x="800" y="285"/>
                  </a:lnTo>
                  <a:lnTo>
                    <a:pt x="785" y="248"/>
                  </a:lnTo>
                  <a:lnTo>
                    <a:pt x="769" y="213"/>
                  </a:lnTo>
                  <a:lnTo>
                    <a:pt x="748" y="180"/>
                  </a:lnTo>
                  <a:lnTo>
                    <a:pt x="724" y="148"/>
                  </a:lnTo>
                  <a:lnTo>
                    <a:pt x="698" y="118"/>
                  </a:lnTo>
                  <a:lnTo>
                    <a:pt x="670" y="92"/>
                  </a:lnTo>
                  <a:lnTo>
                    <a:pt x="639" y="68"/>
                  </a:lnTo>
                  <a:lnTo>
                    <a:pt x="604" y="48"/>
                  </a:lnTo>
                  <a:lnTo>
                    <a:pt x="568" y="31"/>
                  </a:lnTo>
                  <a:lnTo>
                    <a:pt x="531" y="16"/>
                  </a:lnTo>
                  <a:lnTo>
                    <a:pt x="492" y="7"/>
                  </a:lnTo>
                  <a:lnTo>
                    <a:pt x="451" y="2"/>
                  </a:lnTo>
                  <a:lnTo>
                    <a:pt x="409" y="0"/>
                  </a:lnTo>
                  <a:close/>
                </a:path>
              </a:pathLst>
            </a:custGeom>
            <a:blipFill dpi="0" rotWithShape="0">
              <a:blip r:embed="rId3" cstate="print"/>
              <a:srcRect/>
              <a:tile tx="0" ty="0" sx="100000" sy="100000" flip="none" algn="tl"/>
            </a:blipFill>
            <a:ln w="28575">
              <a:solidFill>
                <a:schemeClr val="bg1"/>
              </a:solidFill>
              <a:round/>
            </a:ln>
          </p:spPr>
          <p:txBody>
            <a:bodyPr/>
            <a:lstStyle/>
            <a:p>
              <a:endParaRPr lang="en-GB"/>
            </a:p>
          </p:txBody>
        </p:sp>
        <p:sp>
          <p:nvSpPr>
            <p:cNvPr id="41" name="Freeform 77"/>
            <p:cNvSpPr>
              <a:spLocks noEditPoints="1"/>
            </p:cNvSpPr>
            <p:nvPr/>
          </p:nvSpPr>
          <p:spPr bwMode="auto">
            <a:xfrm>
              <a:off x="2311599" y="2251943"/>
              <a:ext cx="341313" cy="633412"/>
            </a:xfrm>
            <a:custGeom>
              <a:avLst/>
              <a:gdLst>
                <a:gd name="T0" fmla="*/ 2147483646 w 304"/>
                <a:gd name="T1" fmla="*/ 2147483646 h 566"/>
                <a:gd name="T2" fmla="*/ 2147483646 w 304"/>
                <a:gd name="T3" fmla="*/ 2147483646 h 566"/>
                <a:gd name="T4" fmla="*/ 2147483646 w 304"/>
                <a:gd name="T5" fmla="*/ 2147483646 h 566"/>
                <a:gd name="T6" fmla="*/ 2147483646 w 304"/>
                <a:gd name="T7" fmla="*/ 2147483646 h 566"/>
                <a:gd name="T8" fmla="*/ 2147483646 w 304"/>
                <a:gd name="T9" fmla="*/ 2147483646 h 566"/>
                <a:gd name="T10" fmla="*/ 2147483646 w 304"/>
                <a:gd name="T11" fmla="*/ 2147483646 h 566"/>
                <a:gd name="T12" fmla="*/ 2147483646 w 304"/>
                <a:gd name="T13" fmla="*/ 2147483646 h 566"/>
                <a:gd name="T14" fmla="*/ 2147483646 w 304"/>
                <a:gd name="T15" fmla="*/ 2147483646 h 566"/>
                <a:gd name="T16" fmla="*/ 2147483646 w 304"/>
                <a:gd name="T17" fmla="*/ 2147483646 h 566"/>
                <a:gd name="T18" fmla="*/ 2147483646 w 304"/>
                <a:gd name="T19" fmla="*/ 2147483646 h 566"/>
                <a:gd name="T20" fmla="*/ 2147483646 w 304"/>
                <a:gd name="T21" fmla="*/ 2147483646 h 566"/>
                <a:gd name="T22" fmla="*/ 2147483646 w 304"/>
                <a:gd name="T23" fmla="*/ 2147483646 h 566"/>
                <a:gd name="T24" fmla="*/ 2147483646 w 304"/>
                <a:gd name="T25" fmla="*/ 2147483646 h 566"/>
                <a:gd name="T26" fmla="*/ 2147483646 w 304"/>
                <a:gd name="T27" fmla="*/ 2147483646 h 566"/>
                <a:gd name="T28" fmla="*/ 2147483646 w 304"/>
                <a:gd name="T29" fmla="*/ 2147483646 h 566"/>
                <a:gd name="T30" fmla="*/ 2147483646 w 304"/>
                <a:gd name="T31" fmla="*/ 2147483646 h 566"/>
                <a:gd name="T32" fmla="*/ 2147483646 w 304"/>
                <a:gd name="T33" fmla="*/ 2147483646 h 566"/>
                <a:gd name="T34" fmla="*/ 2147483646 w 304"/>
                <a:gd name="T35" fmla="*/ 2147483646 h 566"/>
                <a:gd name="T36" fmla="*/ 2147483646 w 304"/>
                <a:gd name="T37" fmla="*/ 2147483646 h 566"/>
                <a:gd name="T38" fmla="*/ 2147483646 w 304"/>
                <a:gd name="T39" fmla="*/ 2147483646 h 566"/>
                <a:gd name="T40" fmla="*/ 2147483646 w 304"/>
                <a:gd name="T41" fmla="*/ 2147483646 h 566"/>
                <a:gd name="T42" fmla="*/ 2147483646 w 304"/>
                <a:gd name="T43" fmla="*/ 2147483646 h 566"/>
                <a:gd name="T44" fmla="*/ 2147483646 w 304"/>
                <a:gd name="T45" fmla="*/ 2147483646 h 566"/>
                <a:gd name="T46" fmla="*/ 2147483646 w 304"/>
                <a:gd name="T47" fmla="*/ 2147483646 h 566"/>
                <a:gd name="T48" fmla="*/ 2147483646 w 304"/>
                <a:gd name="T49" fmla="*/ 2147483646 h 566"/>
                <a:gd name="T50" fmla="*/ 2147483646 w 304"/>
                <a:gd name="T51" fmla="*/ 2147483646 h 566"/>
                <a:gd name="T52" fmla="*/ 2147483646 w 304"/>
                <a:gd name="T53" fmla="*/ 2147483646 h 566"/>
                <a:gd name="T54" fmla="*/ 2147483646 w 304"/>
                <a:gd name="T55" fmla="*/ 2147483646 h 566"/>
                <a:gd name="T56" fmla="*/ 2147483646 w 304"/>
                <a:gd name="T57" fmla="*/ 2147483646 h 566"/>
                <a:gd name="T58" fmla="*/ 2147483646 w 304"/>
                <a:gd name="T59" fmla="*/ 2147483646 h 566"/>
                <a:gd name="T60" fmla="*/ 2147483646 w 304"/>
                <a:gd name="T61" fmla="*/ 2147483646 h 566"/>
                <a:gd name="T62" fmla="*/ 2147483646 w 304"/>
                <a:gd name="T63" fmla="*/ 2147483646 h 566"/>
                <a:gd name="T64" fmla="*/ 2147483646 w 304"/>
                <a:gd name="T65" fmla="*/ 2147483646 h 566"/>
                <a:gd name="T66" fmla="*/ 2147483646 w 304"/>
                <a:gd name="T67" fmla="*/ 2147483646 h 566"/>
                <a:gd name="T68" fmla="*/ 2147483646 w 304"/>
                <a:gd name="T69" fmla="*/ 2147483646 h 566"/>
                <a:gd name="T70" fmla="*/ 2147483646 w 304"/>
                <a:gd name="T71" fmla="*/ 2147483646 h 566"/>
                <a:gd name="T72" fmla="*/ 2147483646 w 304"/>
                <a:gd name="T73" fmla="*/ 2147483646 h 566"/>
                <a:gd name="T74" fmla="*/ 2147483646 w 304"/>
                <a:gd name="T75" fmla="*/ 2147483646 h 566"/>
                <a:gd name="T76" fmla="*/ 2147483646 w 304"/>
                <a:gd name="T77" fmla="*/ 2147483646 h 566"/>
                <a:gd name="T78" fmla="*/ 2147483646 w 304"/>
                <a:gd name="T79" fmla="*/ 2147483646 h 566"/>
                <a:gd name="T80" fmla="*/ 2147483646 w 304"/>
                <a:gd name="T81" fmla="*/ 2147483646 h 566"/>
                <a:gd name="T82" fmla="*/ 2147483646 w 304"/>
                <a:gd name="T83" fmla="*/ 2147483646 h 566"/>
                <a:gd name="T84" fmla="*/ 2147483646 w 304"/>
                <a:gd name="T85" fmla="*/ 2147483646 h 566"/>
                <a:gd name="T86" fmla="*/ 2147483646 w 304"/>
                <a:gd name="T87" fmla="*/ 2147483646 h 566"/>
                <a:gd name="T88" fmla="*/ 2147483646 w 304"/>
                <a:gd name="T89" fmla="*/ 2147483646 h 566"/>
                <a:gd name="T90" fmla="*/ 2147483646 w 304"/>
                <a:gd name="T91" fmla="*/ 2147483646 h 566"/>
                <a:gd name="T92" fmla="*/ 2147483646 w 304"/>
                <a:gd name="T93" fmla="*/ 2147483646 h 566"/>
                <a:gd name="T94" fmla="*/ 2147483646 w 304"/>
                <a:gd name="T95" fmla="*/ 2147483646 h 566"/>
                <a:gd name="T96" fmla="*/ 2147483646 w 304"/>
                <a:gd name="T97" fmla="*/ 2147483646 h 5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04"/>
                <a:gd name="T148" fmla="*/ 0 h 566"/>
                <a:gd name="T149" fmla="*/ 304 w 304"/>
                <a:gd name="T150" fmla="*/ 566 h 5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04" h="566">
                  <a:moveTo>
                    <a:pt x="304" y="377"/>
                  </a:moveTo>
                  <a:lnTo>
                    <a:pt x="304" y="377"/>
                  </a:lnTo>
                  <a:lnTo>
                    <a:pt x="303" y="399"/>
                  </a:lnTo>
                  <a:lnTo>
                    <a:pt x="295" y="419"/>
                  </a:lnTo>
                  <a:lnTo>
                    <a:pt x="286" y="440"/>
                  </a:lnTo>
                  <a:lnTo>
                    <a:pt x="271" y="460"/>
                  </a:lnTo>
                  <a:lnTo>
                    <a:pt x="252" y="477"/>
                  </a:lnTo>
                  <a:lnTo>
                    <a:pt x="230" y="492"/>
                  </a:lnTo>
                  <a:lnTo>
                    <a:pt x="219" y="499"/>
                  </a:lnTo>
                  <a:lnTo>
                    <a:pt x="206" y="505"/>
                  </a:lnTo>
                  <a:lnTo>
                    <a:pt x="193" y="510"/>
                  </a:lnTo>
                  <a:lnTo>
                    <a:pt x="178" y="514"/>
                  </a:lnTo>
                  <a:lnTo>
                    <a:pt x="178" y="566"/>
                  </a:lnTo>
                  <a:lnTo>
                    <a:pt x="139" y="566"/>
                  </a:lnTo>
                  <a:lnTo>
                    <a:pt x="139" y="518"/>
                  </a:lnTo>
                  <a:lnTo>
                    <a:pt x="136" y="518"/>
                  </a:lnTo>
                  <a:lnTo>
                    <a:pt x="132" y="518"/>
                  </a:lnTo>
                  <a:lnTo>
                    <a:pt x="113" y="518"/>
                  </a:lnTo>
                  <a:lnTo>
                    <a:pt x="93" y="516"/>
                  </a:lnTo>
                  <a:lnTo>
                    <a:pt x="59" y="508"/>
                  </a:lnTo>
                  <a:lnTo>
                    <a:pt x="45" y="505"/>
                  </a:lnTo>
                  <a:lnTo>
                    <a:pt x="30" y="499"/>
                  </a:lnTo>
                  <a:lnTo>
                    <a:pt x="0" y="484"/>
                  </a:lnTo>
                  <a:lnTo>
                    <a:pt x="22" y="416"/>
                  </a:lnTo>
                  <a:lnTo>
                    <a:pt x="45" y="429"/>
                  </a:lnTo>
                  <a:lnTo>
                    <a:pt x="74" y="443"/>
                  </a:lnTo>
                  <a:lnTo>
                    <a:pt x="108" y="455"/>
                  </a:lnTo>
                  <a:lnTo>
                    <a:pt x="124" y="456"/>
                  </a:lnTo>
                  <a:lnTo>
                    <a:pt x="139" y="458"/>
                  </a:lnTo>
                  <a:lnTo>
                    <a:pt x="139" y="315"/>
                  </a:lnTo>
                  <a:lnTo>
                    <a:pt x="97" y="297"/>
                  </a:lnTo>
                  <a:lnTo>
                    <a:pt x="74" y="286"/>
                  </a:lnTo>
                  <a:lnTo>
                    <a:pt x="56" y="271"/>
                  </a:lnTo>
                  <a:lnTo>
                    <a:pt x="48" y="262"/>
                  </a:lnTo>
                  <a:lnTo>
                    <a:pt x="41" y="252"/>
                  </a:lnTo>
                  <a:lnTo>
                    <a:pt x="33" y="243"/>
                  </a:lnTo>
                  <a:lnTo>
                    <a:pt x="28" y="232"/>
                  </a:lnTo>
                  <a:lnTo>
                    <a:pt x="22" y="219"/>
                  </a:lnTo>
                  <a:lnTo>
                    <a:pt x="19" y="204"/>
                  </a:lnTo>
                  <a:lnTo>
                    <a:pt x="17" y="189"/>
                  </a:lnTo>
                  <a:lnTo>
                    <a:pt x="17" y="173"/>
                  </a:lnTo>
                  <a:lnTo>
                    <a:pt x="19" y="154"/>
                  </a:lnTo>
                  <a:lnTo>
                    <a:pt x="24" y="135"/>
                  </a:lnTo>
                  <a:lnTo>
                    <a:pt x="35" y="117"/>
                  </a:lnTo>
                  <a:lnTo>
                    <a:pt x="48" y="98"/>
                  </a:lnTo>
                  <a:lnTo>
                    <a:pt x="67" y="82"/>
                  </a:lnTo>
                  <a:lnTo>
                    <a:pt x="87" y="69"/>
                  </a:lnTo>
                  <a:lnTo>
                    <a:pt x="100" y="61"/>
                  </a:lnTo>
                  <a:lnTo>
                    <a:pt x="111" y="58"/>
                  </a:lnTo>
                  <a:lnTo>
                    <a:pt x="126" y="52"/>
                  </a:lnTo>
                  <a:lnTo>
                    <a:pt x="139" y="50"/>
                  </a:lnTo>
                  <a:lnTo>
                    <a:pt x="139" y="0"/>
                  </a:lnTo>
                  <a:lnTo>
                    <a:pt x="178" y="0"/>
                  </a:lnTo>
                  <a:lnTo>
                    <a:pt x="178" y="46"/>
                  </a:lnTo>
                  <a:lnTo>
                    <a:pt x="208" y="46"/>
                  </a:lnTo>
                  <a:lnTo>
                    <a:pt x="234" y="48"/>
                  </a:lnTo>
                  <a:lnTo>
                    <a:pt x="284" y="58"/>
                  </a:lnTo>
                  <a:lnTo>
                    <a:pt x="271" y="126"/>
                  </a:lnTo>
                  <a:lnTo>
                    <a:pt x="249" y="117"/>
                  </a:lnTo>
                  <a:lnTo>
                    <a:pt x="225" y="111"/>
                  </a:lnTo>
                  <a:lnTo>
                    <a:pt x="200" y="106"/>
                  </a:lnTo>
                  <a:lnTo>
                    <a:pt x="178" y="104"/>
                  </a:lnTo>
                  <a:lnTo>
                    <a:pt x="178" y="230"/>
                  </a:lnTo>
                  <a:lnTo>
                    <a:pt x="223" y="249"/>
                  </a:lnTo>
                  <a:lnTo>
                    <a:pt x="243" y="262"/>
                  </a:lnTo>
                  <a:lnTo>
                    <a:pt x="264" y="275"/>
                  </a:lnTo>
                  <a:lnTo>
                    <a:pt x="271" y="284"/>
                  </a:lnTo>
                  <a:lnTo>
                    <a:pt x="280" y="293"/>
                  </a:lnTo>
                  <a:lnTo>
                    <a:pt x="288" y="304"/>
                  </a:lnTo>
                  <a:lnTo>
                    <a:pt x="293" y="315"/>
                  </a:lnTo>
                  <a:lnTo>
                    <a:pt x="299" y="328"/>
                  </a:lnTo>
                  <a:lnTo>
                    <a:pt x="303" y="343"/>
                  </a:lnTo>
                  <a:lnTo>
                    <a:pt x="304" y="360"/>
                  </a:lnTo>
                  <a:lnTo>
                    <a:pt x="304" y="377"/>
                  </a:lnTo>
                  <a:close/>
                  <a:moveTo>
                    <a:pt x="95" y="158"/>
                  </a:moveTo>
                  <a:lnTo>
                    <a:pt x="95" y="158"/>
                  </a:lnTo>
                  <a:lnTo>
                    <a:pt x="97" y="167"/>
                  </a:lnTo>
                  <a:lnTo>
                    <a:pt x="98" y="176"/>
                  </a:lnTo>
                  <a:lnTo>
                    <a:pt x="102" y="184"/>
                  </a:lnTo>
                  <a:lnTo>
                    <a:pt x="108" y="191"/>
                  </a:lnTo>
                  <a:lnTo>
                    <a:pt x="123" y="202"/>
                  </a:lnTo>
                  <a:lnTo>
                    <a:pt x="139" y="213"/>
                  </a:lnTo>
                  <a:lnTo>
                    <a:pt x="139" y="104"/>
                  </a:lnTo>
                  <a:lnTo>
                    <a:pt x="124" y="108"/>
                  </a:lnTo>
                  <a:lnTo>
                    <a:pt x="111" y="113"/>
                  </a:lnTo>
                  <a:lnTo>
                    <a:pt x="104" y="119"/>
                  </a:lnTo>
                  <a:lnTo>
                    <a:pt x="98" y="130"/>
                  </a:lnTo>
                  <a:lnTo>
                    <a:pt x="97" y="143"/>
                  </a:lnTo>
                  <a:lnTo>
                    <a:pt x="95" y="158"/>
                  </a:lnTo>
                  <a:close/>
                  <a:moveTo>
                    <a:pt x="225" y="390"/>
                  </a:moveTo>
                  <a:lnTo>
                    <a:pt x="225" y="390"/>
                  </a:lnTo>
                  <a:lnTo>
                    <a:pt x="225" y="378"/>
                  </a:lnTo>
                  <a:lnTo>
                    <a:pt x="221" y="369"/>
                  </a:lnTo>
                  <a:lnTo>
                    <a:pt x="217" y="362"/>
                  </a:lnTo>
                  <a:lnTo>
                    <a:pt x="212" y="354"/>
                  </a:lnTo>
                  <a:lnTo>
                    <a:pt x="197" y="343"/>
                  </a:lnTo>
                  <a:lnTo>
                    <a:pt x="178" y="332"/>
                  </a:lnTo>
                  <a:lnTo>
                    <a:pt x="178" y="456"/>
                  </a:lnTo>
                  <a:lnTo>
                    <a:pt x="191" y="455"/>
                  </a:lnTo>
                  <a:lnTo>
                    <a:pt x="202" y="449"/>
                  </a:lnTo>
                  <a:lnTo>
                    <a:pt x="208" y="447"/>
                  </a:lnTo>
                  <a:lnTo>
                    <a:pt x="212" y="442"/>
                  </a:lnTo>
                  <a:lnTo>
                    <a:pt x="219" y="430"/>
                  </a:lnTo>
                  <a:lnTo>
                    <a:pt x="223" y="412"/>
                  </a:lnTo>
                  <a:lnTo>
                    <a:pt x="225" y="390"/>
                  </a:lnTo>
                  <a:close/>
                </a:path>
              </a:pathLst>
            </a:custGeom>
            <a:solidFill>
              <a:schemeClr val="bg1"/>
            </a:solidFill>
            <a:ln w="9525">
              <a:noFill/>
              <a:round/>
            </a:ln>
          </p:spPr>
          <p:txBody>
            <a:bodyPr/>
            <a:lstStyle/>
            <a:p>
              <a:endParaRPr lang="en-GB"/>
            </a:p>
          </p:txBody>
        </p:sp>
      </p:grpSp>
      <p:grpSp>
        <p:nvGrpSpPr>
          <p:cNvPr id="108" name="组合 107"/>
          <p:cNvGrpSpPr/>
          <p:nvPr/>
        </p:nvGrpSpPr>
        <p:grpSpPr>
          <a:xfrm>
            <a:off x="560904" y="4941168"/>
            <a:ext cx="2338388" cy="1770062"/>
            <a:chOff x="911424" y="4941168"/>
            <a:chExt cx="2338388" cy="1770062"/>
          </a:xfrm>
        </p:grpSpPr>
        <p:grpSp>
          <p:nvGrpSpPr>
            <p:cNvPr id="55" name="Group 20"/>
            <p:cNvGrpSpPr/>
            <p:nvPr/>
          </p:nvGrpSpPr>
          <p:grpSpPr bwMode="auto">
            <a:xfrm>
              <a:off x="911424" y="4941168"/>
              <a:ext cx="2338388" cy="1770062"/>
              <a:chOff x="4661969" y="5087672"/>
              <a:chExt cx="2337190" cy="1770327"/>
            </a:xfrm>
          </p:grpSpPr>
          <p:sp>
            <p:nvSpPr>
              <p:cNvPr id="56" name="Freeform 102"/>
              <p:cNvSpPr/>
              <p:nvPr/>
            </p:nvSpPr>
            <p:spPr bwMode="auto">
              <a:xfrm>
                <a:off x="5451529" y="5087672"/>
                <a:ext cx="1205711" cy="1678098"/>
              </a:xfrm>
              <a:custGeom>
                <a:avLst/>
                <a:gdLst>
                  <a:gd name="T0" fmla="*/ 0 w 1073"/>
                  <a:gd name="T1" fmla="*/ 2147483646 h 1494"/>
                  <a:gd name="T2" fmla="*/ 0 w 1073"/>
                  <a:gd name="T3" fmla="*/ 2147483646 h 1494"/>
                  <a:gd name="T4" fmla="*/ 2147483646 w 1073"/>
                  <a:gd name="T5" fmla="*/ 2147483646 h 1494"/>
                  <a:gd name="T6" fmla="*/ 2147483646 w 1073"/>
                  <a:gd name="T7" fmla="*/ 2147483646 h 1494"/>
                  <a:gd name="T8" fmla="*/ 2147483646 w 1073"/>
                  <a:gd name="T9" fmla="*/ 2147483646 h 1494"/>
                  <a:gd name="T10" fmla="*/ 2147483646 w 1073"/>
                  <a:gd name="T11" fmla="*/ 2147483646 h 1494"/>
                  <a:gd name="T12" fmla="*/ 2147483646 w 1073"/>
                  <a:gd name="T13" fmla="*/ 2147483646 h 1494"/>
                  <a:gd name="T14" fmla="*/ 2147483646 w 1073"/>
                  <a:gd name="T15" fmla="*/ 2147483646 h 1494"/>
                  <a:gd name="T16" fmla="*/ 2147483646 w 1073"/>
                  <a:gd name="T17" fmla="*/ 2147483646 h 1494"/>
                  <a:gd name="T18" fmla="*/ 2147483646 w 1073"/>
                  <a:gd name="T19" fmla="*/ 2147483646 h 1494"/>
                  <a:gd name="T20" fmla="*/ 2147483646 w 1073"/>
                  <a:gd name="T21" fmla="*/ 2147483646 h 1494"/>
                  <a:gd name="T22" fmla="*/ 2147483646 w 1073"/>
                  <a:gd name="T23" fmla="*/ 2147483646 h 1494"/>
                  <a:gd name="T24" fmla="*/ 2147483646 w 1073"/>
                  <a:gd name="T25" fmla="*/ 2147483646 h 1494"/>
                  <a:gd name="T26" fmla="*/ 2147483646 w 1073"/>
                  <a:gd name="T27" fmla="*/ 2147483646 h 1494"/>
                  <a:gd name="T28" fmla="*/ 2147483646 w 1073"/>
                  <a:gd name="T29" fmla="*/ 2147483646 h 1494"/>
                  <a:gd name="T30" fmla="*/ 2147483646 w 1073"/>
                  <a:gd name="T31" fmla="*/ 2147483646 h 1494"/>
                  <a:gd name="T32" fmla="*/ 2147483646 w 1073"/>
                  <a:gd name="T33" fmla="*/ 2147483646 h 1494"/>
                  <a:gd name="T34" fmla="*/ 2147483646 w 1073"/>
                  <a:gd name="T35" fmla="*/ 2147483646 h 1494"/>
                  <a:gd name="T36" fmla="*/ 2147483646 w 1073"/>
                  <a:gd name="T37" fmla="*/ 2147483646 h 1494"/>
                  <a:gd name="T38" fmla="*/ 2147483646 w 1073"/>
                  <a:gd name="T39" fmla="*/ 2147483646 h 1494"/>
                  <a:gd name="T40" fmla="*/ 2147483646 w 1073"/>
                  <a:gd name="T41" fmla="*/ 2147483646 h 1494"/>
                  <a:gd name="T42" fmla="*/ 2147483646 w 1073"/>
                  <a:gd name="T43" fmla="*/ 2147483646 h 1494"/>
                  <a:gd name="T44" fmla="*/ 2147483646 w 1073"/>
                  <a:gd name="T45" fmla="*/ 2147483646 h 1494"/>
                  <a:gd name="T46" fmla="*/ 2147483646 w 1073"/>
                  <a:gd name="T47" fmla="*/ 2147483646 h 1494"/>
                  <a:gd name="T48" fmla="*/ 2147483646 w 1073"/>
                  <a:gd name="T49" fmla="*/ 2147483646 h 1494"/>
                  <a:gd name="T50" fmla="*/ 2147483646 w 1073"/>
                  <a:gd name="T51" fmla="*/ 2147483646 h 1494"/>
                  <a:gd name="T52" fmla="*/ 2147483646 w 1073"/>
                  <a:gd name="T53" fmla="*/ 2147483646 h 1494"/>
                  <a:gd name="T54" fmla="*/ 2147483646 w 1073"/>
                  <a:gd name="T55" fmla="*/ 2147483646 h 1494"/>
                  <a:gd name="T56" fmla="*/ 2147483646 w 1073"/>
                  <a:gd name="T57" fmla="*/ 2147483646 h 1494"/>
                  <a:gd name="T58" fmla="*/ 2147483646 w 1073"/>
                  <a:gd name="T59" fmla="*/ 0 h 1494"/>
                  <a:gd name="T60" fmla="*/ 2147483646 w 1073"/>
                  <a:gd name="T61" fmla="*/ 0 h 1494"/>
                  <a:gd name="T62" fmla="*/ 2147483646 w 1073"/>
                  <a:gd name="T63" fmla="*/ 0 h 1494"/>
                  <a:gd name="T64" fmla="*/ 2147483646 w 1073"/>
                  <a:gd name="T65" fmla="*/ 2147483646 h 1494"/>
                  <a:gd name="T66" fmla="*/ 2147483646 w 1073"/>
                  <a:gd name="T67" fmla="*/ 2147483646 h 1494"/>
                  <a:gd name="T68" fmla="*/ 2147483646 w 1073"/>
                  <a:gd name="T69" fmla="*/ 2147483646 h 1494"/>
                  <a:gd name="T70" fmla="*/ 2147483646 w 1073"/>
                  <a:gd name="T71" fmla="*/ 2147483646 h 1494"/>
                  <a:gd name="T72" fmla="*/ 2147483646 w 1073"/>
                  <a:gd name="T73" fmla="*/ 2147483646 h 1494"/>
                  <a:gd name="T74" fmla="*/ 2147483646 w 1073"/>
                  <a:gd name="T75" fmla="*/ 2147483646 h 1494"/>
                  <a:gd name="T76" fmla="*/ 2147483646 w 1073"/>
                  <a:gd name="T77" fmla="*/ 2147483646 h 1494"/>
                  <a:gd name="T78" fmla="*/ 0 w 1073"/>
                  <a:gd name="T79" fmla="*/ 2147483646 h 1494"/>
                  <a:gd name="T80" fmla="*/ 0 w 1073"/>
                  <a:gd name="T81" fmla="*/ 2147483646 h 149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73"/>
                  <a:gd name="T124" fmla="*/ 0 h 1494"/>
                  <a:gd name="T125" fmla="*/ 1073 w 1073"/>
                  <a:gd name="T126" fmla="*/ 1494 h 149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73" h="1494">
                    <a:moveTo>
                      <a:pt x="0" y="1412"/>
                    </a:moveTo>
                    <a:lnTo>
                      <a:pt x="0" y="1412"/>
                    </a:lnTo>
                    <a:lnTo>
                      <a:pt x="2" y="1429"/>
                    </a:lnTo>
                    <a:lnTo>
                      <a:pt x="6" y="1445"/>
                    </a:lnTo>
                    <a:lnTo>
                      <a:pt x="13" y="1458"/>
                    </a:lnTo>
                    <a:lnTo>
                      <a:pt x="25" y="1469"/>
                    </a:lnTo>
                    <a:lnTo>
                      <a:pt x="36" y="1481"/>
                    </a:lnTo>
                    <a:lnTo>
                      <a:pt x="50" y="1488"/>
                    </a:lnTo>
                    <a:lnTo>
                      <a:pt x="65" y="1492"/>
                    </a:lnTo>
                    <a:lnTo>
                      <a:pt x="82" y="1494"/>
                    </a:lnTo>
                    <a:lnTo>
                      <a:pt x="991" y="1494"/>
                    </a:lnTo>
                    <a:lnTo>
                      <a:pt x="1008" y="1492"/>
                    </a:lnTo>
                    <a:lnTo>
                      <a:pt x="1023" y="1488"/>
                    </a:lnTo>
                    <a:lnTo>
                      <a:pt x="1038" y="1481"/>
                    </a:lnTo>
                    <a:lnTo>
                      <a:pt x="1049" y="1469"/>
                    </a:lnTo>
                    <a:lnTo>
                      <a:pt x="1060" y="1458"/>
                    </a:lnTo>
                    <a:lnTo>
                      <a:pt x="1067" y="1445"/>
                    </a:lnTo>
                    <a:lnTo>
                      <a:pt x="1071" y="1429"/>
                    </a:lnTo>
                    <a:lnTo>
                      <a:pt x="1073" y="1412"/>
                    </a:lnTo>
                    <a:lnTo>
                      <a:pt x="1073" y="82"/>
                    </a:lnTo>
                    <a:lnTo>
                      <a:pt x="1071" y="65"/>
                    </a:lnTo>
                    <a:lnTo>
                      <a:pt x="1067" y="50"/>
                    </a:lnTo>
                    <a:lnTo>
                      <a:pt x="1060" y="36"/>
                    </a:lnTo>
                    <a:lnTo>
                      <a:pt x="1049" y="24"/>
                    </a:lnTo>
                    <a:lnTo>
                      <a:pt x="1038" y="13"/>
                    </a:lnTo>
                    <a:lnTo>
                      <a:pt x="1023" y="6"/>
                    </a:lnTo>
                    <a:lnTo>
                      <a:pt x="1008" y="2"/>
                    </a:lnTo>
                    <a:lnTo>
                      <a:pt x="991" y="0"/>
                    </a:lnTo>
                    <a:lnTo>
                      <a:pt x="82" y="0"/>
                    </a:lnTo>
                    <a:lnTo>
                      <a:pt x="65" y="2"/>
                    </a:lnTo>
                    <a:lnTo>
                      <a:pt x="50" y="6"/>
                    </a:lnTo>
                    <a:lnTo>
                      <a:pt x="36" y="13"/>
                    </a:lnTo>
                    <a:lnTo>
                      <a:pt x="25" y="24"/>
                    </a:lnTo>
                    <a:lnTo>
                      <a:pt x="13" y="36"/>
                    </a:lnTo>
                    <a:lnTo>
                      <a:pt x="6" y="50"/>
                    </a:lnTo>
                    <a:lnTo>
                      <a:pt x="2" y="65"/>
                    </a:lnTo>
                    <a:lnTo>
                      <a:pt x="0" y="82"/>
                    </a:lnTo>
                    <a:lnTo>
                      <a:pt x="0" y="1412"/>
                    </a:lnTo>
                    <a:close/>
                  </a:path>
                </a:pathLst>
              </a:custGeom>
              <a:solidFill>
                <a:srgbClr val="171717"/>
              </a:solidFill>
              <a:ln w="9525">
                <a:noFill/>
                <a:round/>
              </a:ln>
            </p:spPr>
            <p:txBody>
              <a:bodyPr/>
              <a:lstStyle/>
              <a:p>
                <a:endParaRPr lang="en-GB"/>
              </a:p>
            </p:txBody>
          </p:sp>
          <p:sp>
            <p:nvSpPr>
              <p:cNvPr id="57" name="Rectangle 103"/>
              <p:cNvSpPr>
                <a:spLocks noChangeArrowheads="1"/>
              </p:cNvSpPr>
              <p:nvPr/>
            </p:nvSpPr>
            <p:spPr bwMode="auto">
              <a:xfrm>
                <a:off x="5539259" y="5161904"/>
                <a:ext cx="1032504" cy="1457651"/>
              </a:xfrm>
              <a:prstGeom prst="rect">
                <a:avLst/>
              </a:prstGeom>
              <a:solidFill>
                <a:schemeClr val="bg1"/>
              </a:solidFill>
              <a:ln w="9525">
                <a:noFill/>
                <a:miter lim="800000"/>
              </a:ln>
            </p:spPr>
            <p:txBody>
              <a:bodyPr/>
              <a:lstStyle/>
              <a:p>
                <a:pPr eaLnBrk="1" hangingPunct="1"/>
                <a:endParaRPr lang="zh-CN" altLang="zh-CN"/>
              </a:p>
            </p:txBody>
          </p:sp>
          <p:sp>
            <p:nvSpPr>
              <p:cNvPr id="58" name="Freeform 105"/>
              <p:cNvSpPr/>
              <p:nvPr/>
            </p:nvSpPr>
            <p:spPr bwMode="auto">
              <a:xfrm>
                <a:off x="6016144" y="6653297"/>
                <a:ext cx="78732" cy="80981"/>
              </a:xfrm>
              <a:custGeom>
                <a:avLst/>
                <a:gdLst>
                  <a:gd name="T0" fmla="*/ 2147483646 w 71"/>
                  <a:gd name="T1" fmla="*/ 2147483646 h 73"/>
                  <a:gd name="T2" fmla="*/ 2147483646 w 71"/>
                  <a:gd name="T3" fmla="*/ 2147483646 h 73"/>
                  <a:gd name="T4" fmla="*/ 2147483646 w 71"/>
                  <a:gd name="T5" fmla="*/ 2147483646 h 73"/>
                  <a:gd name="T6" fmla="*/ 2147483646 w 71"/>
                  <a:gd name="T7" fmla="*/ 2147483646 h 73"/>
                  <a:gd name="T8" fmla="*/ 2147483646 w 71"/>
                  <a:gd name="T9" fmla="*/ 2147483646 h 73"/>
                  <a:gd name="T10" fmla="*/ 2147483646 w 71"/>
                  <a:gd name="T11" fmla="*/ 2147483646 h 73"/>
                  <a:gd name="T12" fmla="*/ 2147483646 w 71"/>
                  <a:gd name="T13" fmla="*/ 2147483646 h 73"/>
                  <a:gd name="T14" fmla="*/ 2147483646 w 71"/>
                  <a:gd name="T15" fmla="*/ 2147483646 h 73"/>
                  <a:gd name="T16" fmla="*/ 0 w 71"/>
                  <a:gd name="T17" fmla="*/ 2147483646 h 73"/>
                  <a:gd name="T18" fmla="*/ 0 w 71"/>
                  <a:gd name="T19" fmla="*/ 2147483646 h 73"/>
                  <a:gd name="T20" fmla="*/ 0 w 71"/>
                  <a:gd name="T21" fmla="*/ 2147483646 h 73"/>
                  <a:gd name="T22" fmla="*/ 0 w 71"/>
                  <a:gd name="T23" fmla="*/ 2147483646 h 73"/>
                  <a:gd name="T24" fmla="*/ 2147483646 w 71"/>
                  <a:gd name="T25" fmla="*/ 2147483646 h 73"/>
                  <a:gd name="T26" fmla="*/ 2147483646 w 71"/>
                  <a:gd name="T27" fmla="*/ 2147483646 h 73"/>
                  <a:gd name="T28" fmla="*/ 2147483646 w 71"/>
                  <a:gd name="T29" fmla="*/ 2147483646 h 73"/>
                  <a:gd name="T30" fmla="*/ 2147483646 w 71"/>
                  <a:gd name="T31" fmla="*/ 2147483646 h 73"/>
                  <a:gd name="T32" fmla="*/ 2147483646 w 71"/>
                  <a:gd name="T33" fmla="*/ 2147483646 h 73"/>
                  <a:gd name="T34" fmla="*/ 2147483646 w 71"/>
                  <a:gd name="T35" fmla="*/ 2147483646 h 73"/>
                  <a:gd name="T36" fmla="*/ 2147483646 w 71"/>
                  <a:gd name="T37" fmla="*/ 0 h 73"/>
                  <a:gd name="T38" fmla="*/ 2147483646 w 71"/>
                  <a:gd name="T39" fmla="*/ 0 h 73"/>
                  <a:gd name="T40" fmla="*/ 2147483646 w 71"/>
                  <a:gd name="T41" fmla="*/ 2147483646 h 73"/>
                  <a:gd name="T42" fmla="*/ 2147483646 w 71"/>
                  <a:gd name="T43" fmla="*/ 2147483646 h 73"/>
                  <a:gd name="T44" fmla="*/ 2147483646 w 71"/>
                  <a:gd name="T45" fmla="*/ 2147483646 h 73"/>
                  <a:gd name="T46" fmla="*/ 2147483646 w 71"/>
                  <a:gd name="T47" fmla="*/ 2147483646 h 73"/>
                  <a:gd name="T48" fmla="*/ 2147483646 w 71"/>
                  <a:gd name="T49" fmla="*/ 2147483646 h 73"/>
                  <a:gd name="T50" fmla="*/ 2147483646 w 71"/>
                  <a:gd name="T51" fmla="*/ 2147483646 h 73"/>
                  <a:gd name="T52" fmla="*/ 2147483646 w 71"/>
                  <a:gd name="T53" fmla="*/ 2147483646 h 73"/>
                  <a:gd name="T54" fmla="*/ 2147483646 w 71"/>
                  <a:gd name="T55" fmla="*/ 2147483646 h 73"/>
                  <a:gd name="T56" fmla="*/ 2147483646 w 71"/>
                  <a:gd name="T57" fmla="*/ 2147483646 h 73"/>
                  <a:gd name="T58" fmla="*/ 2147483646 w 71"/>
                  <a:gd name="T59" fmla="*/ 2147483646 h 73"/>
                  <a:gd name="T60" fmla="*/ 2147483646 w 71"/>
                  <a:gd name="T61" fmla="*/ 2147483646 h 73"/>
                  <a:gd name="T62" fmla="*/ 2147483646 w 71"/>
                  <a:gd name="T63" fmla="*/ 2147483646 h 73"/>
                  <a:gd name="T64" fmla="*/ 2147483646 w 71"/>
                  <a:gd name="T65" fmla="*/ 2147483646 h 73"/>
                  <a:gd name="T66" fmla="*/ 2147483646 w 71"/>
                  <a:gd name="T67" fmla="*/ 2147483646 h 73"/>
                  <a:gd name="T68" fmla="*/ 2147483646 w 71"/>
                  <a:gd name="T69" fmla="*/ 2147483646 h 73"/>
                  <a:gd name="T70" fmla="*/ 2147483646 w 71"/>
                  <a:gd name="T71" fmla="*/ 2147483646 h 73"/>
                  <a:gd name="T72" fmla="*/ 2147483646 w 71"/>
                  <a:gd name="T73" fmla="*/ 2147483646 h 73"/>
                  <a:gd name="T74" fmla="*/ 2147483646 w 71"/>
                  <a:gd name="T75" fmla="*/ 2147483646 h 7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1"/>
                  <a:gd name="T115" fmla="*/ 0 h 73"/>
                  <a:gd name="T116" fmla="*/ 71 w 71"/>
                  <a:gd name="T117" fmla="*/ 73 h 7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1" h="73">
                    <a:moveTo>
                      <a:pt x="36" y="73"/>
                    </a:moveTo>
                    <a:lnTo>
                      <a:pt x="36" y="73"/>
                    </a:lnTo>
                    <a:lnTo>
                      <a:pt x="28" y="73"/>
                    </a:lnTo>
                    <a:lnTo>
                      <a:pt x="23" y="69"/>
                    </a:lnTo>
                    <a:lnTo>
                      <a:pt x="15" y="67"/>
                    </a:lnTo>
                    <a:lnTo>
                      <a:pt x="10" y="62"/>
                    </a:lnTo>
                    <a:lnTo>
                      <a:pt x="6" y="56"/>
                    </a:lnTo>
                    <a:lnTo>
                      <a:pt x="2" y="50"/>
                    </a:lnTo>
                    <a:lnTo>
                      <a:pt x="0" y="45"/>
                    </a:lnTo>
                    <a:lnTo>
                      <a:pt x="0" y="37"/>
                    </a:lnTo>
                    <a:lnTo>
                      <a:pt x="0" y="30"/>
                    </a:lnTo>
                    <a:lnTo>
                      <a:pt x="2" y="23"/>
                    </a:lnTo>
                    <a:lnTo>
                      <a:pt x="6" y="17"/>
                    </a:lnTo>
                    <a:lnTo>
                      <a:pt x="10" y="11"/>
                    </a:lnTo>
                    <a:lnTo>
                      <a:pt x="15" y="8"/>
                    </a:lnTo>
                    <a:lnTo>
                      <a:pt x="23" y="4"/>
                    </a:lnTo>
                    <a:lnTo>
                      <a:pt x="28" y="2"/>
                    </a:lnTo>
                    <a:lnTo>
                      <a:pt x="36" y="0"/>
                    </a:lnTo>
                    <a:lnTo>
                      <a:pt x="43" y="2"/>
                    </a:lnTo>
                    <a:lnTo>
                      <a:pt x="51" y="4"/>
                    </a:lnTo>
                    <a:lnTo>
                      <a:pt x="56" y="8"/>
                    </a:lnTo>
                    <a:lnTo>
                      <a:pt x="62" y="11"/>
                    </a:lnTo>
                    <a:lnTo>
                      <a:pt x="65" y="17"/>
                    </a:lnTo>
                    <a:lnTo>
                      <a:pt x="69" y="23"/>
                    </a:lnTo>
                    <a:lnTo>
                      <a:pt x="71" y="30"/>
                    </a:lnTo>
                    <a:lnTo>
                      <a:pt x="71" y="37"/>
                    </a:lnTo>
                    <a:lnTo>
                      <a:pt x="71" y="45"/>
                    </a:lnTo>
                    <a:lnTo>
                      <a:pt x="69" y="50"/>
                    </a:lnTo>
                    <a:lnTo>
                      <a:pt x="65" y="56"/>
                    </a:lnTo>
                    <a:lnTo>
                      <a:pt x="62" y="62"/>
                    </a:lnTo>
                    <a:lnTo>
                      <a:pt x="56" y="67"/>
                    </a:lnTo>
                    <a:lnTo>
                      <a:pt x="51" y="69"/>
                    </a:lnTo>
                    <a:lnTo>
                      <a:pt x="43" y="73"/>
                    </a:lnTo>
                    <a:lnTo>
                      <a:pt x="36" y="73"/>
                    </a:lnTo>
                    <a:close/>
                  </a:path>
                </a:pathLst>
              </a:custGeom>
              <a:solidFill>
                <a:srgbClr val="5F4F4E"/>
              </a:solidFill>
              <a:ln w="9525">
                <a:noFill/>
                <a:round/>
              </a:ln>
            </p:spPr>
            <p:txBody>
              <a:bodyPr/>
              <a:lstStyle/>
              <a:p>
                <a:endParaRPr lang="en-GB"/>
              </a:p>
            </p:txBody>
          </p:sp>
          <p:sp>
            <p:nvSpPr>
              <p:cNvPr id="59" name="Freeform 106"/>
              <p:cNvSpPr/>
              <p:nvPr/>
            </p:nvSpPr>
            <p:spPr bwMode="auto">
              <a:xfrm>
                <a:off x="5966656" y="5121413"/>
                <a:ext cx="175458" cy="13497"/>
              </a:xfrm>
              <a:custGeom>
                <a:avLst/>
                <a:gdLst>
                  <a:gd name="T0" fmla="*/ 2147483646 w 156"/>
                  <a:gd name="T1" fmla="*/ 2147483646 h 13"/>
                  <a:gd name="T2" fmla="*/ 2147483646 w 156"/>
                  <a:gd name="T3" fmla="*/ 2147483646 h 13"/>
                  <a:gd name="T4" fmla="*/ 2147483646 w 156"/>
                  <a:gd name="T5" fmla="*/ 2147483646 h 13"/>
                  <a:gd name="T6" fmla="*/ 2147483646 w 156"/>
                  <a:gd name="T7" fmla="*/ 2147483646 h 13"/>
                  <a:gd name="T8" fmla="*/ 2147483646 w 156"/>
                  <a:gd name="T9" fmla="*/ 2147483646 h 13"/>
                  <a:gd name="T10" fmla="*/ 2147483646 w 156"/>
                  <a:gd name="T11" fmla="*/ 2147483646 h 13"/>
                  <a:gd name="T12" fmla="*/ 2147483646 w 156"/>
                  <a:gd name="T13" fmla="*/ 2147483646 h 13"/>
                  <a:gd name="T14" fmla="*/ 2147483646 w 156"/>
                  <a:gd name="T15" fmla="*/ 0 h 13"/>
                  <a:gd name="T16" fmla="*/ 2147483646 w 156"/>
                  <a:gd name="T17" fmla="*/ 0 h 13"/>
                  <a:gd name="T18" fmla="*/ 2147483646 w 156"/>
                  <a:gd name="T19" fmla="*/ 0 h 13"/>
                  <a:gd name="T20" fmla="*/ 2147483646 w 156"/>
                  <a:gd name="T21" fmla="*/ 2147483646 h 13"/>
                  <a:gd name="T22" fmla="*/ 0 w 156"/>
                  <a:gd name="T23" fmla="*/ 2147483646 h 13"/>
                  <a:gd name="T24" fmla="*/ 0 w 156"/>
                  <a:gd name="T25" fmla="*/ 2147483646 h 13"/>
                  <a:gd name="T26" fmla="*/ 0 w 156"/>
                  <a:gd name="T27" fmla="*/ 2147483646 h 13"/>
                  <a:gd name="T28" fmla="*/ 2147483646 w 156"/>
                  <a:gd name="T29" fmla="*/ 2147483646 h 13"/>
                  <a:gd name="T30" fmla="*/ 2147483646 w 156"/>
                  <a:gd name="T31" fmla="*/ 2147483646 h 13"/>
                  <a:gd name="T32" fmla="*/ 2147483646 w 156"/>
                  <a:gd name="T33" fmla="*/ 2147483646 h 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6"/>
                  <a:gd name="T52" fmla="*/ 0 h 13"/>
                  <a:gd name="T53" fmla="*/ 156 w 156"/>
                  <a:gd name="T54" fmla="*/ 13 h 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6" h="13">
                    <a:moveTo>
                      <a:pt x="148" y="13"/>
                    </a:moveTo>
                    <a:lnTo>
                      <a:pt x="148" y="13"/>
                    </a:lnTo>
                    <a:lnTo>
                      <a:pt x="154" y="11"/>
                    </a:lnTo>
                    <a:lnTo>
                      <a:pt x="156" y="7"/>
                    </a:lnTo>
                    <a:lnTo>
                      <a:pt x="154" y="2"/>
                    </a:lnTo>
                    <a:lnTo>
                      <a:pt x="148" y="0"/>
                    </a:lnTo>
                    <a:lnTo>
                      <a:pt x="7" y="0"/>
                    </a:lnTo>
                    <a:lnTo>
                      <a:pt x="2" y="2"/>
                    </a:lnTo>
                    <a:lnTo>
                      <a:pt x="0" y="7"/>
                    </a:lnTo>
                    <a:lnTo>
                      <a:pt x="2" y="11"/>
                    </a:lnTo>
                    <a:lnTo>
                      <a:pt x="7" y="13"/>
                    </a:lnTo>
                    <a:lnTo>
                      <a:pt x="148" y="13"/>
                    </a:lnTo>
                    <a:close/>
                  </a:path>
                </a:pathLst>
              </a:custGeom>
              <a:solidFill>
                <a:srgbClr val="6D6E70"/>
              </a:solidFill>
              <a:ln w="9525">
                <a:noFill/>
                <a:round/>
              </a:ln>
            </p:spPr>
            <p:txBody>
              <a:bodyPr/>
              <a:lstStyle/>
              <a:p>
                <a:endParaRPr lang="en-GB"/>
              </a:p>
            </p:txBody>
          </p:sp>
          <p:grpSp>
            <p:nvGrpSpPr>
              <p:cNvPr id="60" name="Group 7"/>
              <p:cNvGrpSpPr/>
              <p:nvPr/>
            </p:nvGrpSpPr>
            <p:grpSpPr>
              <a:xfrm>
                <a:off x="6238840" y="5785005"/>
                <a:ext cx="139467" cy="551117"/>
                <a:chOff x="6238840" y="5785005"/>
                <a:chExt cx="139467" cy="551117"/>
              </a:xfrm>
              <a:solidFill>
                <a:srgbClr val="171717"/>
              </a:solidFill>
            </p:grpSpPr>
            <p:sp>
              <p:nvSpPr>
                <p:cNvPr id="70" name="Freeform 111"/>
                <p:cNvSpPr/>
                <p:nvPr/>
              </p:nvSpPr>
              <p:spPr bwMode="auto">
                <a:xfrm>
                  <a:off x="6238840" y="5785005"/>
                  <a:ext cx="139467" cy="323922"/>
                </a:xfrm>
                <a:custGeom>
                  <a:avLst/>
                  <a:gdLst>
                    <a:gd name="T0" fmla="*/ 11 w 124"/>
                    <a:gd name="T1" fmla="*/ 287 h 287"/>
                    <a:gd name="T2" fmla="*/ 11 w 124"/>
                    <a:gd name="T3" fmla="*/ 287 h 287"/>
                    <a:gd name="T4" fmla="*/ 7 w 124"/>
                    <a:gd name="T5" fmla="*/ 287 h 287"/>
                    <a:gd name="T6" fmla="*/ 7 w 124"/>
                    <a:gd name="T7" fmla="*/ 287 h 287"/>
                    <a:gd name="T8" fmla="*/ 4 w 124"/>
                    <a:gd name="T9" fmla="*/ 285 h 287"/>
                    <a:gd name="T10" fmla="*/ 2 w 124"/>
                    <a:gd name="T11" fmla="*/ 282 h 287"/>
                    <a:gd name="T12" fmla="*/ 0 w 124"/>
                    <a:gd name="T13" fmla="*/ 276 h 287"/>
                    <a:gd name="T14" fmla="*/ 0 w 124"/>
                    <a:gd name="T15" fmla="*/ 272 h 287"/>
                    <a:gd name="T16" fmla="*/ 102 w 124"/>
                    <a:gd name="T17" fmla="*/ 7 h 287"/>
                    <a:gd name="T18" fmla="*/ 102 w 124"/>
                    <a:gd name="T19" fmla="*/ 7 h 287"/>
                    <a:gd name="T20" fmla="*/ 104 w 124"/>
                    <a:gd name="T21" fmla="*/ 3 h 287"/>
                    <a:gd name="T22" fmla="*/ 108 w 124"/>
                    <a:gd name="T23" fmla="*/ 2 h 287"/>
                    <a:gd name="T24" fmla="*/ 111 w 124"/>
                    <a:gd name="T25" fmla="*/ 0 h 287"/>
                    <a:gd name="T26" fmla="*/ 117 w 124"/>
                    <a:gd name="T27" fmla="*/ 0 h 287"/>
                    <a:gd name="T28" fmla="*/ 117 w 124"/>
                    <a:gd name="T29" fmla="*/ 0 h 287"/>
                    <a:gd name="T30" fmla="*/ 121 w 124"/>
                    <a:gd name="T31" fmla="*/ 3 h 287"/>
                    <a:gd name="T32" fmla="*/ 122 w 124"/>
                    <a:gd name="T33" fmla="*/ 7 h 287"/>
                    <a:gd name="T34" fmla="*/ 124 w 124"/>
                    <a:gd name="T35" fmla="*/ 11 h 287"/>
                    <a:gd name="T36" fmla="*/ 122 w 124"/>
                    <a:gd name="T37" fmla="*/ 15 h 287"/>
                    <a:gd name="T38" fmla="*/ 22 w 124"/>
                    <a:gd name="T39" fmla="*/ 280 h 287"/>
                    <a:gd name="T40" fmla="*/ 22 w 124"/>
                    <a:gd name="T41" fmla="*/ 280 h 287"/>
                    <a:gd name="T42" fmla="*/ 19 w 124"/>
                    <a:gd name="T43" fmla="*/ 285 h 287"/>
                    <a:gd name="T44" fmla="*/ 11 w 124"/>
                    <a:gd name="T45" fmla="*/ 287 h 287"/>
                    <a:gd name="T46" fmla="*/ 11 w 124"/>
                    <a:gd name="T47"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4" h="287">
                      <a:moveTo>
                        <a:pt x="11" y="287"/>
                      </a:moveTo>
                      <a:lnTo>
                        <a:pt x="11" y="287"/>
                      </a:lnTo>
                      <a:lnTo>
                        <a:pt x="7" y="287"/>
                      </a:lnTo>
                      <a:lnTo>
                        <a:pt x="7" y="287"/>
                      </a:lnTo>
                      <a:lnTo>
                        <a:pt x="4" y="285"/>
                      </a:lnTo>
                      <a:lnTo>
                        <a:pt x="2" y="282"/>
                      </a:lnTo>
                      <a:lnTo>
                        <a:pt x="0" y="276"/>
                      </a:lnTo>
                      <a:lnTo>
                        <a:pt x="0" y="272"/>
                      </a:lnTo>
                      <a:lnTo>
                        <a:pt x="102" y="7"/>
                      </a:lnTo>
                      <a:lnTo>
                        <a:pt x="102" y="7"/>
                      </a:lnTo>
                      <a:lnTo>
                        <a:pt x="104" y="3"/>
                      </a:lnTo>
                      <a:lnTo>
                        <a:pt x="108" y="2"/>
                      </a:lnTo>
                      <a:lnTo>
                        <a:pt x="111" y="0"/>
                      </a:lnTo>
                      <a:lnTo>
                        <a:pt x="117" y="0"/>
                      </a:lnTo>
                      <a:lnTo>
                        <a:pt x="117" y="0"/>
                      </a:lnTo>
                      <a:lnTo>
                        <a:pt x="121" y="3"/>
                      </a:lnTo>
                      <a:lnTo>
                        <a:pt x="122" y="7"/>
                      </a:lnTo>
                      <a:lnTo>
                        <a:pt x="124" y="11"/>
                      </a:lnTo>
                      <a:lnTo>
                        <a:pt x="122" y="15"/>
                      </a:lnTo>
                      <a:lnTo>
                        <a:pt x="22" y="280"/>
                      </a:lnTo>
                      <a:lnTo>
                        <a:pt x="22" y="280"/>
                      </a:lnTo>
                      <a:lnTo>
                        <a:pt x="19" y="285"/>
                      </a:lnTo>
                      <a:lnTo>
                        <a:pt x="11" y="287"/>
                      </a:lnTo>
                      <a:lnTo>
                        <a:pt x="11" y="287"/>
                      </a:lnTo>
                      <a:close/>
                    </a:path>
                  </a:pathLst>
                </a:custGeom>
                <a:grpFill/>
                <a:ln>
                  <a:noFill/>
                </a:ln>
              </p:spPr>
              <p:txBody>
                <a:bodyPr/>
                <a:lstStyle/>
                <a:p>
                  <a:pPr eaLnBrk="1" hangingPunct="1">
                    <a:spcBef>
                      <a:spcPts val="0"/>
                    </a:spcBef>
                    <a:spcAft>
                      <a:spcPts val="0"/>
                    </a:spcAft>
                    <a:defRPr/>
                  </a:pPr>
                  <a:endParaRPr lang="en-US">
                    <a:latin typeface="+mn-lt"/>
                  </a:endParaRPr>
                </a:p>
              </p:txBody>
            </p:sp>
            <p:sp>
              <p:nvSpPr>
                <p:cNvPr id="76" name="Freeform 117"/>
                <p:cNvSpPr/>
                <p:nvPr/>
              </p:nvSpPr>
              <p:spPr bwMode="auto">
                <a:xfrm>
                  <a:off x="6252337" y="6228148"/>
                  <a:ext cx="110224" cy="107974"/>
                </a:xfrm>
                <a:custGeom>
                  <a:avLst/>
                  <a:gdLst>
                    <a:gd name="T0" fmla="*/ 96 w 96"/>
                    <a:gd name="T1" fmla="*/ 48 h 96"/>
                    <a:gd name="T2" fmla="*/ 96 w 96"/>
                    <a:gd name="T3" fmla="*/ 48 h 96"/>
                    <a:gd name="T4" fmla="*/ 95 w 96"/>
                    <a:gd name="T5" fmla="*/ 39 h 96"/>
                    <a:gd name="T6" fmla="*/ 93 w 96"/>
                    <a:gd name="T7" fmla="*/ 30 h 96"/>
                    <a:gd name="T8" fmla="*/ 89 w 96"/>
                    <a:gd name="T9" fmla="*/ 22 h 96"/>
                    <a:gd name="T10" fmla="*/ 82 w 96"/>
                    <a:gd name="T11" fmla="*/ 15 h 96"/>
                    <a:gd name="T12" fmla="*/ 76 w 96"/>
                    <a:gd name="T13" fmla="*/ 9 h 96"/>
                    <a:gd name="T14" fmla="*/ 67 w 96"/>
                    <a:gd name="T15" fmla="*/ 4 h 96"/>
                    <a:gd name="T16" fmla="*/ 57 w 96"/>
                    <a:gd name="T17" fmla="*/ 2 h 96"/>
                    <a:gd name="T18" fmla="*/ 48 w 96"/>
                    <a:gd name="T19" fmla="*/ 0 h 96"/>
                    <a:gd name="T20" fmla="*/ 48 w 96"/>
                    <a:gd name="T21" fmla="*/ 0 h 96"/>
                    <a:gd name="T22" fmla="*/ 39 w 96"/>
                    <a:gd name="T23" fmla="*/ 2 h 96"/>
                    <a:gd name="T24" fmla="*/ 30 w 96"/>
                    <a:gd name="T25" fmla="*/ 4 h 96"/>
                    <a:gd name="T26" fmla="*/ 22 w 96"/>
                    <a:gd name="T27" fmla="*/ 9 h 96"/>
                    <a:gd name="T28" fmla="*/ 15 w 96"/>
                    <a:gd name="T29" fmla="*/ 15 h 96"/>
                    <a:gd name="T30" fmla="*/ 9 w 96"/>
                    <a:gd name="T31" fmla="*/ 22 h 96"/>
                    <a:gd name="T32" fmla="*/ 4 w 96"/>
                    <a:gd name="T33" fmla="*/ 30 h 96"/>
                    <a:gd name="T34" fmla="*/ 2 w 96"/>
                    <a:gd name="T35" fmla="*/ 39 h 96"/>
                    <a:gd name="T36" fmla="*/ 0 w 96"/>
                    <a:gd name="T37" fmla="*/ 48 h 96"/>
                    <a:gd name="T38" fmla="*/ 0 w 96"/>
                    <a:gd name="T39" fmla="*/ 48 h 96"/>
                    <a:gd name="T40" fmla="*/ 2 w 96"/>
                    <a:gd name="T41" fmla="*/ 59 h 96"/>
                    <a:gd name="T42" fmla="*/ 4 w 96"/>
                    <a:gd name="T43" fmla="*/ 67 h 96"/>
                    <a:gd name="T44" fmla="*/ 9 w 96"/>
                    <a:gd name="T45" fmla="*/ 76 h 96"/>
                    <a:gd name="T46" fmla="*/ 15 w 96"/>
                    <a:gd name="T47" fmla="*/ 83 h 96"/>
                    <a:gd name="T48" fmla="*/ 22 w 96"/>
                    <a:gd name="T49" fmla="*/ 89 h 96"/>
                    <a:gd name="T50" fmla="*/ 30 w 96"/>
                    <a:gd name="T51" fmla="*/ 93 h 96"/>
                    <a:gd name="T52" fmla="*/ 39 w 96"/>
                    <a:gd name="T53" fmla="*/ 96 h 96"/>
                    <a:gd name="T54" fmla="*/ 48 w 96"/>
                    <a:gd name="T55" fmla="*/ 96 h 96"/>
                    <a:gd name="T56" fmla="*/ 48 w 96"/>
                    <a:gd name="T57" fmla="*/ 96 h 96"/>
                    <a:gd name="T58" fmla="*/ 57 w 96"/>
                    <a:gd name="T59" fmla="*/ 96 h 96"/>
                    <a:gd name="T60" fmla="*/ 67 w 96"/>
                    <a:gd name="T61" fmla="*/ 93 h 96"/>
                    <a:gd name="T62" fmla="*/ 76 w 96"/>
                    <a:gd name="T63" fmla="*/ 89 h 96"/>
                    <a:gd name="T64" fmla="*/ 82 w 96"/>
                    <a:gd name="T65" fmla="*/ 83 h 96"/>
                    <a:gd name="T66" fmla="*/ 89 w 96"/>
                    <a:gd name="T67" fmla="*/ 76 h 96"/>
                    <a:gd name="T68" fmla="*/ 93 w 96"/>
                    <a:gd name="T69" fmla="*/ 67 h 96"/>
                    <a:gd name="T70" fmla="*/ 95 w 96"/>
                    <a:gd name="T71" fmla="*/ 59 h 96"/>
                    <a:gd name="T72" fmla="*/ 96 w 96"/>
                    <a:gd name="T73" fmla="*/ 48 h 96"/>
                    <a:gd name="T74" fmla="*/ 96 w 96"/>
                    <a:gd name="T7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6">
                      <a:moveTo>
                        <a:pt x="96" y="48"/>
                      </a:moveTo>
                      <a:lnTo>
                        <a:pt x="96" y="48"/>
                      </a:lnTo>
                      <a:lnTo>
                        <a:pt x="95" y="39"/>
                      </a:lnTo>
                      <a:lnTo>
                        <a:pt x="93" y="30"/>
                      </a:lnTo>
                      <a:lnTo>
                        <a:pt x="89" y="22"/>
                      </a:lnTo>
                      <a:lnTo>
                        <a:pt x="82" y="15"/>
                      </a:lnTo>
                      <a:lnTo>
                        <a:pt x="76" y="9"/>
                      </a:lnTo>
                      <a:lnTo>
                        <a:pt x="67" y="4"/>
                      </a:lnTo>
                      <a:lnTo>
                        <a:pt x="57" y="2"/>
                      </a:lnTo>
                      <a:lnTo>
                        <a:pt x="48" y="0"/>
                      </a:lnTo>
                      <a:lnTo>
                        <a:pt x="48" y="0"/>
                      </a:lnTo>
                      <a:lnTo>
                        <a:pt x="39" y="2"/>
                      </a:lnTo>
                      <a:lnTo>
                        <a:pt x="30" y="4"/>
                      </a:lnTo>
                      <a:lnTo>
                        <a:pt x="22" y="9"/>
                      </a:lnTo>
                      <a:lnTo>
                        <a:pt x="15" y="15"/>
                      </a:lnTo>
                      <a:lnTo>
                        <a:pt x="9" y="22"/>
                      </a:lnTo>
                      <a:lnTo>
                        <a:pt x="4" y="30"/>
                      </a:lnTo>
                      <a:lnTo>
                        <a:pt x="2" y="39"/>
                      </a:lnTo>
                      <a:lnTo>
                        <a:pt x="0" y="48"/>
                      </a:lnTo>
                      <a:lnTo>
                        <a:pt x="0" y="48"/>
                      </a:lnTo>
                      <a:lnTo>
                        <a:pt x="2" y="59"/>
                      </a:lnTo>
                      <a:lnTo>
                        <a:pt x="4" y="67"/>
                      </a:lnTo>
                      <a:lnTo>
                        <a:pt x="9" y="76"/>
                      </a:lnTo>
                      <a:lnTo>
                        <a:pt x="15" y="83"/>
                      </a:lnTo>
                      <a:lnTo>
                        <a:pt x="22" y="89"/>
                      </a:lnTo>
                      <a:lnTo>
                        <a:pt x="30" y="93"/>
                      </a:lnTo>
                      <a:lnTo>
                        <a:pt x="39" y="96"/>
                      </a:lnTo>
                      <a:lnTo>
                        <a:pt x="48" y="96"/>
                      </a:lnTo>
                      <a:lnTo>
                        <a:pt x="48" y="96"/>
                      </a:lnTo>
                      <a:lnTo>
                        <a:pt x="57" y="96"/>
                      </a:lnTo>
                      <a:lnTo>
                        <a:pt x="67" y="93"/>
                      </a:lnTo>
                      <a:lnTo>
                        <a:pt x="76" y="89"/>
                      </a:lnTo>
                      <a:lnTo>
                        <a:pt x="82" y="83"/>
                      </a:lnTo>
                      <a:lnTo>
                        <a:pt x="89" y="76"/>
                      </a:lnTo>
                      <a:lnTo>
                        <a:pt x="93" y="67"/>
                      </a:lnTo>
                      <a:lnTo>
                        <a:pt x="95" y="59"/>
                      </a:lnTo>
                      <a:lnTo>
                        <a:pt x="96" y="48"/>
                      </a:lnTo>
                      <a:lnTo>
                        <a:pt x="96" y="48"/>
                      </a:lnTo>
                      <a:close/>
                    </a:path>
                  </a:pathLst>
                </a:custGeom>
                <a:grpFill/>
                <a:ln>
                  <a:noFill/>
                </a:ln>
              </p:spPr>
              <p:txBody>
                <a:bodyPr/>
                <a:lstStyle/>
                <a:p>
                  <a:pPr eaLnBrk="1" hangingPunct="1">
                    <a:spcBef>
                      <a:spcPts val="0"/>
                    </a:spcBef>
                    <a:spcAft>
                      <a:spcPts val="0"/>
                    </a:spcAft>
                    <a:defRPr/>
                  </a:pPr>
                  <a:endParaRPr lang="en-US">
                    <a:latin typeface="+mn-lt"/>
                  </a:endParaRPr>
                </a:p>
              </p:txBody>
            </p:sp>
          </p:grpSp>
          <p:sp>
            <p:nvSpPr>
              <p:cNvPr id="64" name="Freeform 121"/>
              <p:cNvSpPr/>
              <p:nvPr/>
            </p:nvSpPr>
            <p:spPr bwMode="auto">
              <a:xfrm>
                <a:off x="6045560" y="5498896"/>
                <a:ext cx="953599" cy="1359103"/>
              </a:xfrm>
              <a:custGeom>
                <a:avLst/>
                <a:gdLst>
                  <a:gd name="T0" fmla="*/ 208 w 848"/>
                  <a:gd name="T1" fmla="*/ 552 h 1207"/>
                  <a:gd name="T2" fmla="*/ 201 w 848"/>
                  <a:gd name="T3" fmla="*/ 408 h 1207"/>
                  <a:gd name="T4" fmla="*/ 180 w 848"/>
                  <a:gd name="T5" fmla="*/ 326 h 1207"/>
                  <a:gd name="T6" fmla="*/ 119 w 848"/>
                  <a:gd name="T7" fmla="*/ 102 h 1207"/>
                  <a:gd name="T8" fmla="*/ 114 w 848"/>
                  <a:gd name="T9" fmla="*/ 44 h 1207"/>
                  <a:gd name="T10" fmla="*/ 123 w 848"/>
                  <a:gd name="T11" fmla="*/ 16 h 1207"/>
                  <a:gd name="T12" fmla="*/ 140 w 848"/>
                  <a:gd name="T13" fmla="*/ 3 h 1207"/>
                  <a:gd name="T14" fmla="*/ 158 w 848"/>
                  <a:gd name="T15" fmla="*/ 1 h 1207"/>
                  <a:gd name="T16" fmla="*/ 179 w 848"/>
                  <a:gd name="T17" fmla="*/ 16 h 1207"/>
                  <a:gd name="T18" fmla="*/ 199 w 848"/>
                  <a:gd name="T19" fmla="*/ 46 h 1207"/>
                  <a:gd name="T20" fmla="*/ 273 w 848"/>
                  <a:gd name="T21" fmla="*/ 250 h 1207"/>
                  <a:gd name="T22" fmla="*/ 316 w 848"/>
                  <a:gd name="T23" fmla="*/ 346 h 1207"/>
                  <a:gd name="T24" fmla="*/ 347 w 848"/>
                  <a:gd name="T25" fmla="*/ 333 h 1207"/>
                  <a:gd name="T26" fmla="*/ 379 w 848"/>
                  <a:gd name="T27" fmla="*/ 337 h 1207"/>
                  <a:gd name="T28" fmla="*/ 396 w 848"/>
                  <a:gd name="T29" fmla="*/ 348 h 1207"/>
                  <a:gd name="T30" fmla="*/ 435 w 848"/>
                  <a:gd name="T31" fmla="*/ 397 h 1207"/>
                  <a:gd name="T32" fmla="*/ 462 w 848"/>
                  <a:gd name="T33" fmla="*/ 424 h 1207"/>
                  <a:gd name="T34" fmla="*/ 498 w 848"/>
                  <a:gd name="T35" fmla="*/ 434 h 1207"/>
                  <a:gd name="T36" fmla="*/ 552 w 848"/>
                  <a:gd name="T37" fmla="*/ 436 h 1207"/>
                  <a:gd name="T38" fmla="*/ 589 w 848"/>
                  <a:gd name="T39" fmla="*/ 458 h 1207"/>
                  <a:gd name="T40" fmla="*/ 603 w 848"/>
                  <a:gd name="T41" fmla="*/ 467 h 1207"/>
                  <a:gd name="T42" fmla="*/ 654 w 848"/>
                  <a:gd name="T43" fmla="*/ 486 h 1207"/>
                  <a:gd name="T44" fmla="*/ 670 w 848"/>
                  <a:gd name="T45" fmla="*/ 502 h 1207"/>
                  <a:gd name="T46" fmla="*/ 681 w 848"/>
                  <a:gd name="T47" fmla="*/ 539 h 1207"/>
                  <a:gd name="T48" fmla="*/ 689 w 848"/>
                  <a:gd name="T49" fmla="*/ 597 h 1207"/>
                  <a:gd name="T50" fmla="*/ 683 w 848"/>
                  <a:gd name="T51" fmla="*/ 714 h 1207"/>
                  <a:gd name="T52" fmla="*/ 683 w 848"/>
                  <a:gd name="T53" fmla="*/ 792 h 1207"/>
                  <a:gd name="T54" fmla="*/ 694 w 848"/>
                  <a:gd name="T55" fmla="*/ 897 h 1207"/>
                  <a:gd name="T56" fmla="*/ 711 w 848"/>
                  <a:gd name="T57" fmla="*/ 955 h 1207"/>
                  <a:gd name="T58" fmla="*/ 466 w 848"/>
                  <a:gd name="T59" fmla="*/ 1207 h 1207"/>
                  <a:gd name="T60" fmla="*/ 338 w 848"/>
                  <a:gd name="T61" fmla="*/ 1029 h 1207"/>
                  <a:gd name="T62" fmla="*/ 266 w 848"/>
                  <a:gd name="T63" fmla="*/ 938 h 1207"/>
                  <a:gd name="T64" fmla="*/ 177 w 848"/>
                  <a:gd name="T65" fmla="*/ 847 h 1207"/>
                  <a:gd name="T66" fmla="*/ 123 w 848"/>
                  <a:gd name="T67" fmla="*/ 781 h 1207"/>
                  <a:gd name="T68" fmla="*/ 91 w 848"/>
                  <a:gd name="T69" fmla="*/ 704 h 1207"/>
                  <a:gd name="T70" fmla="*/ 50 w 848"/>
                  <a:gd name="T71" fmla="*/ 599 h 1207"/>
                  <a:gd name="T72" fmla="*/ 37 w 848"/>
                  <a:gd name="T73" fmla="*/ 551 h 1207"/>
                  <a:gd name="T74" fmla="*/ 32 w 848"/>
                  <a:gd name="T75" fmla="*/ 512 h 1207"/>
                  <a:gd name="T76" fmla="*/ 12 w 848"/>
                  <a:gd name="T77" fmla="*/ 463 h 1207"/>
                  <a:gd name="T78" fmla="*/ 0 w 848"/>
                  <a:gd name="T79" fmla="*/ 443 h 1207"/>
                  <a:gd name="T80" fmla="*/ 6 w 848"/>
                  <a:gd name="T81" fmla="*/ 432 h 1207"/>
                  <a:gd name="T82" fmla="*/ 28 w 848"/>
                  <a:gd name="T83" fmla="*/ 419 h 1207"/>
                  <a:gd name="T84" fmla="*/ 58 w 848"/>
                  <a:gd name="T85" fmla="*/ 415 h 1207"/>
                  <a:gd name="T86" fmla="*/ 89 w 848"/>
                  <a:gd name="T87" fmla="*/ 424 h 1207"/>
                  <a:gd name="T88" fmla="*/ 127 w 848"/>
                  <a:gd name="T89" fmla="*/ 454 h 1207"/>
                  <a:gd name="T90" fmla="*/ 149 w 848"/>
                  <a:gd name="T91" fmla="*/ 484 h 1207"/>
                  <a:gd name="T92" fmla="*/ 158 w 848"/>
                  <a:gd name="T93" fmla="*/ 508 h 1207"/>
                  <a:gd name="T94" fmla="*/ 195 w 848"/>
                  <a:gd name="T95" fmla="*/ 615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8" h="1207">
                    <a:moveTo>
                      <a:pt x="210" y="643"/>
                    </a:moveTo>
                    <a:lnTo>
                      <a:pt x="210" y="643"/>
                    </a:lnTo>
                    <a:lnTo>
                      <a:pt x="208" y="552"/>
                    </a:lnTo>
                    <a:lnTo>
                      <a:pt x="206" y="474"/>
                    </a:lnTo>
                    <a:lnTo>
                      <a:pt x="205" y="437"/>
                    </a:lnTo>
                    <a:lnTo>
                      <a:pt x="201" y="408"/>
                    </a:lnTo>
                    <a:lnTo>
                      <a:pt x="201" y="408"/>
                    </a:lnTo>
                    <a:lnTo>
                      <a:pt x="193" y="372"/>
                    </a:lnTo>
                    <a:lnTo>
                      <a:pt x="180" y="326"/>
                    </a:lnTo>
                    <a:lnTo>
                      <a:pt x="147" y="211"/>
                    </a:lnTo>
                    <a:lnTo>
                      <a:pt x="132" y="154"/>
                    </a:lnTo>
                    <a:lnTo>
                      <a:pt x="119" y="102"/>
                    </a:lnTo>
                    <a:lnTo>
                      <a:pt x="115" y="79"/>
                    </a:lnTo>
                    <a:lnTo>
                      <a:pt x="114" y="61"/>
                    </a:lnTo>
                    <a:lnTo>
                      <a:pt x="114" y="44"/>
                    </a:lnTo>
                    <a:lnTo>
                      <a:pt x="115" y="33"/>
                    </a:lnTo>
                    <a:lnTo>
                      <a:pt x="115" y="33"/>
                    </a:lnTo>
                    <a:lnTo>
                      <a:pt x="123" y="16"/>
                    </a:lnTo>
                    <a:lnTo>
                      <a:pt x="128" y="11"/>
                    </a:lnTo>
                    <a:lnTo>
                      <a:pt x="134" y="7"/>
                    </a:lnTo>
                    <a:lnTo>
                      <a:pt x="140" y="3"/>
                    </a:lnTo>
                    <a:lnTo>
                      <a:pt x="145" y="1"/>
                    </a:lnTo>
                    <a:lnTo>
                      <a:pt x="151" y="0"/>
                    </a:lnTo>
                    <a:lnTo>
                      <a:pt x="158" y="1"/>
                    </a:lnTo>
                    <a:lnTo>
                      <a:pt x="166" y="5"/>
                    </a:lnTo>
                    <a:lnTo>
                      <a:pt x="171" y="9"/>
                    </a:lnTo>
                    <a:lnTo>
                      <a:pt x="179" y="16"/>
                    </a:lnTo>
                    <a:lnTo>
                      <a:pt x="186" y="24"/>
                    </a:lnTo>
                    <a:lnTo>
                      <a:pt x="193" y="33"/>
                    </a:lnTo>
                    <a:lnTo>
                      <a:pt x="199" y="46"/>
                    </a:lnTo>
                    <a:lnTo>
                      <a:pt x="212" y="78"/>
                    </a:lnTo>
                    <a:lnTo>
                      <a:pt x="212" y="78"/>
                    </a:lnTo>
                    <a:lnTo>
                      <a:pt x="273" y="250"/>
                    </a:lnTo>
                    <a:lnTo>
                      <a:pt x="308" y="352"/>
                    </a:lnTo>
                    <a:lnTo>
                      <a:pt x="308" y="352"/>
                    </a:lnTo>
                    <a:lnTo>
                      <a:pt x="316" y="346"/>
                    </a:lnTo>
                    <a:lnTo>
                      <a:pt x="323" y="341"/>
                    </a:lnTo>
                    <a:lnTo>
                      <a:pt x="334" y="337"/>
                    </a:lnTo>
                    <a:lnTo>
                      <a:pt x="347" y="333"/>
                    </a:lnTo>
                    <a:lnTo>
                      <a:pt x="362" y="333"/>
                    </a:lnTo>
                    <a:lnTo>
                      <a:pt x="370" y="335"/>
                    </a:lnTo>
                    <a:lnTo>
                      <a:pt x="379" y="337"/>
                    </a:lnTo>
                    <a:lnTo>
                      <a:pt x="386" y="341"/>
                    </a:lnTo>
                    <a:lnTo>
                      <a:pt x="396" y="348"/>
                    </a:lnTo>
                    <a:lnTo>
                      <a:pt x="396" y="348"/>
                    </a:lnTo>
                    <a:lnTo>
                      <a:pt x="410" y="361"/>
                    </a:lnTo>
                    <a:lnTo>
                      <a:pt x="422" y="374"/>
                    </a:lnTo>
                    <a:lnTo>
                      <a:pt x="435" y="397"/>
                    </a:lnTo>
                    <a:lnTo>
                      <a:pt x="442" y="408"/>
                    </a:lnTo>
                    <a:lnTo>
                      <a:pt x="451" y="417"/>
                    </a:lnTo>
                    <a:lnTo>
                      <a:pt x="462" y="424"/>
                    </a:lnTo>
                    <a:lnTo>
                      <a:pt x="479" y="430"/>
                    </a:lnTo>
                    <a:lnTo>
                      <a:pt x="479" y="430"/>
                    </a:lnTo>
                    <a:lnTo>
                      <a:pt x="498" y="434"/>
                    </a:lnTo>
                    <a:lnTo>
                      <a:pt x="514" y="436"/>
                    </a:lnTo>
                    <a:lnTo>
                      <a:pt x="540" y="436"/>
                    </a:lnTo>
                    <a:lnTo>
                      <a:pt x="552" y="436"/>
                    </a:lnTo>
                    <a:lnTo>
                      <a:pt x="564" y="439"/>
                    </a:lnTo>
                    <a:lnTo>
                      <a:pt x="576" y="447"/>
                    </a:lnTo>
                    <a:lnTo>
                      <a:pt x="589" y="458"/>
                    </a:lnTo>
                    <a:lnTo>
                      <a:pt x="589" y="458"/>
                    </a:lnTo>
                    <a:lnTo>
                      <a:pt x="596" y="463"/>
                    </a:lnTo>
                    <a:lnTo>
                      <a:pt x="603" y="467"/>
                    </a:lnTo>
                    <a:lnTo>
                      <a:pt x="616" y="473"/>
                    </a:lnTo>
                    <a:lnTo>
                      <a:pt x="642" y="480"/>
                    </a:lnTo>
                    <a:lnTo>
                      <a:pt x="654" y="486"/>
                    </a:lnTo>
                    <a:lnTo>
                      <a:pt x="659" y="489"/>
                    </a:lnTo>
                    <a:lnTo>
                      <a:pt x="665" y="495"/>
                    </a:lnTo>
                    <a:lnTo>
                      <a:pt x="670" y="502"/>
                    </a:lnTo>
                    <a:lnTo>
                      <a:pt x="674" y="512"/>
                    </a:lnTo>
                    <a:lnTo>
                      <a:pt x="678" y="525"/>
                    </a:lnTo>
                    <a:lnTo>
                      <a:pt x="681" y="539"/>
                    </a:lnTo>
                    <a:lnTo>
                      <a:pt x="681" y="539"/>
                    </a:lnTo>
                    <a:lnTo>
                      <a:pt x="687" y="569"/>
                    </a:lnTo>
                    <a:lnTo>
                      <a:pt x="689" y="597"/>
                    </a:lnTo>
                    <a:lnTo>
                      <a:pt x="689" y="625"/>
                    </a:lnTo>
                    <a:lnTo>
                      <a:pt x="687" y="653"/>
                    </a:lnTo>
                    <a:lnTo>
                      <a:pt x="683" y="714"/>
                    </a:lnTo>
                    <a:lnTo>
                      <a:pt x="681" y="751"/>
                    </a:lnTo>
                    <a:lnTo>
                      <a:pt x="683" y="792"/>
                    </a:lnTo>
                    <a:lnTo>
                      <a:pt x="683" y="792"/>
                    </a:lnTo>
                    <a:lnTo>
                      <a:pt x="687" y="834"/>
                    </a:lnTo>
                    <a:lnTo>
                      <a:pt x="691" y="870"/>
                    </a:lnTo>
                    <a:lnTo>
                      <a:pt x="694" y="897"/>
                    </a:lnTo>
                    <a:lnTo>
                      <a:pt x="700" y="918"/>
                    </a:lnTo>
                    <a:lnTo>
                      <a:pt x="707" y="946"/>
                    </a:lnTo>
                    <a:lnTo>
                      <a:pt x="711" y="955"/>
                    </a:lnTo>
                    <a:lnTo>
                      <a:pt x="848" y="1207"/>
                    </a:lnTo>
                    <a:lnTo>
                      <a:pt x="466" y="1207"/>
                    </a:lnTo>
                    <a:lnTo>
                      <a:pt x="466" y="1207"/>
                    </a:lnTo>
                    <a:lnTo>
                      <a:pt x="449" y="1181"/>
                    </a:lnTo>
                    <a:lnTo>
                      <a:pt x="403" y="1116"/>
                    </a:lnTo>
                    <a:lnTo>
                      <a:pt x="338" y="1029"/>
                    </a:lnTo>
                    <a:lnTo>
                      <a:pt x="303" y="985"/>
                    </a:lnTo>
                    <a:lnTo>
                      <a:pt x="266" y="938"/>
                    </a:lnTo>
                    <a:lnTo>
                      <a:pt x="266" y="938"/>
                    </a:lnTo>
                    <a:lnTo>
                      <a:pt x="230" y="901"/>
                    </a:lnTo>
                    <a:lnTo>
                      <a:pt x="201" y="871"/>
                    </a:lnTo>
                    <a:lnTo>
                      <a:pt x="177" y="847"/>
                    </a:lnTo>
                    <a:lnTo>
                      <a:pt x="156" y="827"/>
                    </a:lnTo>
                    <a:lnTo>
                      <a:pt x="138" y="805"/>
                    </a:lnTo>
                    <a:lnTo>
                      <a:pt x="123" y="781"/>
                    </a:lnTo>
                    <a:lnTo>
                      <a:pt x="108" y="747"/>
                    </a:lnTo>
                    <a:lnTo>
                      <a:pt x="91" y="704"/>
                    </a:lnTo>
                    <a:lnTo>
                      <a:pt x="91" y="704"/>
                    </a:lnTo>
                    <a:lnTo>
                      <a:pt x="78" y="664"/>
                    </a:lnTo>
                    <a:lnTo>
                      <a:pt x="67" y="634"/>
                    </a:lnTo>
                    <a:lnTo>
                      <a:pt x="50" y="599"/>
                    </a:lnTo>
                    <a:lnTo>
                      <a:pt x="45" y="584"/>
                    </a:lnTo>
                    <a:lnTo>
                      <a:pt x="41" y="571"/>
                    </a:lnTo>
                    <a:lnTo>
                      <a:pt x="37" y="551"/>
                    </a:lnTo>
                    <a:lnTo>
                      <a:pt x="34" y="525"/>
                    </a:lnTo>
                    <a:lnTo>
                      <a:pt x="34" y="525"/>
                    </a:lnTo>
                    <a:lnTo>
                      <a:pt x="32" y="512"/>
                    </a:lnTo>
                    <a:lnTo>
                      <a:pt x="28" y="499"/>
                    </a:lnTo>
                    <a:lnTo>
                      <a:pt x="21" y="478"/>
                    </a:lnTo>
                    <a:lnTo>
                      <a:pt x="12" y="463"/>
                    </a:lnTo>
                    <a:lnTo>
                      <a:pt x="4" y="454"/>
                    </a:lnTo>
                    <a:lnTo>
                      <a:pt x="0" y="447"/>
                    </a:lnTo>
                    <a:lnTo>
                      <a:pt x="0" y="443"/>
                    </a:lnTo>
                    <a:lnTo>
                      <a:pt x="0" y="439"/>
                    </a:lnTo>
                    <a:lnTo>
                      <a:pt x="2" y="436"/>
                    </a:lnTo>
                    <a:lnTo>
                      <a:pt x="6" y="432"/>
                    </a:lnTo>
                    <a:lnTo>
                      <a:pt x="19" y="423"/>
                    </a:lnTo>
                    <a:lnTo>
                      <a:pt x="19" y="423"/>
                    </a:lnTo>
                    <a:lnTo>
                      <a:pt x="28" y="419"/>
                    </a:lnTo>
                    <a:lnTo>
                      <a:pt x="37" y="415"/>
                    </a:lnTo>
                    <a:lnTo>
                      <a:pt x="47" y="415"/>
                    </a:lnTo>
                    <a:lnTo>
                      <a:pt x="58" y="415"/>
                    </a:lnTo>
                    <a:lnTo>
                      <a:pt x="67" y="417"/>
                    </a:lnTo>
                    <a:lnTo>
                      <a:pt x="78" y="421"/>
                    </a:lnTo>
                    <a:lnTo>
                      <a:pt x="89" y="424"/>
                    </a:lnTo>
                    <a:lnTo>
                      <a:pt x="99" y="430"/>
                    </a:lnTo>
                    <a:lnTo>
                      <a:pt x="119" y="445"/>
                    </a:lnTo>
                    <a:lnTo>
                      <a:pt x="127" y="454"/>
                    </a:lnTo>
                    <a:lnTo>
                      <a:pt x="136" y="463"/>
                    </a:lnTo>
                    <a:lnTo>
                      <a:pt x="143" y="474"/>
                    </a:lnTo>
                    <a:lnTo>
                      <a:pt x="149" y="484"/>
                    </a:lnTo>
                    <a:lnTo>
                      <a:pt x="154" y="497"/>
                    </a:lnTo>
                    <a:lnTo>
                      <a:pt x="158" y="508"/>
                    </a:lnTo>
                    <a:lnTo>
                      <a:pt x="158" y="508"/>
                    </a:lnTo>
                    <a:lnTo>
                      <a:pt x="169" y="552"/>
                    </a:lnTo>
                    <a:lnTo>
                      <a:pt x="180" y="586"/>
                    </a:lnTo>
                    <a:lnTo>
                      <a:pt x="195" y="615"/>
                    </a:lnTo>
                    <a:lnTo>
                      <a:pt x="210" y="643"/>
                    </a:lnTo>
                    <a:lnTo>
                      <a:pt x="210" y="643"/>
                    </a:lnTo>
                    <a:close/>
                  </a:path>
                </a:pathLst>
              </a:custGeom>
              <a:pattFill prst="ltUpDiag">
                <a:fgClr>
                  <a:schemeClr val="tx2"/>
                </a:fgClr>
                <a:bgClr>
                  <a:schemeClr val="tx1">
                    <a:lumMod val="85000"/>
                    <a:lumOff val="15000"/>
                  </a:schemeClr>
                </a:bgClr>
              </a:pattFill>
              <a:ln>
                <a:noFill/>
              </a:ln>
            </p:spPr>
            <p:txBody>
              <a:bodyPr/>
              <a:lstStyle/>
              <a:p>
                <a:pPr eaLnBrk="1" hangingPunct="1">
                  <a:defRPr/>
                </a:pPr>
                <a:endParaRPr lang="en-US" altLang="zh-CN"/>
              </a:p>
            </p:txBody>
          </p:sp>
          <p:sp>
            <p:nvSpPr>
              <p:cNvPr id="65" name="Freeform 122"/>
              <p:cNvSpPr/>
              <p:nvPr/>
            </p:nvSpPr>
            <p:spPr bwMode="auto">
              <a:xfrm>
                <a:off x="4661969" y="5533826"/>
                <a:ext cx="944079" cy="1324173"/>
              </a:xfrm>
              <a:custGeom>
                <a:avLst/>
                <a:gdLst>
                  <a:gd name="T0" fmla="*/ 792 w 841"/>
                  <a:gd name="T1" fmla="*/ 2 h 1178"/>
                  <a:gd name="T2" fmla="*/ 802 w 841"/>
                  <a:gd name="T3" fmla="*/ 4 h 1178"/>
                  <a:gd name="T4" fmla="*/ 818 w 841"/>
                  <a:gd name="T5" fmla="*/ 15 h 1178"/>
                  <a:gd name="T6" fmla="*/ 828 w 841"/>
                  <a:gd name="T7" fmla="*/ 30 h 1178"/>
                  <a:gd name="T8" fmla="*/ 837 w 841"/>
                  <a:gd name="T9" fmla="*/ 54 h 1178"/>
                  <a:gd name="T10" fmla="*/ 841 w 841"/>
                  <a:gd name="T11" fmla="*/ 91 h 1178"/>
                  <a:gd name="T12" fmla="*/ 839 w 841"/>
                  <a:gd name="T13" fmla="*/ 139 h 1178"/>
                  <a:gd name="T14" fmla="*/ 835 w 841"/>
                  <a:gd name="T15" fmla="*/ 169 h 1178"/>
                  <a:gd name="T16" fmla="*/ 820 w 841"/>
                  <a:gd name="T17" fmla="*/ 264 h 1178"/>
                  <a:gd name="T18" fmla="*/ 805 w 841"/>
                  <a:gd name="T19" fmla="*/ 340 h 1178"/>
                  <a:gd name="T20" fmla="*/ 805 w 841"/>
                  <a:gd name="T21" fmla="*/ 397 h 1178"/>
                  <a:gd name="T22" fmla="*/ 809 w 841"/>
                  <a:gd name="T23" fmla="*/ 444 h 1178"/>
                  <a:gd name="T24" fmla="*/ 811 w 841"/>
                  <a:gd name="T25" fmla="*/ 499 h 1178"/>
                  <a:gd name="T26" fmla="*/ 805 w 841"/>
                  <a:gd name="T27" fmla="*/ 551 h 1178"/>
                  <a:gd name="T28" fmla="*/ 787 w 841"/>
                  <a:gd name="T29" fmla="*/ 653 h 1178"/>
                  <a:gd name="T30" fmla="*/ 759 w 841"/>
                  <a:gd name="T31" fmla="*/ 737 h 1178"/>
                  <a:gd name="T32" fmla="*/ 733 w 841"/>
                  <a:gd name="T33" fmla="*/ 796 h 1178"/>
                  <a:gd name="T34" fmla="*/ 724 w 841"/>
                  <a:gd name="T35" fmla="*/ 816 h 1178"/>
                  <a:gd name="T36" fmla="*/ 711 w 841"/>
                  <a:gd name="T37" fmla="*/ 855 h 1178"/>
                  <a:gd name="T38" fmla="*/ 692 w 841"/>
                  <a:gd name="T39" fmla="*/ 894 h 1178"/>
                  <a:gd name="T40" fmla="*/ 674 w 841"/>
                  <a:gd name="T41" fmla="*/ 917 h 1178"/>
                  <a:gd name="T42" fmla="*/ 648 w 841"/>
                  <a:gd name="T43" fmla="*/ 943 h 1178"/>
                  <a:gd name="T44" fmla="*/ 609 w 841"/>
                  <a:gd name="T45" fmla="*/ 972 h 1178"/>
                  <a:gd name="T46" fmla="*/ 586 w 841"/>
                  <a:gd name="T47" fmla="*/ 987 h 1178"/>
                  <a:gd name="T48" fmla="*/ 551 w 841"/>
                  <a:gd name="T49" fmla="*/ 1022 h 1178"/>
                  <a:gd name="T50" fmla="*/ 522 w 841"/>
                  <a:gd name="T51" fmla="*/ 1056 h 1178"/>
                  <a:gd name="T52" fmla="*/ 494 w 841"/>
                  <a:gd name="T53" fmla="*/ 1106 h 1178"/>
                  <a:gd name="T54" fmla="*/ 475 w 841"/>
                  <a:gd name="T55" fmla="*/ 1158 h 1178"/>
                  <a:gd name="T56" fmla="*/ 139 w 841"/>
                  <a:gd name="T57" fmla="*/ 1178 h 1178"/>
                  <a:gd name="T58" fmla="*/ 0 w 841"/>
                  <a:gd name="T59" fmla="*/ 1178 h 1178"/>
                  <a:gd name="T60" fmla="*/ 121 w 841"/>
                  <a:gd name="T61" fmla="*/ 1054 h 1178"/>
                  <a:gd name="T62" fmla="*/ 225 w 841"/>
                  <a:gd name="T63" fmla="*/ 933 h 1178"/>
                  <a:gd name="T64" fmla="*/ 291 w 841"/>
                  <a:gd name="T65" fmla="*/ 844 h 1178"/>
                  <a:gd name="T66" fmla="*/ 345 w 841"/>
                  <a:gd name="T67" fmla="*/ 757 h 1178"/>
                  <a:gd name="T68" fmla="*/ 371 w 841"/>
                  <a:gd name="T69" fmla="*/ 698 h 1178"/>
                  <a:gd name="T70" fmla="*/ 381 w 841"/>
                  <a:gd name="T71" fmla="*/ 662 h 1178"/>
                  <a:gd name="T72" fmla="*/ 382 w 841"/>
                  <a:gd name="T73" fmla="*/ 646 h 1178"/>
                  <a:gd name="T74" fmla="*/ 388 w 841"/>
                  <a:gd name="T75" fmla="*/ 421 h 1178"/>
                  <a:gd name="T76" fmla="*/ 393 w 841"/>
                  <a:gd name="T77" fmla="*/ 338 h 1178"/>
                  <a:gd name="T78" fmla="*/ 403 w 841"/>
                  <a:gd name="T79" fmla="*/ 286 h 1178"/>
                  <a:gd name="T80" fmla="*/ 408 w 841"/>
                  <a:gd name="T81" fmla="*/ 275 h 1178"/>
                  <a:gd name="T82" fmla="*/ 440 w 841"/>
                  <a:gd name="T83" fmla="*/ 236 h 1178"/>
                  <a:gd name="T84" fmla="*/ 505 w 841"/>
                  <a:gd name="T85" fmla="*/ 175 h 1178"/>
                  <a:gd name="T86" fmla="*/ 618 w 841"/>
                  <a:gd name="T87" fmla="*/ 76 h 1178"/>
                  <a:gd name="T88" fmla="*/ 624 w 841"/>
                  <a:gd name="T89" fmla="*/ 71 h 1178"/>
                  <a:gd name="T90" fmla="*/ 646 w 841"/>
                  <a:gd name="T91" fmla="*/ 60 h 1178"/>
                  <a:gd name="T92" fmla="*/ 674 w 841"/>
                  <a:gd name="T93" fmla="*/ 56 h 1178"/>
                  <a:gd name="T94" fmla="*/ 696 w 841"/>
                  <a:gd name="T95" fmla="*/ 60 h 1178"/>
                  <a:gd name="T96" fmla="*/ 705 w 841"/>
                  <a:gd name="T97" fmla="*/ 63 h 1178"/>
                  <a:gd name="T98" fmla="*/ 715 w 841"/>
                  <a:gd name="T99" fmla="*/ 39 h 1178"/>
                  <a:gd name="T100" fmla="*/ 735 w 841"/>
                  <a:gd name="T101" fmla="*/ 15 h 1178"/>
                  <a:gd name="T102" fmla="*/ 750 w 841"/>
                  <a:gd name="T103" fmla="*/ 6 h 1178"/>
                  <a:gd name="T104" fmla="*/ 768 w 841"/>
                  <a:gd name="T105" fmla="*/ 0 h 1178"/>
                  <a:gd name="T106" fmla="*/ 792 w 841"/>
                  <a:gd name="T107" fmla="*/ 2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1" h="1178">
                    <a:moveTo>
                      <a:pt x="792" y="2"/>
                    </a:moveTo>
                    <a:lnTo>
                      <a:pt x="792" y="2"/>
                    </a:lnTo>
                    <a:lnTo>
                      <a:pt x="794" y="2"/>
                    </a:lnTo>
                    <a:lnTo>
                      <a:pt x="802" y="4"/>
                    </a:lnTo>
                    <a:lnTo>
                      <a:pt x="813" y="10"/>
                    </a:lnTo>
                    <a:lnTo>
                      <a:pt x="818" y="15"/>
                    </a:lnTo>
                    <a:lnTo>
                      <a:pt x="824" y="23"/>
                    </a:lnTo>
                    <a:lnTo>
                      <a:pt x="828" y="30"/>
                    </a:lnTo>
                    <a:lnTo>
                      <a:pt x="833" y="41"/>
                    </a:lnTo>
                    <a:lnTo>
                      <a:pt x="837" y="54"/>
                    </a:lnTo>
                    <a:lnTo>
                      <a:pt x="839" y="71"/>
                    </a:lnTo>
                    <a:lnTo>
                      <a:pt x="841" y="91"/>
                    </a:lnTo>
                    <a:lnTo>
                      <a:pt x="841" y="113"/>
                    </a:lnTo>
                    <a:lnTo>
                      <a:pt x="839" y="139"/>
                    </a:lnTo>
                    <a:lnTo>
                      <a:pt x="835" y="169"/>
                    </a:lnTo>
                    <a:lnTo>
                      <a:pt x="835" y="169"/>
                    </a:lnTo>
                    <a:lnTo>
                      <a:pt x="828" y="225"/>
                    </a:lnTo>
                    <a:lnTo>
                      <a:pt x="820" y="264"/>
                    </a:lnTo>
                    <a:lnTo>
                      <a:pt x="809" y="317"/>
                    </a:lnTo>
                    <a:lnTo>
                      <a:pt x="805" y="340"/>
                    </a:lnTo>
                    <a:lnTo>
                      <a:pt x="805" y="364"/>
                    </a:lnTo>
                    <a:lnTo>
                      <a:pt x="805" y="397"/>
                    </a:lnTo>
                    <a:lnTo>
                      <a:pt x="809" y="444"/>
                    </a:lnTo>
                    <a:lnTo>
                      <a:pt x="809" y="444"/>
                    </a:lnTo>
                    <a:lnTo>
                      <a:pt x="811" y="471"/>
                    </a:lnTo>
                    <a:lnTo>
                      <a:pt x="811" y="499"/>
                    </a:lnTo>
                    <a:lnTo>
                      <a:pt x="809" y="525"/>
                    </a:lnTo>
                    <a:lnTo>
                      <a:pt x="805" y="551"/>
                    </a:lnTo>
                    <a:lnTo>
                      <a:pt x="798" y="603"/>
                    </a:lnTo>
                    <a:lnTo>
                      <a:pt x="787" y="653"/>
                    </a:lnTo>
                    <a:lnTo>
                      <a:pt x="774" y="698"/>
                    </a:lnTo>
                    <a:lnTo>
                      <a:pt x="759" y="737"/>
                    </a:lnTo>
                    <a:lnTo>
                      <a:pt x="744" y="770"/>
                    </a:lnTo>
                    <a:lnTo>
                      <a:pt x="733" y="796"/>
                    </a:lnTo>
                    <a:lnTo>
                      <a:pt x="733" y="796"/>
                    </a:lnTo>
                    <a:lnTo>
                      <a:pt x="724" y="816"/>
                    </a:lnTo>
                    <a:lnTo>
                      <a:pt x="716" y="837"/>
                    </a:lnTo>
                    <a:lnTo>
                      <a:pt x="711" y="855"/>
                    </a:lnTo>
                    <a:lnTo>
                      <a:pt x="703" y="874"/>
                    </a:lnTo>
                    <a:lnTo>
                      <a:pt x="692" y="894"/>
                    </a:lnTo>
                    <a:lnTo>
                      <a:pt x="685" y="905"/>
                    </a:lnTo>
                    <a:lnTo>
                      <a:pt x="674" y="917"/>
                    </a:lnTo>
                    <a:lnTo>
                      <a:pt x="663" y="930"/>
                    </a:lnTo>
                    <a:lnTo>
                      <a:pt x="648" y="943"/>
                    </a:lnTo>
                    <a:lnTo>
                      <a:pt x="629" y="956"/>
                    </a:lnTo>
                    <a:lnTo>
                      <a:pt x="609" y="972"/>
                    </a:lnTo>
                    <a:lnTo>
                      <a:pt x="609" y="972"/>
                    </a:lnTo>
                    <a:lnTo>
                      <a:pt x="586" y="987"/>
                    </a:lnTo>
                    <a:lnTo>
                      <a:pt x="568" y="1004"/>
                    </a:lnTo>
                    <a:lnTo>
                      <a:pt x="551" y="1022"/>
                    </a:lnTo>
                    <a:lnTo>
                      <a:pt x="535" y="1039"/>
                    </a:lnTo>
                    <a:lnTo>
                      <a:pt x="522" y="1056"/>
                    </a:lnTo>
                    <a:lnTo>
                      <a:pt x="510" y="1074"/>
                    </a:lnTo>
                    <a:lnTo>
                      <a:pt x="494" y="1106"/>
                    </a:lnTo>
                    <a:lnTo>
                      <a:pt x="483" y="1135"/>
                    </a:lnTo>
                    <a:lnTo>
                      <a:pt x="475" y="1158"/>
                    </a:lnTo>
                    <a:lnTo>
                      <a:pt x="471" y="1178"/>
                    </a:lnTo>
                    <a:lnTo>
                      <a:pt x="139" y="1178"/>
                    </a:lnTo>
                    <a:lnTo>
                      <a:pt x="0" y="1178"/>
                    </a:lnTo>
                    <a:lnTo>
                      <a:pt x="0" y="1178"/>
                    </a:lnTo>
                    <a:lnTo>
                      <a:pt x="59" y="1119"/>
                    </a:lnTo>
                    <a:lnTo>
                      <a:pt x="121" y="1054"/>
                    </a:lnTo>
                    <a:lnTo>
                      <a:pt x="189" y="976"/>
                    </a:lnTo>
                    <a:lnTo>
                      <a:pt x="225" y="933"/>
                    </a:lnTo>
                    <a:lnTo>
                      <a:pt x="260" y="889"/>
                    </a:lnTo>
                    <a:lnTo>
                      <a:pt x="291" y="844"/>
                    </a:lnTo>
                    <a:lnTo>
                      <a:pt x="321" y="800"/>
                    </a:lnTo>
                    <a:lnTo>
                      <a:pt x="345" y="757"/>
                    </a:lnTo>
                    <a:lnTo>
                      <a:pt x="366" y="716"/>
                    </a:lnTo>
                    <a:lnTo>
                      <a:pt x="371" y="698"/>
                    </a:lnTo>
                    <a:lnTo>
                      <a:pt x="377" y="679"/>
                    </a:lnTo>
                    <a:lnTo>
                      <a:pt x="381" y="662"/>
                    </a:lnTo>
                    <a:lnTo>
                      <a:pt x="382" y="646"/>
                    </a:lnTo>
                    <a:lnTo>
                      <a:pt x="382" y="646"/>
                    </a:lnTo>
                    <a:lnTo>
                      <a:pt x="384" y="525"/>
                    </a:lnTo>
                    <a:lnTo>
                      <a:pt x="388" y="421"/>
                    </a:lnTo>
                    <a:lnTo>
                      <a:pt x="390" y="377"/>
                    </a:lnTo>
                    <a:lnTo>
                      <a:pt x="393" y="338"/>
                    </a:lnTo>
                    <a:lnTo>
                      <a:pt x="397" y="308"/>
                    </a:lnTo>
                    <a:lnTo>
                      <a:pt x="403" y="286"/>
                    </a:lnTo>
                    <a:lnTo>
                      <a:pt x="403" y="286"/>
                    </a:lnTo>
                    <a:lnTo>
                      <a:pt x="408" y="275"/>
                    </a:lnTo>
                    <a:lnTo>
                      <a:pt x="416" y="264"/>
                    </a:lnTo>
                    <a:lnTo>
                      <a:pt x="440" y="236"/>
                    </a:lnTo>
                    <a:lnTo>
                      <a:pt x="470" y="206"/>
                    </a:lnTo>
                    <a:lnTo>
                      <a:pt x="505" y="175"/>
                    </a:lnTo>
                    <a:lnTo>
                      <a:pt x="572" y="115"/>
                    </a:lnTo>
                    <a:lnTo>
                      <a:pt x="618" y="76"/>
                    </a:lnTo>
                    <a:lnTo>
                      <a:pt x="618" y="76"/>
                    </a:lnTo>
                    <a:lnTo>
                      <a:pt x="624" y="71"/>
                    </a:lnTo>
                    <a:lnTo>
                      <a:pt x="631" y="65"/>
                    </a:lnTo>
                    <a:lnTo>
                      <a:pt x="646" y="60"/>
                    </a:lnTo>
                    <a:lnTo>
                      <a:pt x="661" y="56"/>
                    </a:lnTo>
                    <a:lnTo>
                      <a:pt x="674" y="56"/>
                    </a:lnTo>
                    <a:lnTo>
                      <a:pt x="687" y="58"/>
                    </a:lnTo>
                    <a:lnTo>
                      <a:pt x="696" y="60"/>
                    </a:lnTo>
                    <a:lnTo>
                      <a:pt x="705" y="63"/>
                    </a:lnTo>
                    <a:lnTo>
                      <a:pt x="705" y="63"/>
                    </a:lnTo>
                    <a:lnTo>
                      <a:pt x="709" y="50"/>
                    </a:lnTo>
                    <a:lnTo>
                      <a:pt x="715" y="39"/>
                    </a:lnTo>
                    <a:lnTo>
                      <a:pt x="724" y="26"/>
                    </a:lnTo>
                    <a:lnTo>
                      <a:pt x="735" y="15"/>
                    </a:lnTo>
                    <a:lnTo>
                      <a:pt x="742" y="10"/>
                    </a:lnTo>
                    <a:lnTo>
                      <a:pt x="750" y="6"/>
                    </a:lnTo>
                    <a:lnTo>
                      <a:pt x="759" y="2"/>
                    </a:lnTo>
                    <a:lnTo>
                      <a:pt x="768" y="0"/>
                    </a:lnTo>
                    <a:lnTo>
                      <a:pt x="779" y="0"/>
                    </a:lnTo>
                    <a:lnTo>
                      <a:pt x="792" y="2"/>
                    </a:lnTo>
                    <a:lnTo>
                      <a:pt x="792" y="2"/>
                    </a:lnTo>
                    <a:close/>
                  </a:path>
                </a:pathLst>
              </a:custGeom>
              <a:pattFill prst="ltUpDiag">
                <a:fgClr>
                  <a:schemeClr val="tx2"/>
                </a:fgClr>
                <a:bgClr>
                  <a:schemeClr val="tx1">
                    <a:lumMod val="85000"/>
                    <a:lumOff val="15000"/>
                  </a:schemeClr>
                </a:bgClr>
              </a:pattFill>
              <a:ln>
                <a:noFill/>
              </a:ln>
            </p:spPr>
            <p:txBody>
              <a:bodyPr/>
              <a:lstStyle/>
              <a:p>
                <a:pPr eaLnBrk="1" hangingPunct="1">
                  <a:defRPr/>
                </a:pPr>
                <a:endParaRPr lang="en-US" altLang="zh-CN"/>
              </a:p>
            </p:txBody>
          </p:sp>
        </p:grpSp>
        <p:sp>
          <p:nvSpPr>
            <p:cNvPr id="78" name="Freeform 43"/>
            <p:cNvSpPr>
              <a:spLocks noEditPoints="1"/>
            </p:cNvSpPr>
            <p:nvPr/>
          </p:nvSpPr>
          <p:spPr bwMode="auto">
            <a:xfrm>
              <a:off x="1991544" y="5085184"/>
              <a:ext cx="576064" cy="720080"/>
            </a:xfrm>
            <a:custGeom>
              <a:avLst/>
              <a:gdLst>
                <a:gd name="T0" fmla="*/ 2147483646 w 304"/>
                <a:gd name="T1" fmla="*/ 2147483646 h 567"/>
                <a:gd name="T2" fmla="*/ 2147483646 w 304"/>
                <a:gd name="T3" fmla="*/ 2147483646 h 567"/>
                <a:gd name="T4" fmla="*/ 2147483646 w 304"/>
                <a:gd name="T5" fmla="*/ 2147483646 h 567"/>
                <a:gd name="T6" fmla="*/ 2147483646 w 304"/>
                <a:gd name="T7" fmla="*/ 2147483646 h 567"/>
                <a:gd name="T8" fmla="*/ 2147483646 w 304"/>
                <a:gd name="T9" fmla="*/ 2147483646 h 567"/>
                <a:gd name="T10" fmla="*/ 2147483646 w 304"/>
                <a:gd name="T11" fmla="*/ 2147483646 h 567"/>
                <a:gd name="T12" fmla="*/ 2147483646 w 304"/>
                <a:gd name="T13" fmla="*/ 2147483646 h 567"/>
                <a:gd name="T14" fmla="*/ 2147483646 w 304"/>
                <a:gd name="T15" fmla="*/ 2147483646 h 567"/>
                <a:gd name="T16" fmla="*/ 2147483646 w 304"/>
                <a:gd name="T17" fmla="*/ 2147483646 h 567"/>
                <a:gd name="T18" fmla="*/ 2147483646 w 304"/>
                <a:gd name="T19" fmla="*/ 2147483646 h 567"/>
                <a:gd name="T20" fmla="*/ 2147483646 w 304"/>
                <a:gd name="T21" fmla="*/ 2147483646 h 567"/>
                <a:gd name="T22" fmla="*/ 2147483646 w 304"/>
                <a:gd name="T23" fmla="*/ 2147483646 h 567"/>
                <a:gd name="T24" fmla="*/ 2147483646 w 304"/>
                <a:gd name="T25" fmla="*/ 2147483646 h 567"/>
                <a:gd name="T26" fmla="*/ 2147483646 w 304"/>
                <a:gd name="T27" fmla="*/ 2147483646 h 567"/>
                <a:gd name="T28" fmla="*/ 2147483646 w 304"/>
                <a:gd name="T29" fmla="*/ 2147483646 h 567"/>
                <a:gd name="T30" fmla="*/ 2147483646 w 304"/>
                <a:gd name="T31" fmla="*/ 2147483646 h 567"/>
                <a:gd name="T32" fmla="*/ 2147483646 w 304"/>
                <a:gd name="T33" fmla="*/ 2147483646 h 567"/>
                <a:gd name="T34" fmla="*/ 2147483646 w 304"/>
                <a:gd name="T35" fmla="*/ 2147483646 h 567"/>
                <a:gd name="T36" fmla="*/ 2147483646 w 304"/>
                <a:gd name="T37" fmla="*/ 2147483646 h 567"/>
                <a:gd name="T38" fmla="*/ 2147483646 w 304"/>
                <a:gd name="T39" fmla="*/ 2147483646 h 567"/>
                <a:gd name="T40" fmla="*/ 2147483646 w 304"/>
                <a:gd name="T41" fmla="*/ 2147483646 h 567"/>
                <a:gd name="T42" fmla="*/ 2147483646 w 304"/>
                <a:gd name="T43" fmla="*/ 2147483646 h 567"/>
                <a:gd name="T44" fmla="*/ 2147483646 w 304"/>
                <a:gd name="T45" fmla="*/ 2147483646 h 567"/>
                <a:gd name="T46" fmla="*/ 2147483646 w 304"/>
                <a:gd name="T47" fmla="*/ 2147483646 h 567"/>
                <a:gd name="T48" fmla="*/ 2147483646 w 304"/>
                <a:gd name="T49" fmla="*/ 2147483646 h 567"/>
                <a:gd name="T50" fmla="*/ 2147483646 w 304"/>
                <a:gd name="T51" fmla="*/ 2147483646 h 567"/>
                <a:gd name="T52" fmla="*/ 2147483646 w 304"/>
                <a:gd name="T53" fmla="*/ 2147483646 h 567"/>
                <a:gd name="T54" fmla="*/ 2147483646 w 304"/>
                <a:gd name="T55" fmla="*/ 2147483646 h 567"/>
                <a:gd name="T56" fmla="*/ 2147483646 w 304"/>
                <a:gd name="T57" fmla="*/ 2147483646 h 567"/>
                <a:gd name="T58" fmla="*/ 2147483646 w 304"/>
                <a:gd name="T59" fmla="*/ 2147483646 h 567"/>
                <a:gd name="T60" fmla="*/ 2147483646 w 304"/>
                <a:gd name="T61" fmla="*/ 2147483646 h 567"/>
                <a:gd name="T62" fmla="*/ 2147483646 w 304"/>
                <a:gd name="T63" fmla="*/ 2147483646 h 567"/>
                <a:gd name="T64" fmla="*/ 2147483646 w 304"/>
                <a:gd name="T65" fmla="*/ 2147483646 h 567"/>
                <a:gd name="T66" fmla="*/ 2147483646 w 304"/>
                <a:gd name="T67" fmla="*/ 2147483646 h 567"/>
                <a:gd name="T68" fmla="*/ 2147483646 w 304"/>
                <a:gd name="T69" fmla="*/ 2147483646 h 567"/>
                <a:gd name="T70" fmla="*/ 2147483646 w 304"/>
                <a:gd name="T71" fmla="*/ 2147483646 h 567"/>
                <a:gd name="T72" fmla="*/ 2147483646 w 304"/>
                <a:gd name="T73" fmla="*/ 2147483646 h 567"/>
                <a:gd name="T74" fmla="*/ 2147483646 w 304"/>
                <a:gd name="T75" fmla="*/ 2147483646 h 567"/>
                <a:gd name="T76" fmla="*/ 2147483646 w 304"/>
                <a:gd name="T77" fmla="*/ 2147483646 h 567"/>
                <a:gd name="T78" fmla="*/ 2147483646 w 304"/>
                <a:gd name="T79" fmla="*/ 2147483646 h 567"/>
                <a:gd name="T80" fmla="*/ 2147483646 w 304"/>
                <a:gd name="T81" fmla="*/ 2147483646 h 567"/>
                <a:gd name="T82" fmla="*/ 2147483646 w 304"/>
                <a:gd name="T83" fmla="*/ 2147483646 h 567"/>
                <a:gd name="T84" fmla="*/ 2147483646 w 304"/>
                <a:gd name="T85" fmla="*/ 2147483646 h 567"/>
                <a:gd name="T86" fmla="*/ 2147483646 w 304"/>
                <a:gd name="T87" fmla="*/ 2147483646 h 567"/>
                <a:gd name="T88" fmla="*/ 2147483646 w 304"/>
                <a:gd name="T89" fmla="*/ 2147483646 h 567"/>
                <a:gd name="T90" fmla="*/ 2147483646 w 304"/>
                <a:gd name="T91" fmla="*/ 2147483646 h 567"/>
                <a:gd name="T92" fmla="*/ 2147483646 w 304"/>
                <a:gd name="T93" fmla="*/ 2147483646 h 567"/>
                <a:gd name="T94" fmla="*/ 2147483646 w 304"/>
                <a:gd name="T95" fmla="*/ 2147483646 h 567"/>
                <a:gd name="T96" fmla="*/ 2147483646 w 304"/>
                <a:gd name="T97" fmla="*/ 2147483646 h 56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04"/>
                <a:gd name="T148" fmla="*/ 0 h 567"/>
                <a:gd name="T149" fmla="*/ 304 w 304"/>
                <a:gd name="T150" fmla="*/ 567 h 56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04" h="567">
                  <a:moveTo>
                    <a:pt x="304" y="378"/>
                  </a:moveTo>
                  <a:lnTo>
                    <a:pt x="304" y="378"/>
                  </a:lnTo>
                  <a:lnTo>
                    <a:pt x="300" y="399"/>
                  </a:lnTo>
                  <a:lnTo>
                    <a:pt x="295" y="421"/>
                  </a:lnTo>
                  <a:lnTo>
                    <a:pt x="284" y="441"/>
                  </a:lnTo>
                  <a:lnTo>
                    <a:pt x="269" y="462"/>
                  </a:lnTo>
                  <a:lnTo>
                    <a:pt x="252" y="478"/>
                  </a:lnTo>
                  <a:lnTo>
                    <a:pt x="230" y="493"/>
                  </a:lnTo>
                  <a:lnTo>
                    <a:pt x="217" y="501"/>
                  </a:lnTo>
                  <a:lnTo>
                    <a:pt x="206" y="506"/>
                  </a:lnTo>
                  <a:lnTo>
                    <a:pt x="191" y="510"/>
                  </a:lnTo>
                  <a:lnTo>
                    <a:pt x="176" y="514"/>
                  </a:lnTo>
                  <a:lnTo>
                    <a:pt x="176" y="567"/>
                  </a:lnTo>
                  <a:lnTo>
                    <a:pt x="139" y="567"/>
                  </a:lnTo>
                  <a:lnTo>
                    <a:pt x="139" y="519"/>
                  </a:lnTo>
                  <a:lnTo>
                    <a:pt x="135" y="519"/>
                  </a:lnTo>
                  <a:lnTo>
                    <a:pt x="132" y="519"/>
                  </a:lnTo>
                  <a:lnTo>
                    <a:pt x="111" y="519"/>
                  </a:lnTo>
                  <a:lnTo>
                    <a:pt x="93" y="517"/>
                  </a:lnTo>
                  <a:lnTo>
                    <a:pt x="59" y="510"/>
                  </a:lnTo>
                  <a:lnTo>
                    <a:pt x="43" y="504"/>
                  </a:lnTo>
                  <a:lnTo>
                    <a:pt x="28" y="499"/>
                  </a:lnTo>
                  <a:lnTo>
                    <a:pt x="0" y="486"/>
                  </a:lnTo>
                  <a:lnTo>
                    <a:pt x="22" y="417"/>
                  </a:lnTo>
                  <a:lnTo>
                    <a:pt x="44" y="430"/>
                  </a:lnTo>
                  <a:lnTo>
                    <a:pt x="74" y="443"/>
                  </a:lnTo>
                  <a:lnTo>
                    <a:pt x="107" y="454"/>
                  </a:lnTo>
                  <a:lnTo>
                    <a:pt x="122" y="458"/>
                  </a:lnTo>
                  <a:lnTo>
                    <a:pt x="139" y="460"/>
                  </a:lnTo>
                  <a:lnTo>
                    <a:pt x="139" y="317"/>
                  </a:lnTo>
                  <a:lnTo>
                    <a:pt x="94" y="298"/>
                  </a:lnTo>
                  <a:lnTo>
                    <a:pt x="74" y="287"/>
                  </a:lnTo>
                  <a:lnTo>
                    <a:pt x="56" y="273"/>
                  </a:lnTo>
                  <a:lnTo>
                    <a:pt x="46" y="263"/>
                  </a:lnTo>
                  <a:lnTo>
                    <a:pt x="39" y="254"/>
                  </a:lnTo>
                  <a:lnTo>
                    <a:pt x="33" y="243"/>
                  </a:lnTo>
                  <a:lnTo>
                    <a:pt x="26" y="232"/>
                  </a:lnTo>
                  <a:lnTo>
                    <a:pt x="22" y="221"/>
                  </a:lnTo>
                  <a:lnTo>
                    <a:pt x="18" y="206"/>
                  </a:lnTo>
                  <a:lnTo>
                    <a:pt x="17" y="191"/>
                  </a:lnTo>
                  <a:lnTo>
                    <a:pt x="15" y="172"/>
                  </a:lnTo>
                  <a:lnTo>
                    <a:pt x="17" y="156"/>
                  </a:lnTo>
                  <a:lnTo>
                    <a:pt x="24" y="137"/>
                  </a:lnTo>
                  <a:lnTo>
                    <a:pt x="33" y="117"/>
                  </a:lnTo>
                  <a:lnTo>
                    <a:pt x="48" y="100"/>
                  </a:lnTo>
                  <a:lnTo>
                    <a:pt x="65" y="83"/>
                  </a:lnTo>
                  <a:lnTo>
                    <a:pt x="87" y="70"/>
                  </a:lnTo>
                  <a:lnTo>
                    <a:pt x="98" y="63"/>
                  </a:lnTo>
                  <a:lnTo>
                    <a:pt x="111" y="57"/>
                  </a:lnTo>
                  <a:lnTo>
                    <a:pt x="124" y="54"/>
                  </a:lnTo>
                  <a:lnTo>
                    <a:pt x="139" y="50"/>
                  </a:lnTo>
                  <a:lnTo>
                    <a:pt x="139" y="0"/>
                  </a:lnTo>
                  <a:lnTo>
                    <a:pt x="176" y="0"/>
                  </a:lnTo>
                  <a:lnTo>
                    <a:pt x="176" y="48"/>
                  </a:lnTo>
                  <a:lnTo>
                    <a:pt x="178" y="48"/>
                  </a:lnTo>
                  <a:lnTo>
                    <a:pt x="206" y="48"/>
                  </a:lnTo>
                  <a:lnTo>
                    <a:pt x="232" y="50"/>
                  </a:lnTo>
                  <a:lnTo>
                    <a:pt x="284" y="57"/>
                  </a:lnTo>
                  <a:lnTo>
                    <a:pt x="271" y="126"/>
                  </a:lnTo>
                  <a:lnTo>
                    <a:pt x="247" y="119"/>
                  </a:lnTo>
                  <a:lnTo>
                    <a:pt x="223" y="113"/>
                  </a:lnTo>
                  <a:lnTo>
                    <a:pt x="200" y="107"/>
                  </a:lnTo>
                  <a:lnTo>
                    <a:pt x="176" y="106"/>
                  </a:lnTo>
                  <a:lnTo>
                    <a:pt x="176" y="232"/>
                  </a:lnTo>
                  <a:lnTo>
                    <a:pt x="221" y="250"/>
                  </a:lnTo>
                  <a:lnTo>
                    <a:pt x="243" y="261"/>
                  </a:lnTo>
                  <a:lnTo>
                    <a:pt x="261" y="276"/>
                  </a:lnTo>
                  <a:lnTo>
                    <a:pt x="271" y="286"/>
                  </a:lnTo>
                  <a:lnTo>
                    <a:pt x="278" y="295"/>
                  </a:lnTo>
                  <a:lnTo>
                    <a:pt x="286" y="306"/>
                  </a:lnTo>
                  <a:lnTo>
                    <a:pt x="291" y="317"/>
                  </a:lnTo>
                  <a:lnTo>
                    <a:pt x="297" y="330"/>
                  </a:lnTo>
                  <a:lnTo>
                    <a:pt x="300" y="345"/>
                  </a:lnTo>
                  <a:lnTo>
                    <a:pt x="302" y="360"/>
                  </a:lnTo>
                  <a:lnTo>
                    <a:pt x="304" y="378"/>
                  </a:lnTo>
                  <a:close/>
                  <a:moveTo>
                    <a:pt x="94" y="159"/>
                  </a:moveTo>
                  <a:lnTo>
                    <a:pt x="94" y="159"/>
                  </a:lnTo>
                  <a:lnTo>
                    <a:pt x="94" y="169"/>
                  </a:lnTo>
                  <a:lnTo>
                    <a:pt x="96" y="178"/>
                  </a:lnTo>
                  <a:lnTo>
                    <a:pt x="102" y="185"/>
                  </a:lnTo>
                  <a:lnTo>
                    <a:pt x="106" y="193"/>
                  </a:lnTo>
                  <a:lnTo>
                    <a:pt x="120" y="204"/>
                  </a:lnTo>
                  <a:lnTo>
                    <a:pt x="139" y="215"/>
                  </a:lnTo>
                  <a:lnTo>
                    <a:pt x="139" y="106"/>
                  </a:lnTo>
                  <a:lnTo>
                    <a:pt x="122" y="109"/>
                  </a:lnTo>
                  <a:lnTo>
                    <a:pt x="111" y="115"/>
                  </a:lnTo>
                  <a:lnTo>
                    <a:pt x="104" y="120"/>
                  </a:lnTo>
                  <a:lnTo>
                    <a:pt x="98" y="130"/>
                  </a:lnTo>
                  <a:lnTo>
                    <a:pt x="94" y="143"/>
                  </a:lnTo>
                  <a:lnTo>
                    <a:pt x="94" y="159"/>
                  </a:lnTo>
                  <a:close/>
                  <a:moveTo>
                    <a:pt x="224" y="391"/>
                  </a:moveTo>
                  <a:lnTo>
                    <a:pt x="224" y="391"/>
                  </a:lnTo>
                  <a:lnTo>
                    <a:pt x="223" y="380"/>
                  </a:lnTo>
                  <a:lnTo>
                    <a:pt x="221" y="371"/>
                  </a:lnTo>
                  <a:lnTo>
                    <a:pt x="217" y="363"/>
                  </a:lnTo>
                  <a:lnTo>
                    <a:pt x="211" y="356"/>
                  </a:lnTo>
                  <a:lnTo>
                    <a:pt x="197" y="345"/>
                  </a:lnTo>
                  <a:lnTo>
                    <a:pt x="176" y="334"/>
                  </a:lnTo>
                  <a:lnTo>
                    <a:pt x="176" y="458"/>
                  </a:lnTo>
                  <a:lnTo>
                    <a:pt x="191" y="454"/>
                  </a:lnTo>
                  <a:lnTo>
                    <a:pt x="202" y="451"/>
                  </a:lnTo>
                  <a:lnTo>
                    <a:pt x="206" y="449"/>
                  </a:lnTo>
                  <a:lnTo>
                    <a:pt x="211" y="443"/>
                  </a:lnTo>
                  <a:lnTo>
                    <a:pt x="217" y="432"/>
                  </a:lnTo>
                  <a:lnTo>
                    <a:pt x="223" y="413"/>
                  </a:lnTo>
                  <a:lnTo>
                    <a:pt x="224" y="391"/>
                  </a:lnTo>
                  <a:close/>
                </a:path>
              </a:pathLst>
            </a:custGeom>
            <a:solidFill>
              <a:schemeClr val="tx1"/>
            </a:solidFill>
            <a:ln w="9525">
              <a:noFill/>
              <a:round/>
            </a:ln>
          </p:spPr>
          <p:txBody>
            <a:bodyPr/>
            <a:lstStyle/>
            <a:p>
              <a:endParaRPr lang="en-GB"/>
            </a:p>
          </p:txBody>
        </p:sp>
      </p:grpSp>
      <p:grpSp>
        <p:nvGrpSpPr>
          <p:cNvPr id="116" name="组合 115"/>
          <p:cNvGrpSpPr/>
          <p:nvPr/>
        </p:nvGrpSpPr>
        <p:grpSpPr>
          <a:xfrm>
            <a:off x="2424629" y="3510830"/>
            <a:ext cx="838200" cy="979488"/>
            <a:chOff x="2775149" y="3510830"/>
            <a:chExt cx="838200" cy="979488"/>
          </a:xfrm>
        </p:grpSpPr>
        <p:sp>
          <p:nvSpPr>
            <p:cNvPr id="19" name="Freeform 44"/>
            <p:cNvSpPr/>
            <p:nvPr/>
          </p:nvSpPr>
          <p:spPr bwMode="auto">
            <a:xfrm>
              <a:off x="2775149" y="3510830"/>
              <a:ext cx="838200" cy="979488"/>
            </a:xfrm>
            <a:custGeom>
              <a:avLst/>
              <a:gdLst>
                <a:gd name="T0" fmla="*/ 2147483646 w 746"/>
                <a:gd name="T1" fmla="*/ 0 h 872"/>
                <a:gd name="T2" fmla="*/ 2147483646 w 746"/>
                <a:gd name="T3" fmla="*/ 2147483646 h 872"/>
                <a:gd name="T4" fmla="*/ 2147483646 w 746"/>
                <a:gd name="T5" fmla="*/ 2147483646 h 872"/>
                <a:gd name="T6" fmla="*/ 2147483646 w 746"/>
                <a:gd name="T7" fmla="*/ 2147483646 h 872"/>
                <a:gd name="T8" fmla="*/ 2147483646 w 746"/>
                <a:gd name="T9" fmla="*/ 2147483646 h 872"/>
                <a:gd name="T10" fmla="*/ 2147483646 w 746"/>
                <a:gd name="T11" fmla="*/ 2147483646 h 872"/>
                <a:gd name="T12" fmla="*/ 2147483646 w 746"/>
                <a:gd name="T13" fmla="*/ 2147483646 h 872"/>
                <a:gd name="T14" fmla="*/ 2147483646 w 746"/>
                <a:gd name="T15" fmla="*/ 2147483646 h 872"/>
                <a:gd name="T16" fmla="*/ 0 w 746"/>
                <a:gd name="T17" fmla="*/ 2147483646 h 872"/>
                <a:gd name="T18" fmla="*/ 2147483646 w 746"/>
                <a:gd name="T19" fmla="*/ 2147483646 h 872"/>
                <a:gd name="T20" fmla="*/ 2147483646 w 746"/>
                <a:gd name="T21" fmla="*/ 2147483646 h 872"/>
                <a:gd name="T22" fmla="*/ 2147483646 w 746"/>
                <a:gd name="T23" fmla="*/ 2147483646 h 872"/>
                <a:gd name="T24" fmla="*/ 2147483646 w 746"/>
                <a:gd name="T25" fmla="*/ 2147483646 h 872"/>
                <a:gd name="T26" fmla="*/ 2147483646 w 746"/>
                <a:gd name="T27" fmla="*/ 2147483646 h 872"/>
                <a:gd name="T28" fmla="*/ 2147483646 w 746"/>
                <a:gd name="T29" fmla="*/ 2147483646 h 872"/>
                <a:gd name="T30" fmla="*/ 2147483646 w 746"/>
                <a:gd name="T31" fmla="*/ 2147483646 h 872"/>
                <a:gd name="T32" fmla="*/ 2147483646 w 746"/>
                <a:gd name="T33" fmla="*/ 2147483646 h 872"/>
                <a:gd name="T34" fmla="*/ 2147483646 w 746"/>
                <a:gd name="T35" fmla="*/ 2147483646 h 872"/>
                <a:gd name="T36" fmla="*/ 2147483646 w 746"/>
                <a:gd name="T37" fmla="*/ 2147483646 h 872"/>
                <a:gd name="T38" fmla="*/ 2147483646 w 746"/>
                <a:gd name="T39" fmla="*/ 2147483646 h 872"/>
                <a:gd name="T40" fmla="*/ 2147483646 w 746"/>
                <a:gd name="T41" fmla="*/ 2147483646 h 872"/>
                <a:gd name="T42" fmla="*/ 2147483646 w 746"/>
                <a:gd name="T43" fmla="*/ 2147483646 h 872"/>
                <a:gd name="T44" fmla="*/ 2147483646 w 746"/>
                <a:gd name="T45" fmla="*/ 2147483646 h 872"/>
                <a:gd name="T46" fmla="*/ 2147483646 w 746"/>
                <a:gd name="T47" fmla="*/ 2147483646 h 872"/>
                <a:gd name="T48" fmla="*/ 2147483646 w 746"/>
                <a:gd name="T49" fmla="*/ 2147483646 h 872"/>
                <a:gd name="T50" fmla="*/ 2147483646 w 746"/>
                <a:gd name="T51" fmla="*/ 2147483646 h 872"/>
                <a:gd name="T52" fmla="*/ 2147483646 w 746"/>
                <a:gd name="T53" fmla="*/ 2147483646 h 872"/>
                <a:gd name="T54" fmla="*/ 2147483646 w 746"/>
                <a:gd name="T55" fmla="*/ 2147483646 h 872"/>
                <a:gd name="T56" fmla="*/ 2147483646 w 746"/>
                <a:gd name="T57" fmla="*/ 2147483646 h 872"/>
                <a:gd name="T58" fmla="*/ 2147483646 w 746"/>
                <a:gd name="T59" fmla="*/ 2147483646 h 872"/>
                <a:gd name="T60" fmla="*/ 2147483646 w 746"/>
                <a:gd name="T61" fmla="*/ 2147483646 h 872"/>
                <a:gd name="T62" fmla="*/ 2147483646 w 746"/>
                <a:gd name="T63" fmla="*/ 2147483646 h 872"/>
                <a:gd name="T64" fmla="*/ 2147483646 w 746"/>
                <a:gd name="T65" fmla="*/ 2147483646 h 872"/>
                <a:gd name="T66" fmla="*/ 2147483646 w 746"/>
                <a:gd name="T67" fmla="*/ 2147483646 h 872"/>
                <a:gd name="T68" fmla="*/ 2147483646 w 746"/>
                <a:gd name="T69" fmla="*/ 2147483646 h 872"/>
                <a:gd name="T70" fmla="*/ 2147483646 w 746"/>
                <a:gd name="T71" fmla="*/ 2147483646 h 872"/>
                <a:gd name="T72" fmla="*/ 2147483646 w 746"/>
                <a:gd name="T73" fmla="*/ 0 h 87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6"/>
                <a:gd name="T112" fmla="*/ 0 h 872"/>
                <a:gd name="T113" fmla="*/ 746 w 746"/>
                <a:gd name="T114" fmla="*/ 872 h 87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6" h="872">
                  <a:moveTo>
                    <a:pt x="373" y="0"/>
                  </a:moveTo>
                  <a:lnTo>
                    <a:pt x="373" y="0"/>
                  </a:lnTo>
                  <a:lnTo>
                    <a:pt x="334" y="2"/>
                  </a:lnTo>
                  <a:lnTo>
                    <a:pt x="297" y="7"/>
                  </a:lnTo>
                  <a:lnTo>
                    <a:pt x="262" y="16"/>
                  </a:lnTo>
                  <a:lnTo>
                    <a:pt x="228" y="29"/>
                  </a:lnTo>
                  <a:lnTo>
                    <a:pt x="195" y="44"/>
                  </a:lnTo>
                  <a:lnTo>
                    <a:pt x="165" y="63"/>
                  </a:lnTo>
                  <a:lnTo>
                    <a:pt x="136" y="85"/>
                  </a:lnTo>
                  <a:lnTo>
                    <a:pt x="110" y="109"/>
                  </a:lnTo>
                  <a:lnTo>
                    <a:pt x="86" y="135"/>
                  </a:lnTo>
                  <a:lnTo>
                    <a:pt x="63" y="165"/>
                  </a:lnTo>
                  <a:lnTo>
                    <a:pt x="45" y="195"/>
                  </a:lnTo>
                  <a:lnTo>
                    <a:pt x="30" y="228"/>
                  </a:lnTo>
                  <a:lnTo>
                    <a:pt x="17" y="261"/>
                  </a:lnTo>
                  <a:lnTo>
                    <a:pt x="8" y="297"/>
                  </a:lnTo>
                  <a:lnTo>
                    <a:pt x="2" y="334"/>
                  </a:lnTo>
                  <a:lnTo>
                    <a:pt x="0" y="373"/>
                  </a:lnTo>
                  <a:lnTo>
                    <a:pt x="2" y="399"/>
                  </a:lnTo>
                  <a:lnTo>
                    <a:pt x="4" y="425"/>
                  </a:lnTo>
                  <a:lnTo>
                    <a:pt x="8" y="449"/>
                  </a:lnTo>
                  <a:lnTo>
                    <a:pt x="15" y="473"/>
                  </a:lnTo>
                  <a:lnTo>
                    <a:pt x="22" y="497"/>
                  </a:lnTo>
                  <a:lnTo>
                    <a:pt x="30" y="519"/>
                  </a:lnTo>
                  <a:lnTo>
                    <a:pt x="41" y="541"/>
                  </a:lnTo>
                  <a:lnTo>
                    <a:pt x="52" y="564"/>
                  </a:lnTo>
                  <a:lnTo>
                    <a:pt x="65" y="584"/>
                  </a:lnTo>
                  <a:lnTo>
                    <a:pt x="80" y="603"/>
                  </a:lnTo>
                  <a:lnTo>
                    <a:pt x="97" y="621"/>
                  </a:lnTo>
                  <a:lnTo>
                    <a:pt x="113" y="638"/>
                  </a:lnTo>
                  <a:lnTo>
                    <a:pt x="130" y="655"/>
                  </a:lnTo>
                  <a:lnTo>
                    <a:pt x="149" y="669"/>
                  </a:lnTo>
                  <a:lnTo>
                    <a:pt x="169" y="684"/>
                  </a:lnTo>
                  <a:lnTo>
                    <a:pt x="189" y="697"/>
                  </a:lnTo>
                  <a:lnTo>
                    <a:pt x="206" y="872"/>
                  </a:lnTo>
                  <a:lnTo>
                    <a:pt x="356" y="744"/>
                  </a:lnTo>
                  <a:lnTo>
                    <a:pt x="373" y="745"/>
                  </a:lnTo>
                  <a:lnTo>
                    <a:pt x="410" y="744"/>
                  </a:lnTo>
                  <a:lnTo>
                    <a:pt x="447" y="738"/>
                  </a:lnTo>
                  <a:lnTo>
                    <a:pt x="484" y="729"/>
                  </a:lnTo>
                  <a:lnTo>
                    <a:pt x="518" y="716"/>
                  </a:lnTo>
                  <a:lnTo>
                    <a:pt x="551" y="699"/>
                  </a:lnTo>
                  <a:lnTo>
                    <a:pt x="581" y="681"/>
                  </a:lnTo>
                  <a:lnTo>
                    <a:pt x="611" y="660"/>
                  </a:lnTo>
                  <a:lnTo>
                    <a:pt x="637" y="636"/>
                  </a:lnTo>
                  <a:lnTo>
                    <a:pt x="661" y="610"/>
                  </a:lnTo>
                  <a:lnTo>
                    <a:pt x="681" y="580"/>
                  </a:lnTo>
                  <a:lnTo>
                    <a:pt x="700" y="551"/>
                  </a:lnTo>
                  <a:lnTo>
                    <a:pt x="716" y="517"/>
                  </a:lnTo>
                  <a:lnTo>
                    <a:pt x="729" y="484"/>
                  </a:lnTo>
                  <a:lnTo>
                    <a:pt x="739" y="447"/>
                  </a:lnTo>
                  <a:lnTo>
                    <a:pt x="744" y="410"/>
                  </a:lnTo>
                  <a:lnTo>
                    <a:pt x="746" y="373"/>
                  </a:lnTo>
                  <a:lnTo>
                    <a:pt x="744" y="334"/>
                  </a:lnTo>
                  <a:lnTo>
                    <a:pt x="739" y="297"/>
                  </a:lnTo>
                  <a:lnTo>
                    <a:pt x="729" y="261"/>
                  </a:lnTo>
                  <a:lnTo>
                    <a:pt x="716" y="228"/>
                  </a:lnTo>
                  <a:lnTo>
                    <a:pt x="700" y="195"/>
                  </a:lnTo>
                  <a:lnTo>
                    <a:pt x="681" y="165"/>
                  </a:lnTo>
                  <a:lnTo>
                    <a:pt x="661" y="135"/>
                  </a:lnTo>
                  <a:lnTo>
                    <a:pt x="637" y="109"/>
                  </a:lnTo>
                  <a:lnTo>
                    <a:pt x="611" y="85"/>
                  </a:lnTo>
                  <a:lnTo>
                    <a:pt x="581" y="63"/>
                  </a:lnTo>
                  <a:lnTo>
                    <a:pt x="551" y="44"/>
                  </a:lnTo>
                  <a:lnTo>
                    <a:pt x="518" y="29"/>
                  </a:lnTo>
                  <a:lnTo>
                    <a:pt x="484" y="16"/>
                  </a:lnTo>
                  <a:lnTo>
                    <a:pt x="447" y="7"/>
                  </a:lnTo>
                  <a:lnTo>
                    <a:pt x="410" y="2"/>
                  </a:lnTo>
                  <a:lnTo>
                    <a:pt x="373" y="0"/>
                  </a:lnTo>
                  <a:close/>
                </a:path>
              </a:pathLst>
            </a:custGeom>
            <a:blipFill dpi="0" rotWithShape="0">
              <a:blip r:embed="rId2" cstate="print"/>
              <a:srcRect/>
              <a:tile tx="0" ty="0" sx="100000" sy="100000" flip="none" algn="tl"/>
            </a:blipFill>
            <a:ln w="28575">
              <a:solidFill>
                <a:schemeClr val="bg1"/>
              </a:solidFill>
              <a:round/>
            </a:ln>
          </p:spPr>
          <p:txBody>
            <a:bodyPr/>
            <a:lstStyle/>
            <a:p>
              <a:endParaRPr lang="en-GB"/>
            </a:p>
          </p:txBody>
        </p:sp>
        <p:grpSp>
          <p:nvGrpSpPr>
            <p:cNvPr id="79" name="Group 299"/>
            <p:cNvGrpSpPr/>
            <p:nvPr/>
          </p:nvGrpSpPr>
          <p:grpSpPr>
            <a:xfrm>
              <a:off x="2999656" y="3861048"/>
              <a:ext cx="360040" cy="288032"/>
              <a:chOff x="1450975" y="3768725"/>
              <a:chExt cx="300038" cy="261938"/>
            </a:xfrm>
            <a:solidFill>
              <a:srgbClr val="FFFFFF"/>
            </a:solidFill>
          </p:grpSpPr>
          <p:sp>
            <p:nvSpPr>
              <p:cNvPr id="80" name="Oval 154"/>
              <p:cNvSpPr>
                <a:spLocks noChangeArrowheads="1"/>
              </p:cNvSpPr>
              <p:nvPr/>
            </p:nvSpPr>
            <p:spPr bwMode="auto">
              <a:xfrm>
                <a:off x="1489075" y="3956050"/>
                <a:ext cx="74613" cy="74613"/>
              </a:xfrm>
              <a:prstGeom prst="ellipse">
                <a:avLst/>
              </a:prstGeom>
              <a:grpFill/>
              <a:ln w="9525">
                <a:noFill/>
                <a:round/>
              </a:ln>
            </p:spPr>
            <p:txBody>
              <a:bodyPr/>
              <a:lstStyle/>
              <a:p>
                <a:pPr defTabSz="1218565">
                  <a:defRPr/>
                </a:pPr>
                <a:endParaRPr lang="en-US" sz="4800">
                  <a:solidFill>
                    <a:prstClr val="black"/>
                  </a:solidFill>
                  <a:ea typeface="MS PGothic" panose="020B0600070205080204" pitchFamily="34" charset="-128"/>
                </a:endParaRPr>
              </a:p>
            </p:txBody>
          </p:sp>
          <p:sp>
            <p:nvSpPr>
              <p:cNvPr id="81" name="Oval 155"/>
              <p:cNvSpPr>
                <a:spLocks noChangeArrowheads="1"/>
              </p:cNvSpPr>
              <p:nvPr/>
            </p:nvSpPr>
            <p:spPr bwMode="auto">
              <a:xfrm>
                <a:off x="1655763" y="3956050"/>
                <a:ext cx="74613" cy="74613"/>
              </a:xfrm>
              <a:prstGeom prst="ellipse">
                <a:avLst/>
              </a:prstGeom>
              <a:grpFill/>
              <a:ln w="9525">
                <a:noFill/>
                <a:round/>
              </a:ln>
            </p:spPr>
            <p:txBody>
              <a:bodyPr/>
              <a:lstStyle/>
              <a:p>
                <a:pPr defTabSz="1218565">
                  <a:defRPr/>
                </a:pPr>
                <a:endParaRPr lang="en-US" sz="4800">
                  <a:solidFill>
                    <a:prstClr val="black"/>
                  </a:solidFill>
                  <a:ea typeface="MS PGothic" panose="020B0600070205080204" pitchFamily="34" charset="-128"/>
                </a:endParaRPr>
              </a:p>
            </p:txBody>
          </p:sp>
          <p:sp>
            <p:nvSpPr>
              <p:cNvPr id="82" name="Freeform 156"/>
              <p:cNvSpPr>
                <a:spLocks noEditPoints="1"/>
              </p:cNvSpPr>
              <p:nvPr/>
            </p:nvSpPr>
            <p:spPr bwMode="auto">
              <a:xfrm>
                <a:off x="1450975" y="3768725"/>
                <a:ext cx="300038" cy="204788"/>
              </a:xfrm>
              <a:custGeom>
                <a:avLst/>
                <a:gdLst/>
                <a:ahLst/>
                <a:cxnLst>
                  <a:cxn ang="0">
                    <a:pos x="113" y="0"/>
                  </a:cxn>
                  <a:cxn ang="0">
                    <a:pos x="40" y="0"/>
                  </a:cxn>
                  <a:cxn ang="0">
                    <a:pos x="37" y="4"/>
                  </a:cxn>
                  <a:cxn ang="0">
                    <a:pos x="37" y="15"/>
                  </a:cxn>
                  <a:cxn ang="0">
                    <a:pos x="19" y="15"/>
                  </a:cxn>
                  <a:cxn ang="0">
                    <a:pos x="13" y="18"/>
                  </a:cxn>
                  <a:cxn ang="0">
                    <a:pos x="2" y="40"/>
                  </a:cxn>
                  <a:cxn ang="0">
                    <a:pos x="0" y="47"/>
                  </a:cxn>
                  <a:cxn ang="0">
                    <a:pos x="0" y="69"/>
                  </a:cxn>
                  <a:cxn ang="0">
                    <a:pos x="3" y="75"/>
                  </a:cxn>
                  <a:cxn ang="0">
                    <a:pos x="5" y="77"/>
                  </a:cxn>
                  <a:cxn ang="0">
                    <a:pos x="9" y="79"/>
                  </a:cxn>
                  <a:cxn ang="0">
                    <a:pos x="29" y="65"/>
                  </a:cxn>
                  <a:cxn ang="0">
                    <a:pos x="50" y="80"/>
                  </a:cxn>
                  <a:cxn ang="0">
                    <a:pos x="74" y="80"/>
                  </a:cxn>
                  <a:cxn ang="0">
                    <a:pos x="95" y="65"/>
                  </a:cxn>
                  <a:cxn ang="0">
                    <a:pos x="115" y="79"/>
                  </a:cxn>
                  <a:cxn ang="0">
                    <a:pos x="117" y="76"/>
                  </a:cxn>
                  <a:cxn ang="0">
                    <a:pos x="117" y="4"/>
                  </a:cxn>
                  <a:cxn ang="0">
                    <a:pos x="113" y="0"/>
                  </a:cxn>
                  <a:cxn ang="0">
                    <a:pos x="37" y="44"/>
                  </a:cxn>
                  <a:cxn ang="0">
                    <a:pos x="15" y="44"/>
                  </a:cxn>
                  <a:cxn ang="0">
                    <a:pos x="22" y="22"/>
                  </a:cxn>
                  <a:cxn ang="0">
                    <a:pos x="37" y="22"/>
                  </a:cxn>
                  <a:cxn ang="0">
                    <a:pos x="37" y="44"/>
                  </a:cxn>
                </a:cxnLst>
                <a:rect l="0" t="0" r="r" b="b"/>
                <a:pathLst>
                  <a:path w="117" h="80">
                    <a:moveTo>
                      <a:pt x="113" y="0"/>
                    </a:moveTo>
                    <a:cubicBezTo>
                      <a:pt x="40" y="0"/>
                      <a:pt x="40" y="0"/>
                      <a:pt x="40" y="0"/>
                    </a:cubicBezTo>
                    <a:cubicBezTo>
                      <a:pt x="38" y="0"/>
                      <a:pt x="37" y="2"/>
                      <a:pt x="37" y="4"/>
                    </a:cubicBezTo>
                    <a:cubicBezTo>
                      <a:pt x="37" y="15"/>
                      <a:pt x="37" y="15"/>
                      <a:pt x="37" y="15"/>
                    </a:cubicBezTo>
                    <a:cubicBezTo>
                      <a:pt x="19" y="15"/>
                      <a:pt x="19" y="15"/>
                      <a:pt x="19" y="15"/>
                    </a:cubicBezTo>
                    <a:cubicBezTo>
                      <a:pt x="17" y="15"/>
                      <a:pt x="14" y="16"/>
                      <a:pt x="13" y="18"/>
                    </a:cubicBezTo>
                    <a:cubicBezTo>
                      <a:pt x="2" y="40"/>
                      <a:pt x="2" y="40"/>
                      <a:pt x="2" y="40"/>
                    </a:cubicBezTo>
                    <a:cubicBezTo>
                      <a:pt x="1" y="42"/>
                      <a:pt x="0" y="45"/>
                      <a:pt x="0" y="47"/>
                    </a:cubicBezTo>
                    <a:cubicBezTo>
                      <a:pt x="0" y="69"/>
                      <a:pt x="0" y="69"/>
                      <a:pt x="0" y="69"/>
                    </a:cubicBezTo>
                    <a:cubicBezTo>
                      <a:pt x="0" y="71"/>
                      <a:pt x="2" y="74"/>
                      <a:pt x="3" y="75"/>
                    </a:cubicBezTo>
                    <a:cubicBezTo>
                      <a:pt x="5" y="77"/>
                      <a:pt x="5" y="77"/>
                      <a:pt x="5" y="77"/>
                    </a:cubicBezTo>
                    <a:cubicBezTo>
                      <a:pt x="6" y="78"/>
                      <a:pt x="8" y="79"/>
                      <a:pt x="9" y="79"/>
                    </a:cubicBezTo>
                    <a:cubicBezTo>
                      <a:pt x="12" y="71"/>
                      <a:pt x="20" y="65"/>
                      <a:pt x="29" y="65"/>
                    </a:cubicBezTo>
                    <a:cubicBezTo>
                      <a:pt x="39" y="65"/>
                      <a:pt x="47" y="71"/>
                      <a:pt x="50" y="80"/>
                    </a:cubicBezTo>
                    <a:cubicBezTo>
                      <a:pt x="74" y="80"/>
                      <a:pt x="74" y="80"/>
                      <a:pt x="74" y="80"/>
                    </a:cubicBezTo>
                    <a:cubicBezTo>
                      <a:pt x="77" y="71"/>
                      <a:pt x="85" y="65"/>
                      <a:pt x="95" y="65"/>
                    </a:cubicBezTo>
                    <a:cubicBezTo>
                      <a:pt x="104" y="65"/>
                      <a:pt x="112" y="71"/>
                      <a:pt x="115" y="79"/>
                    </a:cubicBezTo>
                    <a:cubicBezTo>
                      <a:pt x="116" y="78"/>
                      <a:pt x="117" y="77"/>
                      <a:pt x="117" y="76"/>
                    </a:cubicBezTo>
                    <a:cubicBezTo>
                      <a:pt x="117" y="4"/>
                      <a:pt x="117" y="4"/>
                      <a:pt x="117" y="4"/>
                    </a:cubicBezTo>
                    <a:cubicBezTo>
                      <a:pt x="117" y="2"/>
                      <a:pt x="115" y="0"/>
                      <a:pt x="113" y="0"/>
                    </a:cubicBezTo>
                    <a:close/>
                    <a:moveTo>
                      <a:pt x="37" y="44"/>
                    </a:moveTo>
                    <a:cubicBezTo>
                      <a:pt x="15" y="44"/>
                      <a:pt x="15" y="44"/>
                      <a:pt x="15" y="44"/>
                    </a:cubicBezTo>
                    <a:cubicBezTo>
                      <a:pt x="22" y="22"/>
                      <a:pt x="22" y="22"/>
                      <a:pt x="22" y="22"/>
                    </a:cubicBezTo>
                    <a:cubicBezTo>
                      <a:pt x="37" y="22"/>
                      <a:pt x="37" y="22"/>
                      <a:pt x="37" y="22"/>
                    </a:cubicBezTo>
                    <a:lnTo>
                      <a:pt x="37" y="44"/>
                    </a:lnTo>
                    <a:close/>
                  </a:path>
                </a:pathLst>
              </a:custGeom>
              <a:grpFill/>
              <a:ln w="9525">
                <a:noFill/>
                <a:round/>
              </a:ln>
            </p:spPr>
            <p:txBody>
              <a:bodyPr/>
              <a:lstStyle/>
              <a:p>
                <a:pPr defTabSz="1218565">
                  <a:defRPr/>
                </a:pPr>
                <a:endParaRPr lang="en-US" sz="4800">
                  <a:solidFill>
                    <a:prstClr val="black"/>
                  </a:solidFill>
                  <a:ea typeface="MS PGothic" panose="020B0600070205080204" pitchFamily="34" charset="-128"/>
                </a:endParaRPr>
              </a:p>
            </p:txBody>
          </p:sp>
        </p:grpSp>
      </p:grpSp>
      <p:grpSp>
        <p:nvGrpSpPr>
          <p:cNvPr id="109" name="组合 108"/>
          <p:cNvGrpSpPr/>
          <p:nvPr/>
        </p:nvGrpSpPr>
        <p:grpSpPr>
          <a:xfrm>
            <a:off x="289442" y="2353543"/>
            <a:ext cx="673100" cy="785812"/>
            <a:chOff x="639962" y="2353543"/>
            <a:chExt cx="673100" cy="785812"/>
          </a:xfrm>
        </p:grpSpPr>
        <p:sp>
          <p:nvSpPr>
            <p:cNvPr id="31" name="Freeform 69"/>
            <p:cNvSpPr/>
            <p:nvPr/>
          </p:nvSpPr>
          <p:spPr bwMode="auto">
            <a:xfrm>
              <a:off x="639962" y="2353543"/>
              <a:ext cx="673100" cy="785812"/>
            </a:xfrm>
            <a:custGeom>
              <a:avLst/>
              <a:gdLst>
                <a:gd name="T0" fmla="*/ 2147483646 w 597"/>
                <a:gd name="T1" fmla="*/ 2147483646 h 700"/>
                <a:gd name="T2" fmla="*/ 2147483646 w 597"/>
                <a:gd name="T3" fmla="*/ 2147483646 h 700"/>
                <a:gd name="T4" fmla="*/ 2147483646 w 597"/>
                <a:gd name="T5" fmla="*/ 2147483646 h 700"/>
                <a:gd name="T6" fmla="*/ 2147483646 w 597"/>
                <a:gd name="T7" fmla="*/ 2147483646 h 700"/>
                <a:gd name="T8" fmla="*/ 2147483646 w 597"/>
                <a:gd name="T9" fmla="*/ 2147483646 h 700"/>
                <a:gd name="T10" fmla="*/ 2147483646 w 597"/>
                <a:gd name="T11" fmla="*/ 2147483646 h 700"/>
                <a:gd name="T12" fmla="*/ 2147483646 w 597"/>
                <a:gd name="T13" fmla="*/ 2147483646 h 700"/>
                <a:gd name="T14" fmla="*/ 2147483646 w 597"/>
                <a:gd name="T15" fmla="*/ 2147483646 h 700"/>
                <a:gd name="T16" fmla="*/ 2147483646 w 597"/>
                <a:gd name="T17" fmla="*/ 0 h 700"/>
                <a:gd name="T18" fmla="*/ 2147483646 w 597"/>
                <a:gd name="T19" fmla="*/ 2147483646 h 700"/>
                <a:gd name="T20" fmla="*/ 2147483646 w 597"/>
                <a:gd name="T21" fmla="*/ 2147483646 h 700"/>
                <a:gd name="T22" fmla="*/ 2147483646 w 597"/>
                <a:gd name="T23" fmla="*/ 2147483646 h 700"/>
                <a:gd name="T24" fmla="*/ 2147483646 w 597"/>
                <a:gd name="T25" fmla="*/ 2147483646 h 700"/>
                <a:gd name="T26" fmla="*/ 2147483646 w 597"/>
                <a:gd name="T27" fmla="*/ 2147483646 h 700"/>
                <a:gd name="T28" fmla="*/ 2147483646 w 597"/>
                <a:gd name="T29" fmla="*/ 2147483646 h 700"/>
                <a:gd name="T30" fmla="*/ 2147483646 w 597"/>
                <a:gd name="T31" fmla="*/ 2147483646 h 700"/>
                <a:gd name="T32" fmla="*/ 2147483646 w 597"/>
                <a:gd name="T33" fmla="*/ 2147483646 h 700"/>
                <a:gd name="T34" fmla="*/ 0 w 597"/>
                <a:gd name="T35" fmla="*/ 2147483646 h 700"/>
                <a:gd name="T36" fmla="*/ 2147483646 w 597"/>
                <a:gd name="T37" fmla="*/ 2147483646 h 700"/>
                <a:gd name="T38" fmla="*/ 2147483646 w 597"/>
                <a:gd name="T39" fmla="*/ 2147483646 h 700"/>
                <a:gd name="T40" fmla="*/ 2147483646 w 597"/>
                <a:gd name="T41" fmla="*/ 2147483646 h 700"/>
                <a:gd name="T42" fmla="*/ 2147483646 w 597"/>
                <a:gd name="T43" fmla="*/ 2147483646 h 700"/>
                <a:gd name="T44" fmla="*/ 2147483646 w 597"/>
                <a:gd name="T45" fmla="*/ 2147483646 h 700"/>
                <a:gd name="T46" fmla="*/ 2147483646 w 597"/>
                <a:gd name="T47" fmla="*/ 2147483646 h 700"/>
                <a:gd name="T48" fmla="*/ 2147483646 w 597"/>
                <a:gd name="T49" fmla="*/ 2147483646 h 700"/>
                <a:gd name="T50" fmla="*/ 2147483646 w 597"/>
                <a:gd name="T51" fmla="*/ 2147483646 h 700"/>
                <a:gd name="T52" fmla="*/ 2147483646 w 597"/>
                <a:gd name="T53" fmla="*/ 2147483646 h 700"/>
                <a:gd name="T54" fmla="*/ 2147483646 w 597"/>
                <a:gd name="T55" fmla="*/ 2147483646 h 700"/>
                <a:gd name="T56" fmla="*/ 2147483646 w 597"/>
                <a:gd name="T57" fmla="*/ 2147483646 h 700"/>
                <a:gd name="T58" fmla="*/ 2147483646 w 597"/>
                <a:gd name="T59" fmla="*/ 2147483646 h 700"/>
                <a:gd name="T60" fmla="*/ 2147483646 w 597"/>
                <a:gd name="T61" fmla="*/ 2147483646 h 700"/>
                <a:gd name="T62" fmla="*/ 2147483646 w 597"/>
                <a:gd name="T63" fmla="*/ 2147483646 h 700"/>
                <a:gd name="T64" fmla="*/ 2147483646 w 597"/>
                <a:gd name="T65" fmla="*/ 2147483646 h 700"/>
                <a:gd name="T66" fmla="*/ 2147483646 w 597"/>
                <a:gd name="T67" fmla="*/ 2147483646 h 700"/>
                <a:gd name="T68" fmla="*/ 2147483646 w 597"/>
                <a:gd name="T69" fmla="*/ 2147483646 h 700"/>
                <a:gd name="T70" fmla="*/ 2147483646 w 597"/>
                <a:gd name="T71" fmla="*/ 2147483646 h 700"/>
                <a:gd name="T72" fmla="*/ 2147483646 w 597"/>
                <a:gd name="T73" fmla="*/ 2147483646 h 7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7"/>
                <a:gd name="T112" fmla="*/ 0 h 700"/>
                <a:gd name="T113" fmla="*/ 597 w 597"/>
                <a:gd name="T114" fmla="*/ 700 h 70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7" h="700">
                  <a:moveTo>
                    <a:pt x="597" y="299"/>
                  </a:moveTo>
                  <a:lnTo>
                    <a:pt x="597" y="299"/>
                  </a:lnTo>
                  <a:lnTo>
                    <a:pt x="596" y="269"/>
                  </a:lnTo>
                  <a:lnTo>
                    <a:pt x="592" y="240"/>
                  </a:lnTo>
                  <a:lnTo>
                    <a:pt x="584" y="210"/>
                  </a:lnTo>
                  <a:lnTo>
                    <a:pt x="573" y="182"/>
                  </a:lnTo>
                  <a:lnTo>
                    <a:pt x="562" y="156"/>
                  </a:lnTo>
                  <a:lnTo>
                    <a:pt x="547" y="132"/>
                  </a:lnTo>
                  <a:lnTo>
                    <a:pt x="529" y="110"/>
                  </a:lnTo>
                  <a:lnTo>
                    <a:pt x="510" y="87"/>
                  </a:lnTo>
                  <a:lnTo>
                    <a:pt x="490" y="69"/>
                  </a:lnTo>
                  <a:lnTo>
                    <a:pt x="466" y="52"/>
                  </a:lnTo>
                  <a:lnTo>
                    <a:pt x="442" y="37"/>
                  </a:lnTo>
                  <a:lnTo>
                    <a:pt x="416" y="24"/>
                  </a:lnTo>
                  <a:lnTo>
                    <a:pt x="388" y="13"/>
                  </a:lnTo>
                  <a:lnTo>
                    <a:pt x="360" y="8"/>
                  </a:lnTo>
                  <a:lnTo>
                    <a:pt x="330" y="2"/>
                  </a:lnTo>
                  <a:lnTo>
                    <a:pt x="299" y="0"/>
                  </a:lnTo>
                  <a:lnTo>
                    <a:pt x="269" y="2"/>
                  </a:lnTo>
                  <a:lnTo>
                    <a:pt x="239" y="8"/>
                  </a:lnTo>
                  <a:lnTo>
                    <a:pt x="210" y="13"/>
                  </a:lnTo>
                  <a:lnTo>
                    <a:pt x="184" y="24"/>
                  </a:lnTo>
                  <a:lnTo>
                    <a:pt x="158" y="37"/>
                  </a:lnTo>
                  <a:lnTo>
                    <a:pt x="132" y="52"/>
                  </a:lnTo>
                  <a:lnTo>
                    <a:pt x="109" y="69"/>
                  </a:lnTo>
                  <a:lnTo>
                    <a:pt x="89" y="87"/>
                  </a:lnTo>
                  <a:lnTo>
                    <a:pt x="69" y="110"/>
                  </a:lnTo>
                  <a:lnTo>
                    <a:pt x="52" y="132"/>
                  </a:lnTo>
                  <a:lnTo>
                    <a:pt x="37" y="156"/>
                  </a:lnTo>
                  <a:lnTo>
                    <a:pt x="24" y="182"/>
                  </a:lnTo>
                  <a:lnTo>
                    <a:pt x="15" y="210"/>
                  </a:lnTo>
                  <a:lnTo>
                    <a:pt x="7" y="240"/>
                  </a:lnTo>
                  <a:lnTo>
                    <a:pt x="2" y="269"/>
                  </a:lnTo>
                  <a:lnTo>
                    <a:pt x="0" y="299"/>
                  </a:lnTo>
                  <a:lnTo>
                    <a:pt x="2" y="330"/>
                  </a:lnTo>
                  <a:lnTo>
                    <a:pt x="7" y="358"/>
                  </a:lnTo>
                  <a:lnTo>
                    <a:pt x="15" y="388"/>
                  </a:lnTo>
                  <a:lnTo>
                    <a:pt x="24" y="416"/>
                  </a:lnTo>
                  <a:lnTo>
                    <a:pt x="37" y="442"/>
                  </a:lnTo>
                  <a:lnTo>
                    <a:pt x="52" y="466"/>
                  </a:lnTo>
                  <a:lnTo>
                    <a:pt x="69" y="488"/>
                  </a:lnTo>
                  <a:lnTo>
                    <a:pt x="89" y="510"/>
                  </a:lnTo>
                  <a:lnTo>
                    <a:pt x="109" y="529"/>
                  </a:lnTo>
                  <a:lnTo>
                    <a:pt x="132" y="546"/>
                  </a:lnTo>
                  <a:lnTo>
                    <a:pt x="158" y="560"/>
                  </a:lnTo>
                  <a:lnTo>
                    <a:pt x="184" y="573"/>
                  </a:lnTo>
                  <a:lnTo>
                    <a:pt x="210" y="585"/>
                  </a:lnTo>
                  <a:lnTo>
                    <a:pt x="239" y="592"/>
                  </a:lnTo>
                  <a:lnTo>
                    <a:pt x="269" y="596"/>
                  </a:lnTo>
                  <a:lnTo>
                    <a:pt x="299" y="598"/>
                  </a:lnTo>
                  <a:lnTo>
                    <a:pt x="313" y="598"/>
                  </a:lnTo>
                  <a:lnTo>
                    <a:pt x="432" y="700"/>
                  </a:lnTo>
                  <a:lnTo>
                    <a:pt x="445" y="559"/>
                  </a:lnTo>
                  <a:lnTo>
                    <a:pt x="462" y="549"/>
                  </a:lnTo>
                  <a:lnTo>
                    <a:pt x="479" y="538"/>
                  </a:lnTo>
                  <a:lnTo>
                    <a:pt x="493" y="525"/>
                  </a:lnTo>
                  <a:lnTo>
                    <a:pt x="508" y="512"/>
                  </a:lnTo>
                  <a:lnTo>
                    <a:pt x="521" y="497"/>
                  </a:lnTo>
                  <a:lnTo>
                    <a:pt x="534" y="483"/>
                  </a:lnTo>
                  <a:lnTo>
                    <a:pt x="545" y="468"/>
                  </a:lnTo>
                  <a:lnTo>
                    <a:pt x="555" y="451"/>
                  </a:lnTo>
                  <a:lnTo>
                    <a:pt x="566" y="434"/>
                  </a:lnTo>
                  <a:lnTo>
                    <a:pt x="573" y="416"/>
                  </a:lnTo>
                  <a:lnTo>
                    <a:pt x="581" y="399"/>
                  </a:lnTo>
                  <a:lnTo>
                    <a:pt x="586" y="379"/>
                  </a:lnTo>
                  <a:lnTo>
                    <a:pt x="592" y="360"/>
                  </a:lnTo>
                  <a:lnTo>
                    <a:pt x="596" y="340"/>
                  </a:lnTo>
                  <a:lnTo>
                    <a:pt x="597" y="319"/>
                  </a:lnTo>
                  <a:lnTo>
                    <a:pt x="597" y="299"/>
                  </a:lnTo>
                  <a:close/>
                </a:path>
              </a:pathLst>
            </a:custGeom>
            <a:blipFill dpi="0" rotWithShape="0">
              <a:blip r:embed="rId3" cstate="print"/>
              <a:srcRect/>
              <a:tile tx="0" ty="0" sx="100000" sy="100000" flip="none" algn="tl"/>
            </a:blipFill>
            <a:ln w="28575">
              <a:solidFill>
                <a:schemeClr val="bg1"/>
              </a:solidFill>
              <a:round/>
            </a:ln>
          </p:spPr>
          <p:txBody>
            <a:bodyPr/>
            <a:lstStyle/>
            <a:p>
              <a:endParaRPr lang="en-GB"/>
            </a:p>
          </p:txBody>
        </p:sp>
        <p:grpSp>
          <p:nvGrpSpPr>
            <p:cNvPr id="83" name="Group 301"/>
            <p:cNvGrpSpPr/>
            <p:nvPr/>
          </p:nvGrpSpPr>
          <p:grpSpPr>
            <a:xfrm>
              <a:off x="767408" y="2492896"/>
              <a:ext cx="356230" cy="298506"/>
              <a:chOff x="2046288" y="3759200"/>
              <a:chExt cx="296863" cy="271463"/>
            </a:xfrm>
            <a:solidFill>
              <a:srgbClr val="FFFFFF"/>
            </a:solidFill>
          </p:grpSpPr>
          <p:sp>
            <p:nvSpPr>
              <p:cNvPr id="84" name="Rectangle 160"/>
              <p:cNvSpPr>
                <a:spLocks noChangeArrowheads="1"/>
              </p:cNvSpPr>
              <p:nvPr/>
            </p:nvSpPr>
            <p:spPr bwMode="auto">
              <a:xfrm>
                <a:off x="2065338" y="3973513"/>
                <a:ext cx="55563" cy="57150"/>
              </a:xfrm>
              <a:prstGeom prst="rect">
                <a:avLst/>
              </a:prstGeom>
              <a:grpFill/>
              <a:ln w="9525">
                <a:noFill/>
                <a:miter lim="800000"/>
              </a:ln>
            </p:spPr>
            <p:txBody>
              <a:bodyPr/>
              <a:lstStyle/>
              <a:p>
                <a:pPr defTabSz="1218565">
                  <a:defRPr/>
                </a:pPr>
                <a:endParaRPr lang="en-US" sz="4800">
                  <a:solidFill>
                    <a:prstClr val="black"/>
                  </a:solidFill>
                  <a:ea typeface="MS PGothic" panose="020B0600070205080204" pitchFamily="34" charset="-128"/>
                </a:endParaRPr>
              </a:p>
            </p:txBody>
          </p:sp>
          <p:sp>
            <p:nvSpPr>
              <p:cNvPr id="85" name="Rectangle 161"/>
              <p:cNvSpPr>
                <a:spLocks noChangeArrowheads="1"/>
              </p:cNvSpPr>
              <p:nvPr/>
            </p:nvSpPr>
            <p:spPr bwMode="auto">
              <a:xfrm>
                <a:off x="2139950" y="3935413"/>
                <a:ext cx="55563" cy="95250"/>
              </a:xfrm>
              <a:prstGeom prst="rect">
                <a:avLst/>
              </a:prstGeom>
              <a:grpFill/>
              <a:ln w="9525">
                <a:noFill/>
                <a:miter lim="800000"/>
              </a:ln>
            </p:spPr>
            <p:txBody>
              <a:bodyPr/>
              <a:lstStyle/>
              <a:p>
                <a:pPr defTabSz="1218565">
                  <a:defRPr/>
                </a:pPr>
                <a:endParaRPr lang="en-US" sz="4800">
                  <a:solidFill>
                    <a:prstClr val="black"/>
                  </a:solidFill>
                  <a:ea typeface="MS PGothic" panose="020B0600070205080204" pitchFamily="34" charset="-128"/>
                </a:endParaRPr>
              </a:p>
            </p:txBody>
          </p:sp>
          <p:sp>
            <p:nvSpPr>
              <p:cNvPr id="86" name="Rectangle 162"/>
              <p:cNvSpPr>
                <a:spLocks noChangeArrowheads="1"/>
              </p:cNvSpPr>
              <p:nvPr/>
            </p:nvSpPr>
            <p:spPr bwMode="auto">
              <a:xfrm>
                <a:off x="2212975" y="3898900"/>
                <a:ext cx="57150" cy="131763"/>
              </a:xfrm>
              <a:prstGeom prst="rect">
                <a:avLst/>
              </a:prstGeom>
              <a:grpFill/>
              <a:ln w="9525">
                <a:noFill/>
                <a:miter lim="800000"/>
              </a:ln>
            </p:spPr>
            <p:txBody>
              <a:bodyPr/>
              <a:lstStyle/>
              <a:p>
                <a:pPr defTabSz="1218565">
                  <a:defRPr/>
                </a:pPr>
                <a:endParaRPr lang="en-US" sz="4800">
                  <a:solidFill>
                    <a:prstClr val="black"/>
                  </a:solidFill>
                  <a:ea typeface="MS PGothic" panose="020B0600070205080204" pitchFamily="34" charset="-128"/>
                </a:endParaRPr>
              </a:p>
            </p:txBody>
          </p:sp>
          <p:sp>
            <p:nvSpPr>
              <p:cNvPr id="87" name="Rectangle 163"/>
              <p:cNvSpPr>
                <a:spLocks noChangeArrowheads="1"/>
              </p:cNvSpPr>
              <p:nvPr/>
            </p:nvSpPr>
            <p:spPr bwMode="auto">
              <a:xfrm>
                <a:off x="2287588" y="3860800"/>
                <a:ext cx="55563" cy="169863"/>
              </a:xfrm>
              <a:prstGeom prst="rect">
                <a:avLst/>
              </a:prstGeom>
              <a:grpFill/>
              <a:ln w="9525">
                <a:noFill/>
                <a:miter lim="800000"/>
              </a:ln>
            </p:spPr>
            <p:txBody>
              <a:bodyPr/>
              <a:lstStyle/>
              <a:p>
                <a:pPr defTabSz="1218565">
                  <a:defRPr/>
                </a:pPr>
                <a:endParaRPr lang="en-US" sz="4800">
                  <a:solidFill>
                    <a:prstClr val="black"/>
                  </a:solidFill>
                  <a:ea typeface="MS PGothic" panose="020B0600070205080204" pitchFamily="34" charset="-128"/>
                </a:endParaRPr>
              </a:p>
            </p:txBody>
          </p:sp>
          <p:sp>
            <p:nvSpPr>
              <p:cNvPr id="88" name="Freeform 164"/>
              <p:cNvSpPr/>
              <p:nvPr/>
            </p:nvSpPr>
            <p:spPr bwMode="auto">
              <a:xfrm>
                <a:off x="2046288" y="3759200"/>
                <a:ext cx="296863" cy="176213"/>
              </a:xfrm>
              <a:custGeom>
                <a:avLst/>
                <a:gdLst/>
                <a:ahLst/>
                <a:cxnLst>
                  <a:cxn ang="0">
                    <a:pos x="162" y="25"/>
                  </a:cxn>
                  <a:cxn ang="0">
                    <a:pos x="126" y="25"/>
                  </a:cxn>
                  <a:cxn ang="0">
                    <a:pos x="81" y="59"/>
                  </a:cxn>
                  <a:cxn ang="0">
                    <a:pos x="59" y="48"/>
                  </a:cxn>
                  <a:cxn ang="0">
                    <a:pos x="0" y="96"/>
                  </a:cxn>
                  <a:cxn ang="0">
                    <a:pos x="0" y="111"/>
                  </a:cxn>
                  <a:cxn ang="0">
                    <a:pos x="60" y="62"/>
                  </a:cxn>
                  <a:cxn ang="0">
                    <a:pos x="83" y="74"/>
                  </a:cxn>
                  <a:cxn ang="0">
                    <a:pos x="131" y="37"/>
                  </a:cxn>
                  <a:cxn ang="0">
                    <a:pos x="166" y="37"/>
                  </a:cxn>
                  <a:cxn ang="0">
                    <a:pos x="187" y="16"/>
                  </a:cxn>
                  <a:cxn ang="0">
                    <a:pos x="187" y="0"/>
                  </a:cxn>
                  <a:cxn ang="0">
                    <a:pos x="162" y="25"/>
                  </a:cxn>
                </a:cxnLst>
                <a:rect l="0" t="0" r="r" b="b"/>
                <a:pathLst>
                  <a:path w="187" h="111">
                    <a:moveTo>
                      <a:pt x="162" y="25"/>
                    </a:moveTo>
                    <a:lnTo>
                      <a:pt x="126" y="25"/>
                    </a:lnTo>
                    <a:lnTo>
                      <a:pt x="81" y="59"/>
                    </a:lnTo>
                    <a:lnTo>
                      <a:pt x="59" y="48"/>
                    </a:lnTo>
                    <a:lnTo>
                      <a:pt x="0" y="96"/>
                    </a:lnTo>
                    <a:lnTo>
                      <a:pt x="0" y="111"/>
                    </a:lnTo>
                    <a:lnTo>
                      <a:pt x="60" y="62"/>
                    </a:lnTo>
                    <a:lnTo>
                      <a:pt x="83" y="74"/>
                    </a:lnTo>
                    <a:lnTo>
                      <a:pt x="131" y="37"/>
                    </a:lnTo>
                    <a:lnTo>
                      <a:pt x="166" y="37"/>
                    </a:lnTo>
                    <a:lnTo>
                      <a:pt x="187" y="16"/>
                    </a:lnTo>
                    <a:lnTo>
                      <a:pt x="187" y="0"/>
                    </a:lnTo>
                    <a:lnTo>
                      <a:pt x="162" y="25"/>
                    </a:lnTo>
                    <a:close/>
                  </a:path>
                </a:pathLst>
              </a:custGeom>
              <a:grpFill/>
              <a:ln w="9525">
                <a:noFill/>
                <a:round/>
              </a:ln>
            </p:spPr>
            <p:txBody>
              <a:bodyPr/>
              <a:lstStyle/>
              <a:p>
                <a:pPr defTabSz="1218565">
                  <a:defRPr/>
                </a:pPr>
                <a:endParaRPr lang="en-US" sz="4800">
                  <a:solidFill>
                    <a:prstClr val="black"/>
                  </a:solidFill>
                  <a:ea typeface="MS PGothic" panose="020B0600070205080204" pitchFamily="34" charset="-128"/>
                </a:endParaRPr>
              </a:p>
            </p:txBody>
          </p:sp>
        </p:grpSp>
      </p:grpSp>
      <p:grpSp>
        <p:nvGrpSpPr>
          <p:cNvPr id="118" name="组合 117"/>
          <p:cNvGrpSpPr/>
          <p:nvPr/>
        </p:nvGrpSpPr>
        <p:grpSpPr>
          <a:xfrm>
            <a:off x="1595954" y="3047280"/>
            <a:ext cx="1023938" cy="1766888"/>
            <a:chOff x="1946474" y="3047280"/>
            <a:chExt cx="1023938" cy="1766888"/>
          </a:xfrm>
        </p:grpSpPr>
        <p:grpSp>
          <p:nvGrpSpPr>
            <p:cNvPr id="115" name="组合 114"/>
            <p:cNvGrpSpPr/>
            <p:nvPr/>
          </p:nvGrpSpPr>
          <p:grpSpPr>
            <a:xfrm>
              <a:off x="1946474" y="3618780"/>
              <a:ext cx="1023938" cy="1195388"/>
              <a:chOff x="1946474" y="3618780"/>
              <a:chExt cx="1023938" cy="1195388"/>
            </a:xfrm>
          </p:grpSpPr>
          <p:sp>
            <p:nvSpPr>
              <p:cNvPr id="7" name="Freeform 21"/>
              <p:cNvSpPr/>
              <p:nvPr/>
            </p:nvSpPr>
            <p:spPr bwMode="auto">
              <a:xfrm>
                <a:off x="1946474" y="3618780"/>
                <a:ext cx="1023938" cy="1195388"/>
              </a:xfrm>
              <a:custGeom>
                <a:avLst/>
                <a:gdLst>
                  <a:gd name="T0" fmla="*/ 2147483646 w 912"/>
                  <a:gd name="T1" fmla="*/ 0 h 1065"/>
                  <a:gd name="T2" fmla="*/ 2147483646 w 912"/>
                  <a:gd name="T3" fmla="*/ 2147483646 h 1065"/>
                  <a:gd name="T4" fmla="*/ 2147483646 w 912"/>
                  <a:gd name="T5" fmla="*/ 2147483646 h 1065"/>
                  <a:gd name="T6" fmla="*/ 2147483646 w 912"/>
                  <a:gd name="T7" fmla="*/ 2147483646 h 1065"/>
                  <a:gd name="T8" fmla="*/ 2147483646 w 912"/>
                  <a:gd name="T9" fmla="*/ 2147483646 h 1065"/>
                  <a:gd name="T10" fmla="*/ 2147483646 w 912"/>
                  <a:gd name="T11" fmla="*/ 2147483646 h 1065"/>
                  <a:gd name="T12" fmla="*/ 2147483646 w 912"/>
                  <a:gd name="T13" fmla="*/ 2147483646 h 1065"/>
                  <a:gd name="T14" fmla="*/ 2147483646 w 912"/>
                  <a:gd name="T15" fmla="*/ 2147483646 h 1065"/>
                  <a:gd name="T16" fmla="*/ 2147483646 w 912"/>
                  <a:gd name="T17" fmla="*/ 2147483646 h 1065"/>
                  <a:gd name="T18" fmla="*/ 2147483646 w 912"/>
                  <a:gd name="T19" fmla="*/ 2147483646 h 1065"/>
                  <a:gd name="T20" fmla="*/ 2147483646 w 912"/>
                  <a:gd name="T21" fmla="*/ 2147483646 h 1065"/>
                  <a:gd name="T22" fmla="*/ 0 w 912"/>
                  <a:gd name="T23" fmla="*/ 2147483646 h 1065"/>
                  <a:gd name="T24" fmla="*/ 2147483646 w 912"/>
                  <a:gd name="T25" fmla="*/ 2147483646 h 1065"/>
                  <a:gd name="T26" fmla="*/ 2147483646 w 912"/>
                  <a:gd name="T27" fmla="*/ 2147483646 h 1065"/>
                  <a:gd name="T28" fmla="*/ 2147483646 w 912"/>
                  <a:gd name="T29" fmla="*/ 2147483646 h 1065"/>
                  <a:gd name="T30" fmla="*/ 2147483646 w 912"/>
                  <a:gd name="T31" fmla="*/ 2147483646 h 1065"/>
                  <a:gd name="T32" fmla="*/ 2147483646 w 912"/>
                  <a:gd name="T33" fmla="*/ 2147483646 h 1065"/>
                  <a:gd name="T34" fmla="*/ 2147483646 w 912"/>
                  <a:gd name="T35" fmla="*/ 2147483646 h 1065"/>
                  <a:gd name="T36" fmla="*/ 2147483646 w 912"/>
                  <a:gd name="T37" fmla="*/ 2147483646 h 1065"/>
                  <a:gd name="T38" fmla="*/ 2147483646 w 912"/>
                  <a:gd name="T39" fmla="*/ 2147483646 h 1065"/>
                  <a:gd name="T40" fmla="*/ 2147483646 w 912"/>
                  <a:gd name="T41" fmla="*/ 2147483646 h 1065"/>
                  <a:gd name="T42" fmla="*/ 2147483646 w 912"/>
                  <a:gd name="T43" fmla="*/ 2147483646 h 1065"/>
                  <a:gd name="T44" fmla="*/ 2147483646 w 912"/>
                  <a:gd name="T45" fmla="*/ 2147483646 h 1065"/>
                  <a:gd name="T46" fmla="*/ 2147483646 w 912"/>
                  <a:gd name="T47" fmla="*/ 2147483646 h 1065"/>
                  <a:gd name="T48" fmla="*/ 2147483646 w 912"/>
                  <a:gd name="T49" fmla="*/ 2147483646 h 1065"/>
                  <a:gd name="T50" fmla="*/ 2147483646 w 912"/>
                  <a:gd name="T51" fmla="*/ 2147483646 h 1065"/>
                  <a:gd name="T52" fmla="*/ 2147483646 w 912"/>
                  <a:gd name="T53" fmla="*/ 2147483646 h 1065"/>
                  <a:gd name="T54" fmla="*/ 2147483646 w 912"/>
                  <a:gd name="T55" fmla="*/ 2147483646 h 1065"/>
                  <a:gd name="T56" fmla="*/ 2147483646 w 912"/>
                  <a:gd name="T57" fmla="*/ 2147483646 h 1065"/>
                  <a:gd name="T58" fmla="*/ 2147483646 w 912"/>
                  <a:gd name="T59" fmla="*/ 2147483646 h 1065"/>
                  <a:gd name="T60" fmla="*/ 2147483646 w 912"/>
                  <a:gd name="T61" fmla="*/ 2147483646 h 1065"/>
                  <a:gd name="T62" fmla="*/ 2147483646 w 912"/>
                  <a:gd name="T63" fmla="*/ 2147483646 h 1065"/>
                  <a:gd name="T64" fmla="*/ 2147483646 w 912"/>
                  <a:gd name="T65" fmla="*/ 2147483646 h 1065"/>
                  <a:gd name="T66" fmla="*/ 2147483646 w 912"/>
                  <a:gd name="T67" fmla="*/ 2147483646 h 1065"/>
                  <a:gd name="T68" fmla="*/ 2147483646 w 912"/>
                  <a:gd name="T69" fmla="*/ 2147483646 h 1065"/>
                  <a:gd name="T70" fmla="*/ 2147483646 w 912"/>
                  <a:gd name="T71" fmla="*/ 2147483646 h 1065"/>
                  <a:gd name="T72" fmla="*/ 2147483646 w 912"/>
                  <a:gd name="T73" fmla="*/ 2147483646 h 1065"/>
                  <a:gd name="T74" fmla="*/ 2147483646 w 912"/>
                  <a:gd name="T75" fmla="*/ 2147483646 h 1065"/>
                  <a:gd name="T76" fmla="*/ 2147483646 w 912"/>
                  <a:gd name="T77" fmla="*/ 2147483646 h 1065"/>
                  <a:gd name="T78" fmla="*/ 2147483646 w 912"/>
                  <a:gd name="T79" fmla="*/ 2147483646 h 1065"/>
                  <a:gd name="T80" fmla="*/ 2147483646 w 912"/>
                  <a:gd name="T81" fmla="*/ 2147483646 h 1065"/>
                  <a:gd name="T82" fmla="*/ 2147483646 w 912"/>
                  <a:gd name="T83" fmla="*/ 2147483646 h 1065"/>
                  <a:gd name="T84" fmla="*/ 2147483646 w 912"/>
                  <a:gd name="T85" fmla="*/ 2147483646 h 1065"/>
                  <a:gd name="T86" fmla="*/ 2147483646 w 912"/>
                  <a:gd name="T87" fmla="*/ 2147483646 h 1065"/>
                  <a:gd name="T88" fmla="*/ 2147483646 w 912"/>
                  <a:gd name="T89" fmla="*/ 0 h 1065"/>
                  <a:gd name="T90" fmla="*/ 2147483646 w 912"/>
                  <a:gd name="T91" fmla="*/ 0 h 10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12"/>
                  <a:gd name="T139" fmla="*/ 0 h 1065"/>
                  <a:gd name="T140" fmla="*/ 912 w 912"/>
                  <a:gd name="T141" fmla="*/ 1065 h 10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12" h="1065">
                    <a:moveTo>
                      <a:pt x="455" y="0"/>
                    </a:moveTo>
                    <a:lnTo>
                      <a:pt x="455" y="0"/>
                    </a:lnTo>
                    <a:lnTo>
                      <a:pt x="433" y="0"/>
                    </a:lnTo>
                    <a:lnTo>
                      <a:pt x="409" y="2"/>
                    </a:lnTo>
                    <a:lnTo>
                      <a:pt x="386" y="6"/>
                    </a:lnTo>
                    <a:lnTo>
                      <a:pt x="364" y="10"/>
                    </a:lnTo>
                    <a:lnTo>
                      <a:pt x="342" y="13"/>
                    </a:lnTo>
                    <a:lnTo>
                      <a:pt x="320" y="21"/>
                    </a:lnTo>
                    <a:lnTo>
                      <a:pt x="279" y="36"/>
                    </a:lnTo>
                    <a:lnTo>
                      <a:pt x="238" y="54"/>
                    </a:lnTo>
                    <a:lnTo>
                      <a:pt x="201" y="78"/>
                    </a:lnTo>
                    <a:lnTo>
                      <a:pt x="166" y="104"/>
                    </a:lnTo>
                    <a:lnTo>
                      <a:pt x="134" y="134"/>
                    </a:lnTo>
                    <a:lnTo>
                      <a:pt x="104" y="165"/>
                    </a:lnTo>
                    <a:lnTo>
                      <a:pt x="78" y="201"/>
                    </a:lnTo>
                    <a:lnTo>
                      <a:pt x="56" y="238"/>
                    </a:lnTo>
                    <a:lnTo>
                      <a:pt x="36" y="277"/>
                    </a:lnTo>
                    <a:lnTo>
                      <a:pt x="21" y="319"/>
                    </a:lnTo>
                    <a:lnTo>
                      <a:pt x="15" y="342"/>
                    </a:lnTo>
                    <a:lnTo>
                      <a:pt x="10" y="364"/>
                    </a:lnTo>
                    <a:lnTo>
                      <a:pt x="6" y="386"/>
                    </a:lnTo>
                    <a:lnTo>
                      <a:pt x="2" y="408"/>
                    </a:lnTo>
                    <a:lnTo>
                      <a:pt x="0" y="431"/>
                    </a:lnTo>
                    <a:lnTo>
                      <a:pt x="0" y="455"/>
                    </a:lnTo>
                    <a:lnTo>
                      <a:pt x="2" y="486"/>
                    </a:lnTo>
                    <a:lnTo>
                      <a:pt x="4" y="518"/>
                    </a:lnTo>
                    <a:lnTo>
                      <a:pt x="10" y="548"/>
                    </a:lnTo>
                    <a:lnTo>
                      <a:pt x="17" y="577"/>
                    </a:lnTo>
                    <a:lnTo>
                      <a:pt x="26" y="605"/>
                    </a:lnTo>
                    <a:lnTo>
                      <a:pt x="38" y="635"/>
                    </a:lnTo>
                    <a:lnTo>
                      <a:pt x="51" y="661"/>
                    </a:lnTo>
                    <a:lnTo>
                      <a:pt x="65" y="687"/>
                    </a:lnTo>
                    <a:lnTo>
                      <a:pt x="80" y="713"/>
                    </a:lnTo>
                    <a:lnTo>
                      <a:pt x="99" y="735"/>
                    </a:lnTo>
                    <a:lnTo>
                      <a:pt x="117" y="759"/>
                    </a:lnTo>
                    <a:lnTo>
                      <a:pt x="138" y="779"/>
                    </a:lnTo>
                    <a:lnTo>
                      <a:pt x="160" y="800"/>
                    </a:lnTo>
                    <a:lnTo>
                      <a:pt x="182" y="818"/>
                    </a:lnTo>
                    <a:lnTo>
                      <a:pt x="206" y="835"/>
                    </a:lnTo>
                    <a:lnTo>
                      <a:pt x="232" y="850"/>
                    </a:lnTo>
                    <a:lnTo>
                      <a:pt x="251" y="1065"/>
                    </a:lnTo>
                    <a:lnTo>
                      <a:pt x="435" y="909"/>
                    </a:lnTo>
                    <a:lnTo>
                      <a:pt x="455" y="909"/>
                    </a:lnTo>
                    <a:lnTo>
                      <a:pt x="479" y="909"/>
                    </a:lnTo>
                    <a:lnTo>
                      <a:pt x="502" y="907"/>
                    </a:lnTo>
                    <a:lnTo>
                      <a:pt x="526" y="904"/>
                    </a:lnTo>
                    <a:lnTo>
                      <a:pt x="548" y="900"/>
                    </a:lnTo>
                    <a:lnTo>
                      <a:pt x="570" y="894"/>
                    </a:lnTo>
                    <a:lnTo>
                      <a:pt x="591" y="889"/>
                    </a:lnTo>
                    <a:lnTo>
                      <a:pt x="633" y="874"/>
                    </a:lnTo>
                    <a:lnTo>
                      <a:pt x="672" y="854"/>
                    </a:lnTo>
                    <a:lnTo>
                      <a:pt x="709" y="831"/>
                    </a:lnTo>
                    <a:lnTo>
                      <a:pt x="745" y="805"/>
                    </a:lnTo>
                    <a:lnTo>
                      <a:pt x="778" y="776"/>
                    </a:lnTo>
                    <a:lnTo>
                      <a:pt x="808" y="744"/>
                    </a:lnTo>
                    <a:lnTo>
                      <a:pt x="834" y="709"/>
                    </a:lnTo>
                    <a:lnTo>
                      <a:pt x="856" y="672"/>
                    </a:lnTo>
                    <a:lnTo>
                      <a:pt x="874" y="631"/>
                    </a:lnTo>
                    <a:lnTo>
                      <a:pt x="889" y="590"/>
                    </a:lnTo>
                    <a:lnTo>
                      <a:pt x="897" y="568"/>
                    </a:lnTo>
                    <a:lnTo>
                      <a:pt x="902" y="546"/>
                    </a:lnTo>
                    <a:lnTo>
                      <a:pt x="906" y="523"/>
                    </a:lnTo>
                    <a:lnTo>
                      <a:pt x="908" y="501"/>
                    </a:lnTo>
                    <a:lnTo>
                      <a:pt x="910" y="479"/>
                    </a:lnTo>
                    <a:lnTo>
                      <a:pt x="912" y="455"/>
                    </a:lnTo>
                    <a:lnTo>
                      <a:pt x="910" y="431"/>
                    </a:lnTo>
                    <a:lnTo>
                      <a:pt x="908" y="408"/>
                    </a:lnTo>
                    <a:lnTo>
                      <a:pt x="906" y="386"/>
                    </a:lnTo>
                    <a:lnTo>
                      <a:pt x="902" y="364"/>
                    </a:lnTo>
                    <a:lnTo>
                      <a:pt x="897" y="342"/>
                    </a:lnTo>
                    <a:lnTo>
                      <a:pt x="889" y="319"/>
                    </a:lnTo>
                    <a:lnTo>
                      <a:pt x="874" y="277"/>
                    </a:lnTo>
                    <a:lnTo>
                      <a:pt x="856" y="238"/>
                    </a:lnTo>
                    <a:lnTo>
                      <a:pt x="834" y="201"/>
                    </a:lnTo>
                    <a:lnTo>
                      <a:pt x="808" y="165"/>
                    </a:lnTo>
                    <a:lnTo>
                      <a:pt x="778" y="134"/>
                    </a:lnTo>
                    <a:lnTo>
                      <a:pt x="745" y="104"/>
                    </a:lnTo>
                    <a:lnTo>
                      <a:pt x="709" y="78"/>
                    </a:lnTo>
                    <a:lnTo>
                      <a:pt x="672" y="54"/>
                    </a:lnTo>
                    <a:lnTo>
                      <a:pt x="633" y="36"/>
                    </a:lnTo>
                    <a:lnTo>
                      <a:pt x="591" y="21"/>
                    </a:lnTo>
                    <a:lnTo>
                      <a:pt x="570" y="13"/>
                    </a:lnTo>
                    <a:lnTo>
                      <a:pt x="548" y="10"/>
                    </a:lnTo>
                    <a:lnTo>
                      <a:pt x="526" y="6"/>
                    </a:lnTo>
                    <a:lnTo>
                      <a:pt x="502" y="2"/>
                    </a:lnTo>
                    <a:lnTo>
                      <a:pt x="479" y="0"/>
                    </a:lnTo>
                    <a:lnTo>
                      <a:pt x="455" y="0"/>
                    </a:lnTo>
                    <a:close/>
                  </a:path>
                </a:pathLst>
              </a:custGeom>
              <a:blipFill dpi="0" rotWithShape="0">
                <a:blip r:embed="rId3" cstate="print"/>
                <a:srcRect/>
                <a:tile tx="0" ty="0" sx="100000" sy="100000" flip="none" algn="tl"/>
              </a:blipFill>
              <a:ln w="28575">
                <a:solidFill>
                  <a:schemeClr val="bg1"/>
                </a:solidFill>
                <a:round/>
              </a:ln>
            </p:spPr>
            <p:txBody>
              <a:bodyPr/>
              <a:lstStyle/>
              <a:p>
                <a:endParaRPr lang="en-GB"/>
              </a:p>
            </p:txBody>
          </p:sp>
          <p:grpSp>
            <p:nvGrpSpPr>
              <p:cNvPr id="8" name="Group 9"/>
              <p:cNvGrpSpPr/>
              <p:nvPr/>
            </p:nvGrpSpPr>
            <p:grpSpPr>
              <a:xfrm>
                <a:off x="2126839" y="3964636"/>
                <a:ext cx="645594" cy="465639"/>
                <a:chOff x="5876678" y="4111406"/>
                <a:chExt cx="645594" cy="465639"/>
              </a:xfrm>
              <a:solidFill>
                <a:schemeClr val="bg1"/>
              </a:solidFill>
            </p:grpSpPr>
            <p:sp>
              <p:nvSpPr>
                <p:cNvPr id="9" name="Freeform 22"/>
                <p:cNvSpPr/>
                <p:nvPr/>
              </p:nvSpPr>
              <p:spPr bwMode="auto">
                <a:xfrm>
                  <a:off x="5876678" y="4147397"/>
                  <a:ext cx="454391" cy="429648"/>
                </a:xfrm>
                <a:custGeom>
                  <a:avLst/>
                  <a:gdLst>
                    <a:gd name="T0" fmla="*/ 321 w 405"/>
                    <a:gd name="T1" fmla="*/ 0 h 382"/>
                    <a:gd name="T2" fmla="*/ 84 w 405"/>
                    <a:gd name="T3" fmla="*/ 0 h 382"/>
                    <a:gd name="T4" fmla="*/ 84 w 405"/>
                    <a:gd name="T5" fmla="*/ 0 h 382"/>
                    <a:gd name="T6" fmla="*/ 67 w 405"/>
                    <a:gd name="T7" fmla="*/ 2 h 382"/>
                    <a:gd name="T8" fmla="*/ 50 w 405"/>
                    <a:gd name="T9" fmla="*/ 5 h 382"/>
                    <a:gd name="T10" fmla="*/ 37 w 405"/>
                    <a:gd name="T11" fmla="*/ 13 h 382"/>
                    <a:gd name="T12" fmla="*/ 24 w 405"/>
                    <a:gd name="T13" fmla="*/ 22 h 382"/>
                    <a:gd name="T14" fmla="*/ 15 w 405"/>
                    <a:gd name="T15" fmla="*/ 33 h 382"/>
                    <a:gd name="T16" fmla="*/ 6 w 405"/>
                    <a:gd name="T17" fmla="*/ 46 h 382"/>
                    <a:gd name="T18" fmla="*/ 2 w 405"/>
                    <a:gd name="T19" fmla="*/ 61 h 382"/>
                    <a:gd name="T20" fmla="*/ 0 w 405"/>
                    <a:gd name="T21" fmla="*/ 76 h 382"/>
                    <a:gd name="T22" fmla="*/ 0 w 405"/>
                    <a:gd name="T23" fmla="*/ 200 h 382"/>
                    <a:gd name="T24" fmla="*/ 0 w 405"/>
                    <a:gd name="T25" fmla="*/ 200 h 382"/>
                    <a:gd name="T26" fmla="*/ 2 w 405"/>
                    <a:gd name="T27" fmla="*/ 215 h 382"/>
                    <a:gd name="T28" fmla="*/ 6 w 405"/>
                    <a:gd name="T29" fmla="*/ 230 h 382"/>
                    <a:gd name="T30" fmla="*/ 15 w 405"/>
                    <a:gd name="T31" fmla="*/ 243 h 382"/>
                    <a:gd name="T32" fmla="*/ 24 w 405"/>
                    <a:gd name="T33" fmla="*/ 254 h 382"/>
                    <a:gd name="T34" fmla="*/ 37 w 405"/>
                    <a:gd name="T35" fmla="*/ 263 h 382"/>
                    <a:gd name="T36" fmla="*/ 50 w 405"/>
                    <a:gd name="T37" fmla="*/ 270 h 382"/>
                    <a:gd name="T38" fmla="*/ 67 w 405"/>
                    <a:gd name="T39" fmla="*/ 274 h 382"/>
                    <a:gd name="T40" fmla="*/ 84 w 405"/>
                    <a:gd name="T41" fmla="*/ 276 h 382"/>
                    <a:gd name="T42" fmla="*/ 95 w 405"/>
                    <a:gd name="T43" fmla="*/ 276 h 382"/>
                    <a:gd name="T44" fmla="*/ 95 w 405"/>
                    <a:gd name="T45" fmla="*/ 276 h 382"/>
                    <a:gd name="T46" fmla="*/ 52 w 405"/>
                    <a:gd name="T47" fmla="*/ 382 h 382"/>
                    <a:gd name="T48" fmla="*/ 52 w 405"/>
                    <a:gd name="T49" fmla="*/ 382 h 382"/>
                    <a:gd name="T50" fmla="*/ 113 w 405"/>
                    <a:gd name="T51" fmla="*/ 339 h 382"/>
                    <a:gd name="T52" fmla="*/ 202 w 405"/>
                    <a:gd name="T53" fmla="*/ 276 h 382"/>
                    <a:gd name="T54" fmla="*/ 321 w 405"/>
                    <a:gd name="T55" fmla="*/ 276 h 382"/>
                    <a:gd name="T56" fmla="*/ 321 w 405"/>
                    <a:gd name="T57" fmla="*/ 276 h 382"/>
                    <a:gd name="T58" fmla="*/ 338 w 405"/>
                    <a:gd name="T59" fmla="*/ 274 h 382"/>
                    <a:gd name="T60" fmla="*/ 353 w 405"/>
                    <a:gd name="T61" fmla="*/ 270 h 382"/>
                    <a:gd name="T62" fmla="*/ 367 w 405"/>
                    <a:gd name="T63" fmla="*/ 263 h 382"/>
                    <a:gd name="T64" fmla="*/ 380 w 405"/>
                    <a:gd name="T65" fmla="*/ 254 h 382"/>
                    <a:gd name="T66" fmla="*/ 390 w 405"/>
                    <a:gd name="T67" fmla="*/ 243 h 382"/>
                    <a:gd name="T68" fmla="*/ 397 w 405"/>
                    <a:gd name="T69" fmla="*/ 230 h 382"/>
                    <a:gd name="T70" fmla="*/ 403 w 405"/>
                    <a:gd name="T71" fmla="*/ 215 h 382"/>
                    <a:gd name="T72" fmla="*/ 405 w 405"/>
                    <a:gd name="T73" fmla="*/ 200 h 382"/>
                    <a:gd name="T74" fmla="*/ 405 w 405"/>
                    <a:gd name="T75" fmla="*/ 76 h 382"/>
                    <a:gd name="T76" fmla="*/ 405 w 405"/>
                    <a:gd name="T77" fmla="*/ 76 h 382"/>
                    <a:gd name="T78" fmla="*/ 403 w 405"/>
                    <a:gd name="T79" fmla="*/ 61 h 382"/>
                    <a:gd name="T80" fmla="*/ 397 w 405"/>
                    <a:gd name="T81" fmla="*/ 46 h 382"/>
                    <a:gd name="T82" fmla="*/ 390 w 405"/>
                    <a:gd name="T83" fmla="*/ 33 h 382"/>
                    <a:gd name="T84" fmla="*/ 380 w 405"/>
                    <a:gd name="T85" fmla="*/ 22 h 382"/>
                    <a:gd name="T86" fmla="*/ 367 w 405"/>
                    <a:gd name="T87" fmla="*/ 13 h 382"/>
                    <a:gd name="T88" fmla="*/ 353 w 405"/>
                    <a:gd name="T89" fmla="*/ 5 h 382"/>
                    <a:gd name="T90" fmla="*/ 338 w 405"/>
                    <a:gd name="T91" fmla="*/ 2 h 382"/>
                    <a:gd name="T92" fmla="*/ 321 w 405"/>
                    <a:gd name="T93" fmla="*/ 0 h 382"/>
                    <a:gd name="T94" fmla="*/ 321 w 405"/>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5" h="382">
                      <a:moveTo>
                        <a:pt x="321" y="0"/>
                      </a:moveTo>
                      <a:lnTo>
                        <a:pt x="84" y="0"/>
                      </a:lnTo>
                      <a:lnTo>
                        <a:pt x="84" y="0"/>
                      </a:lnTo>
                      <a:lnTo>
                        <a:pt x="67" y="2"/>
                      </a:lnTo>
                      <a:lnTo>
                        <a:pt x="50" y="5"/>
                      </a:lnTo>
                      <a:lnTo>
                        <a:pt x="37" y="13"/>
                      </a:lnTo>
                      <a:lnTo>
                        <a:pt x="24" y="22"/>
                      </a:lnTo>
                      <a:lnTo>
                        <a:pt x="15" y="33"/>
                      </a:lnTo>
                      <a:lnTo>
                        <a:pt x="6" y="46"/>
                      </a:lnTo>
                      <a:lnTo>
                        <a:pt x="2" y="61"/>
                      </a:lnTo>
                      <a:lnTo>
                        <a:pt x="0" y="76"/>
                      </a:lnTo>
                      <a:lnTo>
                        <a:pt x="0" y="200"/>
                      </a:lnTo>
                      <a:lnTo>
                        <a:pt x="0" y="200"/>
                      </a:lnTo>
                      <a:lnTo>
                        <a:pt x="2" y="215"/>
                      </a:lnTo>
                      <a:lnTo>
                        <a:pt x="6" y="230"/>
                      </a:lnTo>
                      <a:lnTo>
                        <a:pt x="15" y="243"/>
                      </a:lnTo>
                      <a:lnTo>
                        <a:pt x="24" y="254"/>
                      </a:lnTo>
                      <a:lnTo>
                        <a:pt x="37" y="263"/>
                      </a:lnTo>
                      <a:lnTo>
                        <a:pt x="50" y="270"/>
                      </a:lnTo>
                      <a:lnTo>
                        <a:pt x="67" y="274"/>
                      </a:lnTo>
                      <a:lnTo>
                        <a:pt x="84" y="276"/>
                      </a:lnTo>
                      <a:lnTo>
                        <a:pt x="95" y="276"/>
                      </a:lnTo>
                      <a:lnTo>
                        <a:pt x="95" y="276"/>
                      </a:lnTo>
                      <a:lnTo>
                        <a:pt x="52" y="382"/>
                      </a:lnTo>
                      <a:lnTo>
                        <a:pt x="52" y="382"/>
                      </a:lnTo>
                      <a:lnTo>
                        <a:pt x="113" y="339"/>
                      </a:lnTo>
                      <a:lnTo>
                        <a:pt x="202" y="276"/>
                      </a:lnTo>
                      <a:lnTo>
                        <a:pt x="321" y="276"/>
                      </a:lnTo>
                      <a:lnTo>
                        <a:pt x="321" y="276"/>
                      </a:lnTo>
                      <a:lnTo>
                        <a:pt x="338" y="274"/>
                      </a:lnTo>
                      <a:lnTo>
                        <a:pt x="353" y="270"/>
                      </a:lnTo>
                      <a:lnTo>
                        <a:pt x="367" y="263"/>
                      </a:lnTo>
                      <a:lnTo>
                        <a:pt x="380" y="254"/>
                      </a:lnTo>
                      <a:lnTo>
                        <a:pt x="390" y="243"/>
                      </a:lnTo>
                      <a:lnTo>
                        <a:pt x="397" y="230"/>
                      </a:lnTo>
                      <a:lnTo>
                        <a:pt x="403" y="215"/>
                      </a:lnTo>
                      <a:lnTo>
                        <a:pt x="405" y="200"/>
                      </a:lnTo>
                      <a:lnTo>
                        <a:pt x="405" y="76"/>
                      </a:lnTo>
                      <a:lnTo>
                        <a:pt x="405" y="76"/>
                      </a:lnTo>
                      <a:lnTo>
                        <a:pt x="403" y="61"/>
                      </a:lnTo>
                      <a:lnTo>
                        <a:pt x="397" y="46"/>
                      </a:lnTo>
                      <a:lnTo>
                        <a:pt x="390" y="33"/>
                      </a:lnTo>
                      <a:lnTo>
                        <a:pt x="380" y="22"/>
                      </a:lnTo>
                      <a:lnTo>
                        <a:pt x="367" y="13"/>
                      </a:lnTo>
                      <a:lnTo>
                        <a:pt x="353" y="5"/>
                      </a:lnTo>
                      <a:lnTo>
                        <a:pt x="338" y="2"/>
                      </a:lnTo>
                      <a:lnTo>
                        <a:pt x="321" y="0"/>
                      </a:lnTo>
                      <a:lnTo>
                        <a:pt x="321" y="0"/>
                      </a:lnTo>
                      <a:close/>
                    </a:path>
                  </a:pathLst>
                </a:custGeom>
                <a:grpFill/>
                <a:ln>
                  <a:noFill/>
                </a:ln>
              </p:spPr>
              <p:txBody>
                <a:bodyPr/>
                <a:lstStyle/>
                <a:p>
                  <a:pPr eaLnBrk="1" hangingPunct="1">
                    <a:spcBef>
                      <a:spcPts val="0"/>
                    </a:spcBef>
                    <a:spcAft>
                      <a:spcPts val="0"/>
                    </a:spcAft>
                    <a:defRPr/>
                  </a:pPr>
                  <a:endParaRPr lang="en-US">
                    <a:latin typeface="+mn-lt"/>
                  </a:endParaRPr>
                </a:p>
              </p:txBody>
            </p:sp>
            <p:sp>
              <p:nvSpPr>
                <p:cNvPr id="10" name="Freeform 23"/>
                <p:cNvSpPr/>
                <p:nvPr/>
              </p:nvSpPr>
              <p:spPr bwMode="auto">
                <a:xfrm>
                  <a:off x="6193851" y="4111406"/>
                  <a:ext cx="328421" cy="348667"/>
                </a:xfrm>
                <a:custGeom>
                  <a:avLst/>
                  <a:gdLst>
                    <a:gd name="T0" fmla="*/ 225 w 293"/>
                    <a:gd name="T1" fmla="*/ 0 h 312"/>
                    <a:gd name="T2" fmla="*/ 30 w 293"/>
                    <a:gd name="T3" fmla="*/ 0 h 312"/>
                    <a:gd name="T4" fmla="*/ 30 w 293"/>
                    <a:gd name="T5" fmla="*/ 0 h 312"/>
                    <a:gd name="T6" fmla="*/ 15 w 293"/>
                    <a:gd name="T7" fmla="*/ 0 h 312"/>
                    <a:gd name="T8" fmla="*/ 0 w 293"/>
                    <a:gd name="T9" fmla="*/ 6 h 312"/>
                    <a:gd name="T10" fmla="*/ 56 w 293"/>
                    <a:gd name="T11" fmla="*/ 6 h 312"/>
                    <a:gd name="T12" fmla="*/ 56 w 293"/>
                    <a:gd name="T13" fmla="*/ 6 h 312"/>
                    <a:gd name="T14" fmla="*/ 76 w 293"/>
                    <a:gd name="T15" fmla="*/ 8 h 312"/>
                    <a:gd name="T16" fmla="*/ 93 w 293"/>
                    <a:gd name="T17" fmla="*/ 13 h 312"/>
                    <a:gd name="T18" fmla="*/ 110 w 293"/>
                    <a:gd name="T19" fmla="*/ 21 h 312"/>
                    <a:gd name="T20" fmla="*/ 123 w 293"/>
                    <a:gd name="T21" fmla="*/ 32 h 312"/>
                    <a:gd name="T22" fmla="*/ 136 w 293"/>
                    <a:gd name="T23" fmla="*/ 45 h 312"/>
                    <a:gd name="T24" fmla="*/ 143 w 293"/>
                    <a:gd name="T25" fmla="*/ 60 h 312"/>
                    <a:gd name="T26" fmla="*/ 149 w 293"/>
                    <a:gd name="T27" fmla="*/ 76 h 312"/>
                    <a:gd name="T28" fmla="*/ 150 w 293"/>
                    <a:gd name="T29" fmla="*/ 93 h 312"/>
                    <a:gd name="T30" fmla="*/ 150 w 293"/>
                    <a:gd name="T31" fmla="*/ 236 h 312"/>
                    <a:gd name="T32" fmla="*/ 150 w 293"/>
                    <a:gd name="T33" fmla="*/ 236 h 312"/>
                    <a:gd name="T34" fmla="*/ 150 w 293"/>
                    <a:gd name="T35" fmla="*/ 241 h 312"/>
                    <a:gd name="T36" fmla="*/ 150 w 293"/>
                    <a:gd name="T37" fmla="*/ 241 h 312"/>
                    <a:gd name="T38" fmla="*/ 215 w 293"/>
                    <a:gd name="T39" fmla="*/ 288 h 312"/>
                    <a:gd name="T40" fmla="*/ 251 w 293"/>
                    <a:gd name="T41" fmla="*/ 312 h 312"/>
                    <a:gd name="T42" fmla="*/ 251 w 293"/>
                    <a:gd name="T43" fmla="*/ 312 h 312"/>
                    <a:gd name="T44" fmla="*/ 215 w 293"/>
                    <a:gd name="T45" fmla="*/ 225 h 312"/>
                    <a:gd name="T46" fmla="*/ 225 w 293"/>
                    <a:gd name="T47" fmla="*/ 225 h 312"/>
                    <a:gd name="T48" fmla="*/ 225 w 293"/>
                    <a:gd name="T49" fmla="*/ 225 h 312"/>
                    <a:gd name="T50" fmla="*/ 240 w 293"/>
                    <a:gd name="T51" fmla="*/ 225 h 312"/>
                    <a:gd name="T52" fmla="*/ 251 w 293"/>
                    <a:gd name="T53" fmla="*/ 221 h 312"/>
                    <a:gd name="T54" fmla="*/ 264 w 293"/>
                    <a:gd name="T55" fmla="*/ 215 h 312"/>
                    <a:gd name="T56" fmla="*/ 273 w 293"/>
                    <a:gd name="T57" fmla="*/ 208 h 312"/>
                    <a:gd name="T58" fmla="*/ 282 w 293"/>
                    <a:gd name="T59" fmla="*/ 199 h 312"/>
                    <a:gd name="T60" fmla="*/ 288 w 293"/>
                    <a:gd name="T61" fmla="*/ 188 h 312"/>
                    <a:gd name="T62" fmla="*/ 291 w 293"/>
                    <a:gd name="T63" fmla="*/ 176 h 312"/>
                    <a:gd name="T64" fmla="*/ 293 w 293"/>
                    <a:gd name="T65" fmla="*/ 164 h 312"/>
                    <a:gd name="T66" fmla="*/ 293 w 293"/>
                    <a:gd name="T67" fmla="*/ 61 h 312"/>
                    <a:gd name="T68" fmla="*/ 293 w 293"/>
                    <a:gd name="T69" fmla="*/ 61 h 312"/>
                    <a:gd name="T70" fmla="*/ 291 w 293"/>
                    <a:gd name="T71" fmla="*/ 49 h 312"/>
                    <a:gd name="T72" fmla="*/ 288 w 293"/>
                    <a:gd name="T73" fmla="*/ 37 h 312"/>
                    <a:gd name="T74" fmla="*/ 282 w 293"/>
                    <a:gd name="T75" fmla="*/ 26 h 312"/>
                    <a:gd name="T76" fmla="*/ 273 w 293"/>
                    <a:gd name="T77" fmla="*/ 17 h 312"/>
                    <a:gd name="T78" fmla="*/ 264 w 293"/>
                    <a:gd name="T79" fmla="*/ 10 h 312"/>
                    <a:gd name="T80" fmla="*/ 251 w 293"/>
                    <a:gd name="T81" fmla="*/ 4 h 312"/>
                    <a:gd name="T82" fmla="*/ 240 w 293"/>
                    <a:gd name="T83" fmla="*/ 0 h 312"/>
                    <a:gd name="T84" fmla="*/ 225 w 293"/>
                    <a:gd name="T85" fmla="*/ 0 h 312"/>
                    <a:gd name="T86" fmla="*/ 225 w 293"/>
                    <a:gd name="T87"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3" h="312">
                      <a:moveTo>
                        <a:pt x="225" y="0"/>
                      </a:moveTo>
                      <a:lnTo>
                        <a:pt x="30" y="0"/>
                      </a:lnTo>
                      <a:lnTo>
                        <a:pt x="30" y="0"/>
                      </a:lnTo>
                      <a:lnTo>
                        <a:pt x="15" y="0"/>
                      </a:lnTo>
                      <a:lnTo>
                        <a:pt x="0" y="6"/>
                      </a:lnTo>
                      <a:lnTo>
                        <a:pt x="56" y="6"/>
                      </a:lnTo>
                      <a:lnTo>
                        <a:pt x="56" y="6"/>
                      </a:lnTo>
                      <a:lnTo>
                        <a:pt x="76" y="8"/>
                      </a:lnTo>
                      <a:lnTo>
                        <a:pt x="93" y="13"/>
                      </a:lnTo>
                      <a:lnTo>
                        <a:pt x="110" y="21"/>
                      </a:lnTo>
                      <a:lnTo>
                        <a:pt x="123" y="32"/>
                      </a:lnTo>
                      <a:lnTo>
                        <a:pt x="136" y="45"/>
                      </a:lnTo>
                      <a:lnTo>
                        <a:pt x="143" y="60"/>
                      </a:lnTo>
                      <a:lnTo>
                        <a:pt x="149" y="76"/>
                      </a:lnTo>
                      <a:lnTo>
                        <a:pt x="150" y="93"/>
                      </a:lnTo>
                      <a:lnTo>
                        <a:pt x="150" y="236"/>
                      </a:lnTo>
                      <a:lnTo>
                        <a:pt x="150" y="236"/>
                      </a:lnTo>
                      <a:lnTo>
                        <a:pt x="150" y="241"/>
                      </a:lnTo>
                      <a:lnTo>
                        <a:pt x="150" y="241"/>
                      </a:lnTo>
                      <a:lnTo>
                        <a:pt x="215" y="288"/>
                      </a:lnTo>
                      <a:lnTo>
                        <a:pt x="251" y="312"/>
                      </a:lnTo>
                      <a:lnTo>
                        <a:pt x="251" y="312"/>
                      </a:lnTo>
                      <a:lnTo>
                        <a:pt x="215" y="225"/>
                      </a:lnTo>
                      <a:lnTo>
                        <a:pt x="225" y="225"/>
                      </a:lnTo>
                      <a:lnTo>
                        <a:pt x="225" y="225"/>
                      </a:lnTo>
                      <a:lnTo>
                        <a:pt x="240" y="225"/>
                      </a:lnTo>
                      <a:lnTo>
                        <a:pt x="251" y="221"/>
                      </a:lnTo>
                      <a:lnTo>
                        <a:pt x="264" y="215"/>
                      </a:lnTo>
                      <a:lnTo>
                        <a:pt x="273" y="208"/>
                      </a:lnTo>
                      <a:lnTo>
                        <a:pt x="282" y="199"/>
                      </a:lnTo>
                      <a:lnTo>
                        <a:pt x="288" y="188"/>
                      </a:lnTo>
                      <a:lnTo>
                        <a:pt x="291" y="176"/>
                      </a:lnTo>
                      <a:lnTo>
                        <a:pt x="293" y="164"/>
                      </a:lnTo>
                      <a:lnTo>
                        <a:pt x="293" y="61"/>
                      </a:lnTo>
                      <a:lnTo>
                        <a:pt x="293" y="61"/>
                      </a:lnTo>
                      <a:lnTo>
                        <a:pt x="291" y="49"/>
                      </a:lnTo>
                      <a:lnTo>
                        <a:pt x="288" y="37"/>
                      </a:lnTo>
                      <a:lnTo>
                        <a:pt x="282" y="26"/>
                      </a:lnTo>
                      <a:lnTo>
                        <a:pt x="273" y="17"/>
                      </a:lnTo>
                      <a:lnTo>
                        <a:pt x="264" y="10"/>
                      </a:lnTo>
                      <a:lnTo>
                        <a:pt x="251" y="4"/>
                      </a:lnTo>
                      <a:lnTo>
                        <a:pt x="240" y="0"/>
                      </a:lnTo>
                      <a:lnTo>
                        <a:pt x="225" y="0"/>
                      </a:lnTo>
                      <a:lnTo>
                        <a:pt x="225" y="0"/>
                      </a:lnTo>
                      <a:close/>
                    </a:path>
                  </a:pathLst>
                </a:custGeom>
                <a:grpFill/>
                <a:ln>
                  <a:noFill/>
                </a:ln>
              </p:spPr>
              <p:txBody>
                <a:bodyPr/>
                <a:lstStyle/>
                <a:p>
                  <a:pPr eaLnBrk="1" hangingPunct="1">
                    <a:spcBef>
                      <a:spcPts val="0"/>
                    </a:spcBef>
                    <a:spcAft>
                      <a:spcPts val="0"/>
                    </a:spcAft>
                    <a:defRPr/>
                  </a:pPr>
                  <a:endParaRPr lang="en-US">
                    <a:latin typeface="+mn-lt"/>
                  </a:endParaRPr>
                </a:p>
              </p:txBody>
            </p:sp>
          </p:grpSp>
        </p:grpSp>
        <p:sp>
          <p:nvSpPr>
            <p:cNvPr id="21" name="Freeform 47"/>
            <p:cNvSpPr/>
            <p:nvPr/>
          </p:nvSpPr>
          <p:spPr bwMode="auto">
            <a:xfrm>
              <a:off x="1971874" y="3047280"/>
              <a:ext cx="730250" cy="852488"/>
            </a:xfrm>
            <a:custGeom>
              <a:avLst/>
              <a:gdLst>
                <a:gd name="T0" fmla="*/ 2147483646 w 649"/>
                <a:gd name="T1" fmla="*/ 2147483646 h 759"/>
                <a:gd name="T2" fmla="*/ 2147483646 w 649"/>
                <a:gd name="T3" fmla="*/ 2147483646 h 759"/>
                <a:gd name="T4" fmla="*/ 2147483646 w 649"/>
                <a:gd name="T5" fmla="*/ 2147483646 h 759"/>
                <a:gd name="T6" fmla="*/ 2147483646 w 649"/>
                <a:gd name="T7" fmla="*/ 2147483646 h 759"/>
                <a:gd name="T8" fmla="*/ 2147483646 w 649"/>
                <a:gd name="T9" fmla="*/ 2147483646 h 759"/>
                <a:gd name="T10" fmla="*/ 2147483646 w 649"/>
                <a:gd name="T11" fmla="*/ 2147483646 h 759"/>
                <a:gd name="T12" fmla="*/ 2147483646 w 649"/>
                <a:gd name="T13" fmla="*/ 2147483646 h 759"/>
                <a:gd name="T14" fmla="*/ 2147483646 w 649"/>
                <a:gd name="T15" fmla="*/ 2147483646 h 759"/>
                <a:gd name="T16" fmla="*/ 2147483646 w 649"/>
                <a:gd name="T17" fmla="*/ 0 h 759"/>
                <a:gd name="T18" fmla="*/ 2147483646 w 649"/>
                <a:gd name="T19" fmla="*/ 2147483646 h 759"/>
                <a:gd name="T20" fmla="*/ 2147483646 w 649"/>
                <a:gd name="T21" fmla="*/ 2147483646 h 759"/>
                <a:gd name="T22" fmla="*/ 2147483646 w 649"/>
                <a:gd name="T23" fmla="*/ 2147483646 h 759"/>
                <a:gd name="T24" fmla="*/ 2147483646 w 649"/>
                <a:gd name="T25" fmla="*/ 2147483646 h 759"/>
                <a:gd name="T26" fmla="*/ 2147483646 w 649"/>
                <a:gd name="T27" fmla="*/ 2147483646 h 759"/>
                <a:gd name="T28" fmla="*/ 2147483646 w 649"/>
                <a:gd name="T29" fmla="*/ 2147483646 h 759"/>
                <a:gd name="T30" fmla="*/ 2147483646 w 649"/>
                <a:gd name="T31" fmla="*/ 2147483646 h 759"/>
                <a:gd name="T32" fmla="*/ 2147483646 w 649"/>
                <a:gd name="T33" fmla="*/ 2147483646 h 759"/>
                <a:gd name="T34" fmla="*/ 0 w 649"/>
                <a:gd name="T35" fmla="*/ 2147483646 h 759"/>
                <a:gd name="T36" fmla="*/ 2147483646 w 649"/>
                <a:gd name="T37" fmla="*/ 2147483646 h 759"/>
                <a:gd name="T38" fmla="*/ 2147483646 w 649"/>
                <a:gd name="T39" fmla="*/ 2147483646 h 759"/>
                <a:gd name="T40" fmla="*/ 2147483646 w 649"/>
                <a:gd name="T41" fmla="*/ 2147483646 h 759"/>
                <a:gd name="T42" fmla="*/ 2147483646 w 649"/>
                <a:gd name="T43" fmla="*/ 2147483646 h 759"/>
                <a:gd name="T44" fmla="*/ 2147483646 w 649"/>
                <a:gd name="T45" fmla="*/ 2147483646 h 759"/>
                <a:gd name="T46" fmla="*/ 2147483646 w 649"/>
                <a:gd name="T47" fmla="*/ 2147483646 h 759"/>
                <a:gd name="T48" fmla="*/ 2147483646 w 649"/>
                <a:gd name="T49" fmla="*/ 2147483646 h 759"/>
                <a:gd name="T50" fmla="*/ 2147483646 w 649"/>
                <a:gd name="T51" fmla="*/ 2147483646 h 759"/>
                <a:gd name="T52" fmla="*/ 2147483646 w 649"/>
                <a:gd name="T53" fmla="*/ 2147483646 h 759"/>
                <a:gd name="T54" fmla="*/ 2147483646 w 649"/>
                <a:gd name="T55" fmla="*/ 2147483646 h 759"/>
                <a:gd name="T56" fmla="*/ 2147483646 w 649"/>
                <a:gd name="T57" fmla="*/ 2147483646 h 759"/>
                <a:gd name="T58" fmla="*/ 2147483646 w 649"/>
                <a:gd name="T59" fmla="*/ 2147483646 h 759"/>
                <a:gd name="T60" fmla="*/ 2147483646 w 649"/>
                <a:gd name="T61" fmla="*/ 2147483646 h 759"/>
                <a:gd name="T62" fmla="*/ 2147483646 w 649"/>
                <a:gd name="T63" fmla="*/ 2147483646 h 759"/>
                <a:gd name="T64" fmla="*/ 2147483646 w 649"/>
                <a:gd name="T65" fmla="*/ 2147483646 h 759"/>
                <a:gd name="T66" fmla="*/ 2147483646 w 649"/>
                <a:gd name="T67" fmla="*/ 2147483646 h 759"/>
                <a:gd name="T68" fmla="*/ 2147483646 w 649"/>
                <a:gd name="T69" fmla="*/ 2147483646 h 759"/>
                <a:gd name="T70" fmla="*/ 2147483646 w 649"/>
                <a:gd name="T71" fmla="*/ 2147483646 h 759"/>
                <a:gd name="T72" fmla="*/ 2147483646 w 649"/>
                <a:gd name="T73" fmla="*/ 2147483646 h 7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49"/>
                <a:gd name="T112" fmla="*/ 0 h 759"/>
                <a:gd name="T113" fmla="*/ 649 w 649"/>
                <a:gd name="T114" fmla="*/ 759 h 75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49" h="759">
                  <a:moveTo>
                    <a:pt x="649" y="325"/>
                  </a:moveTo>
                  <a:lnTo>
                    <a:pt x="649" y="325"/>
                  </a:lnTo>
                  <a:lnTo>
                    <a:pt x="647" y="291"/>
                  </a:lnTo>
                  <a:lnTo>
                    <a:pt x="642" y="258"/>
                  </a:lnTo>
                  <a:lnTo>
                    <a:pt x="634" y="228"/>
                  </a:lnTo>
                  <a:lnTo>
                    <a:pt x="623" y="199"/>
                  </a:lnTo>
                  <a:lnTo>
                    <a:pt x="610" y="169"/>
                  </a:lnTo>
                  <a:lnTo>
                    <a:pt x="594" y="143"/>
                  </a:lnTo>
                  <a:lnTo>
                    <a:pt x="575" y="117"/>
                  </a:lnTo>
                  <a:lnTo>
                    <a:pt x="555" y="95"/>
                  </a:lnTo>
                  <a:lnTo>
                    <a:pt x="530" y="74"/>
                  </a:lnTo>
                  <a:lnTo>
                    <a:pt x="506" y="56"/>
                  </a:lnTo>
                  <a:lnTo>
                    <a:pt x="479" y="39"/>
                  </a:lnTo>
                  <a:lnTo>
                    <a:pt x="451" y="26"/>
                  </a:lnTo>
                  <a:lnTo>
                    <a:pt x="421" y="15"/>
                  </a:lnTo>
                  <a:lnTo>
                    <a:pt x="389" y="6"/>
                  </a:lnTo>
                  <a:lnTo>
                    <a:pt x="358" y="2"/>
                  </a:lnTo>
                  <a:lnTo>
                    <a:pt x="324" y="0"/>
                  </a:lnTo>
                  <a:lnTo>
                    <a:pt x="291" y="2"/>
                  </a:lnTo>
                  <a:lnTo>
                    <a:pt x="260" y="6"/>
                  </a:lnTo>
                  <a:lnTo>
                    <a:pt x="228" y="15"/>
                  </a:lnTo>
                  <a:lnTo>
                    <a:pt x="198" y="26"/>
                  </a:lnTo>
                  <a:lnTo>
                    <a:pt x="170" y="39"/>
                  </a:lnTo>
                  <a:lnTo>
                    <a:pt x="143" y="56"/>
                  </a:lnTo>
                  <a:lnTo>
                    <a:pt x="119" y="74"/>
                  </a:lnTo>
                  <a:lnTo>
                    <a:pt x="94" y="95"/>
                  </a:lnTo>
                  <a:lnTo>
                    <a:pt x="74" y="117"/>
                  </a:lnTo>
                  <a:lnTo>
                    <a:pt x="55" y="143"/>
                  </a:lnTo>
                  <a:lnTo>
                    <a:pt x="39" y="169"/>
                  </a:lnTo>
                  <a:lnTo>
                    <a:pt x="26" y="199"/>
                  </a:lnTo>
                  <a:lnTo>
                    <a:pt x="15" y="228"/>
                  </a:lnTo>
                  <a:lnTo>
                    <a:pt x="7" y="258"/>
                  </a:lnTo>
                  <a:lnTo>
                    <a:pt x="2" y="291"/>
                  </a:lnTo>
                  <a:lnTo>
                    <a:pt x="0" y="325"/>
                  </a:lnTo>
                  <a:lnTo>
                    <a:pt x="2" y="358"/>
                  </a:lnTo>
                  <a:lnTo>
                    <a:pt x="7" y="390"/>
                  </a:lnTo>
                  <a:lnTo>
                    <a:pt x="15" y="421"/>
                  </a:lnTo>
                  <a:lnTo>
                    <a:pt x="26" y="451"/>
                  </a:lnTo>
                  <a:lnTo>
                    <a:pt x="39" y="479"/>
                  </a:lnTo>
                  <a:lnTo>
                    <a:pt x="55" y="505"/>
                  </a:lnTo>
                  <a:lnTo>
                    <a:pt x="74" y="531"/>
                  </a:lnTo>
                  <a:lnTo>
                    <a:pt x="94" y="553"/>
                  </a:lnTo>
                  <a:lnTo>
                    <a:pt x="119" y="575"/>
                  </a:lnTo>
                  <a:lnTo>
                    <a:pt x="143" y="594"/>
                  </a:lnTo>
                  <a:lnTo>
                    <a:pt x="170" y="609"/>
                  </a:lnTo>
                  <a:lnTo>
                    <a:pt x="198" y="623"/>
                  </a:lnTo>
                  <a:lnTo>
                    <a:pt x="228" y="634"/>
                  </a:lnTo>
                  <a:lnTo>
                    <a:pt x="260" y="642"/>
                  </a:lnTo>
                  <a:lnTo>
                    <a:pt x="291" y="647"/>
                  </a:lnTo>
                  <a:lnTo>
                    <a:pt x="324" y="649"/>
                  </a:lnTo>
                  <a:lnTo>
                    <a:pt x="339" y="647"/>
                  </a:lnTo>
                  <a:lnTo>
                    <a:pt x="471" y="759"/>
                  </a:lnTo>
                  <a:lnTo>
                    <a:pt x="484" y="607"/>
                  </a:lnTo>
                  <a:lnTo>
                    <a:pt x="503" y="596"/>
                  </a:lnTo>
                  <a:lnTo>
                    <a:pt x="519" y="583"/>
                  </a:lnTo>
                  <a:lnTo>
                    <a:pt x="536" y="570"/>
                  </a:lnTo>
                  <a:lnTo>
                    <a:pt x="551" y="557"/>
                  </a:lnTo>
                  <a:lnTo>
                    <a:pt x="566" y="540"/>
                  </a:lnTo>
                  <a:lnTo>
                    <a:pt x="581" y="525"/>
                  </a:lnTo>
                  <a:lnTo>
                    <a:pt x="592" y="508"/>
                  </a:lnTo>
                  <a:lnTo>
                    <a:pt x="603" y="490"/>
                  </a:lnTo>
                  <a:lnTo>
                    <a:pt x="614" y="471"/>
                  </a:lnTo>
                  <a:lnTo>
                    <a:pt x="623" y="453"/>
                  </a:lnTo>
                  <a:lnTo>
                    <a:pt x="631" y="432"/>
                  </a:lnTo>
                  <a:lnTo>
                    <a:pt x="638" y="412"/>
                  </a:lnTo>
                  <a:lnTo>
                    <a:pt x="642" y="390"/>
                  </a:lnTo>
                  <a:lnTo>
                    <a:pt x="646" y="369"/>
                  </a:lnTo>
                  <a:lnTo>
                    <a:pt x="649" y="347"/>
                  </a:lnTo>
                  <a:lnTo>
                    <a:pt x="649" y="325"/>
                  </a:lnTo>
                  <a:close/>
                </a:path>
              </a:pathLst>
            </a:custGeom>
            <a:blipFill dpi="0" rotWithShape="0">
              <a:blip r:embed="rId3" cstate="print"/>
              <a:srcRect/>
              <a:tile tx="0" ty="0" sx="100000" sy="100000" flip="none" algn="tl"/>
            </a:blipFill>
            <a:ln w="28575">
              <a:solidFill>
                <a:schemeClr val="bg1"/>
              </a:solidFill>
              <a:round/>
            </a:ln>
          </p:spPr>
          <p:txBody>
            <a:bodyPr/>
            <a:lstStyle/>
            <a:p>
              <a:endParaRPr lang="en-GB"/>
            </a:p>
          </p:txBody>
        </p:sp>
        <p:sp>
          <p:nvSpPr>
            <p:cNvPr id="89" name="Freeform 165"/>
            <p:cNvSpPr>
              <a:spLocks noEditPoints="1"/>
            </p:cNvSpPr>
            <p:nvPr/>
          </p:nvSpPr>
          <p:spPr bwMode="auto">
            <a:xfrm>
              <a:off x="2135560" y="3284984"/>
              <a:ext cx="356229" cy="329927"/>
            </a:xfrm>
            <a:custGeom>
              <a:avLst/>
              <a:gdLst>
                <a:gd name="T0" fmla="*/ 149225 w 187"/>
                <a:gd name="T1" fmla="*/ 0 h 189"/>
                <a:gd name="T2" fmla="*/ 19050 w 187"/>
                <a:gd name="T3" fmla="*/ 279400 h 189"/>
                <a:gd name="T4" fmla="*/ 0 w 187"/>
                <a:gd name="T5" fmla="*/ 300037 h 189"/>
                <a:gd name="T6" fmla="*/ 296862 w 187"/>
                <a:gd name="T7" fmla="*/ 76200 h 189"/>
                <a:gd name="T8" fmla="*/ 112712 w 187"/>
                <a:gd name="T9" fmla="*/ 279400 h 189"/>
                <a:gd name="T10" fmla="*/ 57150 w 187"/>
                <a:gd name="T11" fmla="*/ 242887 h 189"/>
                <a:gd name="T12" fmla="*/ 112712 w 187"/>
                <a:gd name="T13" fmla="*/ 279400 h 189"/>
                <a:gd name="T14" fmla="*/ 39687 w 187"/>
                <a:gd name="T15" fmla="*/ 204787 h 189"/>
                <a:gd name="T16" fmla="*/ 131762 w 187"/>
                <a:gd name="T17" fmla="*/ 187325 h 189"/>
                <a:gd name="T18" fmla="*/ 131762 w 187"/>
                <a:gd name="T19" fmla="*/ 168275 h 189"/>
                <a:gd name="T20" fmla="*/ 39687 w 187"/>
                <a:gd name="T21" fmla="*/ 150812 h 189"/>
                <a:gd name="T22" fmla="*/ 131762 w 187"/>
                <a:gd name="T23" fmla="*/ 168275 h 189"/>
                <a:gd name="T24" fmla="*/ 39687 w 187"/>
                <a:gd name="T25" fmla="*/ 130175 h 189"/>
                <a:gd name="T26" fmla="*/ 131762 w 187"/>
                <a:gd name="T27" fmla="*/ 112712 h 189"/>
                <a:gd name="T28" fmla="*/ 131762 w 187"/>
                <a:gd name="T29" fmla="*/ 93662 h 189"/>
                <a:gd name="T30" fmla="*/ 39687 w 187"/>
                <a:gd name="T31" fmla="*/ 76200 h 189"/>
                <a:gd name="T32" fmla="*/ 131762 w 187"/>
                <a:gd name="T33" fmla="*/ 93662 h 189"/>
                <a:gd name="T34" fmla="*/ 39687 w 187"/>
                <a:gd name="T35" fmla="*/ 55562 h 189"/>
                <a:gd name="T36" fmla="*/ 131762 w 187"/>
                <a:gd name="T37" fmla="*/ 38100 h 189"/>
                <a:gd name="T38" fmla="*/ 223837 w 187"/>
                <a:gd name="T39" fmla="*/ 260350 h 189"/>
                <a:gd name="T40" fmla="*/ 187325 w 187"/>
                <a:gd name="T41" fmla="*/ 225425 h 189"/>
                <a:gd name="T42" fmla="*/ 223837 w 187"/>
                <a:gd name="T43" fmla="*/ 260350 h 189"/>
                <a:gd name="T44" fmla="*/ 187325 w 187"/>
                <a:gd name="T45" fmla="*/ 204787 h 189"/>
                <a:gd name="T46" fmla="*/ 223837 w 187"/>
                <a:gd name="T47" fmla="*/ 168275 h 189"/>
                <a:gd name="T48" fmla="*/ 223837 w 187"/>
                <a:gd name="T49" fmla="*/ 150812 h 189"/>
                <a:gd name="T50" fmla="*/ 187325 w 187"/>
                <a:gd name="T51" fmla="*/ 112712 h 189"/>
                <a:gd name="T52" fmla="*/ 223837 w 187"/>
                <a:gd name="T53" fmla="*/ 150812 h 189"/>
                <a:gd name="T54" fmla="*/ 241300 w 187"/>
                <a:gd name="T55" fmla="*/ 260350 h 189"/>
                <a:gd name="T56" fmla="*/ 279400 w 187"/>
                <a:gd name="T57" fmla="*/ 225425 h 189"/>
                <a:gd name="T58" fmla="*/ 279400 w 187"/>
                <a:gd name="T59" fmla="*/ 204787 h 189"/>
                <a:gd name="T60" fmla="*/ 241300 w 187"/>
                <a:gd name="T61" fmla="*/ 168275 h 189"/>
                <a:gd name="T62" fmla="*/ 279400 w 187"/>
                <a:gd name="T63" fmla="*/ 204787 h 189"/>
                <a:gd name="T64" fmla="*/ 241300 w 187"/>
                <a:gd name="T65" fmla="*/ 150812 h 189"/>
                <a:gd name="T66" fmla="*/ 279400 w 187"/>
                <a:gd name="T67" fmla="*/ 112712 h 1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7" h="189">
                  <a:moveTo>
                    <a:pt x="94" y="48"/>
                  </a:moveTo>
                  <a:lnTo>
                    <a:pt x="94" y="0"/>
                  </a:lnTo>
                  <a:lnTo>
                    <a:pt x="12" y="0"/>
                  </a:lnTo>
                  <a:lnTo>
                    <a:pt x="12" y="176"/>
                  </a:lnTo>
                  <a:lnTo>
                    <a:pt x="0" y="176"/>
                  </a:lnTo>
                  <a:lnTo>
                    <a:pt x="0" y="189"/>
                  </a:lnTo>
                  <a:lnTo>
                    <a:pt x="187" y="189"/>
                  </a:lnTo>
                  <a:lnTo>
                    <a:pt x="187" y="48"/>
                  </a:lnTo>
                  <a:lnTo>
                    <a:pt x="94" y="48"/>
                  </a:lnTo>
                  <a:close/>
                  <a:moveTo>
                    <a:pt x="71" y="176"/>
                  </a:moveTo>
                  <a:lnTo>
                    <a:pt x="36" y="176"/>
                  </a:lnTo>
                  <a:lnTo>
                    <a:pt x="36" y="153"/>
                  </a:lnTo>
                  <a:lnTo>
                    <a:pt x="71" y="153"/>
                  </a:lnTo>
                  <a:lnTo>
                    <a:pt x="71" y="176"/>
                  </a:lnTo>
                  <a:close/>
                  <a:moveTo>
                    <a:pt x="83" y="129"/>
                  </a:moveTo>
                  <a:lnTo>
                    <a:pt x="25" y="129"/>
                  </a:lnTo>
                  <a:lnTo>
                    <a:pt x="25" y="118"/>
                  </a:lnTo>
                  <a:lnTo>
                    <a:pt x="83" y="118"/>
                  </a:lnTo>
                  <a:lnTo>
                    <a:pt x="83" y="129"/>
                  </a:lnTo>
                  <a:close/>
                  <a:moveTo>
                    <a:pt x="83" y="106"/>
                  </a:moveTo>
                  <a:lnTo>
                    <a:pt x="25" y="106"/>
                  </a:lnTo>
                  <a:lnTo>
                    <a:pt x="25" y="95"/>
                  </a:lnTo>
                  <a:lnTo>
                    <a:pt x="83" y="95"/>
                  </a:lnTo>
                  <a:lnTo>
                    <a:pt x="83" y="106"/>
                  </a:lnTo>
                  <a:close/>
                  <a:moveTo>
                    <a:pt x="83" y="82"/>
                  </a:moveTo>
                  <a:lnTo>
                    <a:pt x="25" y="82"/>
                  </a:lnTo>
                  <a:lnTo>
                    <a:pt x="25" y="71"/>
                  </a:lnTo>
                  <a:lnTo>
                    <a:pt x="83" y="71"/>
                  </a:lnTo>
                  <a:lnTo>
                    <a:pt x="83" y="82"/>
                  </a:lnTo>
                  <a:close/>
                  <a:moveTo>
                    <a:pt x="83" y="59"/>
                  </a:moveTo>
                  <a:lnTo>
                    <a:pt x="25" y="59"/>
                  </a:lnTo>
                  <a:lnTo>
                    <a:pt x="25" y="48"/>
                  </a:lnTo>
                  <a:lnTo>
                    <a:pt x="83" y="48"/>
                  </a:lnTo>
                  <a:lnTo>
                    <a:pt x="83" y="59"/>
                  </a:lnTo>
                  <a:close/>
                  <a:moveTo>
                    <a:pt x="83" y="35"/>
                  </a:moveTo>
                  <a:lnTo>
                    <a:pt x="25" y="35"/>
                  </a:lnTo>
                  <a:lnTo>
                    <a:pt x="25" y="24"/>
                  </a:lnTo>
                  <a:lnTo>
                    <a:pt x="83" y="24"/>
                  </a:lnTo>
                  <a:lnTo>
                    <a:pt x="83" y="35"/>
                  </a:lnTo>
                  <a:close/>
                  <a:moveTo>
                    <a:pt x="141" y="164"/>
                  </a:moveTo>
                  <a:lnTo>
                    <a:pt x="118" y="164"/>
                  </a:lnTo>
                  <a:lnTo>
                    <a:pt x="118" y="142"/>
                  </a:lnTo>
                  <a:lnTo>
                    <a:pt x="141" y="142"/>
                  </a:lnTo>
                  <a:lnTo>
                    <a:pt x="141" y="164"/>
                  </a:lnTo>
                  <a:close/>
                  <a:moveTo>
                    <a:pt x="141" y="129"/>
                  </a:moveTo>
                  <a:lnTo>
                    <a:pt x="118" y="129"/>
                  </a:lnTo>
                  <a:lnTo>
                    <a:pt x="118" y="106"/>
                  </a:lnTo>
                  <a:lnTo>
                    <a:pt x="141" y="106"/>
                  </a:lnTo>
                  <a:lnTo>
                    <a:pt x="141" y="129"/>
                  </a:lnTo>
                  <a:close/>
                  <a:moveTo>
                    <a:pt x="141" y="95"/>
                  </a:moveTo>
                  <a:lnTo>
                    <a:pt x="118" y="95"/>
                  </a:lnTo>
                  <a:lnTo>
                    <a:pt x="118" y="71"/>
                  </a:lnTo>
                  <a:lnTo>
                    <a:pt x="141" y="71"/>
                  </a:lnTo>
                  <a:lnTo>
                    <a:pt x="141" y="95"/>
                  </a:lnTo>
                  <a:close/>
                  <a:moveTo>
                    <a:pt x="176" y="164"/>
                  </a:moveTo>
                  <a:lnTo>
                    <a:pt x="152" y="164"/>
                  </a:lnTo>
                  <a:lnTo>
                    <a:pt x="152" y="142"/>
                  </a:lnTo>
                  <a:lnTo>
                    <a:pt x="176" y="142"/>
                  </a:lnTo>
                  <a:lnTo>
                    <a:pt x="176" y="164"/>
                  </a:lnTo>
                  <a:close/>
                  <a:moveTo>
                    <a:pt x="176" y="129"/>
                  </a:moveTo>
                  <a:lnTo>
                    <a:pt x="152" y="129"/>
                  </a:lnTo>
                  <a:lnTo>
                    <a:pt x="152" y="106"/>
                  </a:lnTo>
                  <a:lnTo>
                    <a:pt x="176" y="106"/>
                  </a:lnTo>
                  <a:lnTo>
                    <a:pt x="176" y="129"/>
                  </a:lnTo>
                  <a:close/>
                  <a:moveTo>
                    <a:pt x="176" y="95"/>
                  </a:moveTo>
                  <a:lnTo>
                    <a:pt x="152" y="95"/>
                  </a:lnTo>
                  <a:lnTo>
                    <a:pt x="152" y="71"/>
                  </a:lnTo>
                  <a:lnTo>
                    <a:pt x="176" y="71"/>
                  </a:lnTo>
                  <a:lnTo>
                    <a:pt x="176" y="9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243755" tIns="121877" rIns="243755" bIns="121877"/>
            <a:lstStyle/>
            <a:p>
              <a:pPr defTabSz="1218565" fontAlgn="base">
                <a:spcBef>
                  <a:spcPct val="0"/>
                </a:spcBef>
                <a:spcAft>
                  <a:spcPct val="0"/>
                </a:spcAft>
              </a:pPr>
              <a:endParaRPr lang="zh-CN" altLang="en-US" sz="4800">
                <a:solidFill>
                  <a:prstClr val="black"/>
                </a:solidFill>
                <a:ea typeface="MS PGothic" panose="020B0600070205080204" pitchFamily="34" charset="-128"/>
              </a:endParaRPr>
            </a:p>
          </p:txBody>
        </p:sp>
      </p:grpSp>
      <p:grpSp>
        <p:nvGrpSpPr>
          <p:cNvPr id="119" name="组合 118"/>
          <p:cNvGrpSpPr/>
          <p:nvPr/>
        </p:nvGrpSpPr>
        <p:grpSpPr>
          <a:xfrm>
            <a:off x="764104" y="2394818"/>
            <a:ext cx="1120775" cy="1308100"/>
            <a:chOff x="1114624" y="2394818"/>
            <a:chExt cx="1120775" cy="1308100"/>
          </a:xfrm>
        </p:grpSpPr>
        <p:sp>
          <p:nvSpPr>
            <p:cNvPr id="29" name="Freeform 66"/>
            <p:cNvSpPr/>
            <p:nvPr/>
          </p:nvSpPr>
          <p:spPr bwMode="auto">
            <a:xfrm>
              <a:off x="1114624" y="2394818"/>
              <a:ext cx="1120775" cy="1308100"/>
            </a:xfrm>
            <a:custGeom>
              <a:avLst/>
              <a:gdLst>
                <a:gd name="T0" fmla="*/ 2147483646 w 995"/>
                <a:gd name="T1" fmla="*/ 2147483646 h 1163"/>
                <a:gd name="T2" fmla="*/ 2147483646 w 995"/>
                <a:gd name="T3" fmla="*/ 2147483646 h 1163"/>
                <a:gd name="T4" fmla="*/ 2147483646 w 995"/>
                <a:gd name="T5" fmla="*/ 2147483646 h 1163"/>
                <a:gd name="T6" fmla="*/ 2147483646 w 995"/>
                <a:gd name="T7" fmla="*/ 2147483646 h 1163"/>
                <a:gd name="T8" fmla="*/ 2147483646 w 995"/>
                <a:gd name="T9" fmla="*/ 2147483646 h 1163"/>
                <a:gd name="T10" fmla="*/ 2147483646 w 995"/>
                <a:gd name="T11" fmla="*/ 2147483646 h 1163"/>
                <a:gd name="T12" fmla="*/ 2147483646 w 995"/>
                <a:gd name="T13" fmla="*/ 2147483646 h 1163"/>
                <a:gd name="T14" fmla="*/ 2147483646 w 995"/>
                <a:gd name="T15" fmla="*/ 2147483646 h 1163"/>
                <a:gd name="T16" fmla="*/ 2147483646 w 995"/>
                <a:gd name="T17" fmla="*/ 2147483646 h 1163"/>
                <a:gd name="T18" fmla="*/ 2147483646 w 995"/>
                <a:gd name="T19" fmla="*/ 2147483646 h 1163"/>
                <a:gd name="T20" fmla="*/ 2147483646 w 995"/>
                <a:gd name="T21" fmla="*/ 2147483646 h 1163"/>
                <a:gd name="T22" fmla="*/ 2147483646 w 995"/>
                <a:gd name="T23" fmla="*/ 2147483646 h 1163"/>
                <a:gd name="T24" fmla="*/ 2147483646 w 995"/>
                <a:gd name="T25" fmla="*/ 2147483646 h 1163"/>
                <a:gd name="T26" fmla="*/ 2147483646 w 995"/>
                <a:gd name="T27" fmla="*/ 2147483646 h 1163"/>
                <a:gd name="T28" fmla="*/ 2147483646 w 995"/>
                <a:gd name="T29" fmla="*/ 2147483646 h 1163"/>
                <a:gd name="T30" fmla="*/ 2147483646 w 995"/>
                <a:gd name="T31" fmla="*/ 2147483646 h 1163"/>
                <a:gd name="T32" fmla="*/ 2147483646 w 995"/>
                <a:gd name="T33" fmla="*/ 0 h 1163"/>
                <a:gd name="T34" fmla="*/ 2147483646 w 995"/>
                <a:gd name="T35" fmla="*/ 0 h 1163"/>
                <a:gd name="T36" fmla="*/ 2147483646 w 995"/>
                <a:gd name="T37" fmla="*/ 2147483646 h 1163"/>
                <a:gd name="T38" fmla="*/ 2147483646 w 995"/>
                <a:gd name="T39" fmla="*/ 2147483646 h 1163"/>
                <a:gd name="T40" fmla="*/ 2147483646 w 995"/>
                <a:gd name="T41" fmla="*/ 2147483646 h 1163"/>
                <a:gd name="T42" fmla="*/ 2147483646 w 995"/>
                <a:gd name="T43" fmla="*/ 2147483646 h 1163"/>
                <a:gd name="T44" fmla="*/ 2147483646 w 995"/>
                <a:gd name="T45" fmla="*/ 2147483646 h 1163"/>
                <a:gd name="T46" fmla="*/ 2147483646 w 995"/>
                <a:gd name="T47" fmla="*/ 2147483646 h 1163"/>
                <a:gd name="T48" fmla="*/ 2147483646 w 995"/>
                <a:gd name="T49" fmla="*/ 2147483646 h 1163"/>
                <a:gd name="T50" fmla="*/ 2147483646 w 995"/>
                <a:gd name="T51" fmla="*/ 2147483646 h 1163"/>
                <a:gd name="T52" fmla="*/ 2147483646 w 995"/>
                <a:gd name="T53" fmla="*/ 2147483646 h 1163"/>
                <a:gd name="T54" fmla="*/ 2147483646 w 995"/>
                <a:gd name="T55" fmla="*/ 2147483646 h 1163"/>
                <a:gd name="T56" fmla="*/ 2147483646 w 995"/>
                <a:gd name="T57" fmla="*/ 2147483646 h 1163"/>
                <a:gd name="T58" fmla="*/ 2147483646 w 995"/>
                <a:gd name="T59" fmla="*/ 2147483646 h 1163"/>
                <a:gd name="T60" fmla="*/ 2147483646 w 995"/>
                <a:gd name="T61" fmla="*/ 2147483646 h 1163"/>
                <a:gd name="T62" fmla="*/ 2147483646 w 995"/>
                <a:gd name="T63" fmla="*/ 2147483646 h 1163"/>
                <a:gd name="T64" fmla="*/ 0 w 995"/>
                <a:gd name="T65" fmla="*/ 2147483646 h 1163"/>
                <a:gd name="T66" fmla="*/ 0 w 995"/>
                <a:gd name="T67" fmla="*/ 2147483646 h 1163"/>
                <a:gd name="T68" fmla="*/ 2147483646 w 995"/>
                <a:gd name="T69" fmla="*/ 2147483646 h 1163"/>
                <a:gd name="T70" fmla="*/ 2147483646 w 995"/>
                <a:gd name="T71" fmla="*/ 2147483646 h 1163"/>
                <a:gd name="T72" fmla="*/ 2147483646 w 995"/>
                <a:gd name="T73" fmla="*/ 2147483646 h 1163"/>
                <a:gd name="T74" fmla="*/ 2147483646 w 995"/>
                <a:gd name="T75" fmla="*/ 2147483646 h 1163"/>
                <a:gd name="T76" fmla="*/ 2147483646 w 995"/>
                <a:gd name="T77" fmla="*/ 2147483646 h 1163"/>
                <a:gd name="T78" fmla="*/ 2147483646 w 995"/>
                <a:gd name="T79" fmla="*/ 2147483646 h 1163"/>
                <a:gd name="T80" fmla="*/ 2147483646 w 995"/>
                <a:gd name="T81" fmla="*/ 2147483646 h 1163"/>
                <a:gd name="T82" fmla="*/ 2147483646 w 995"/>
                <a:gd name="T83" fmla="*/ 2147483646 h 1163"/>
                <a:gd name="T84" fmla="*/ 2147483646 w 995"/>
                <a:gd name="T85" fmla="*/ 2147483646 h 1163"/>
                <a:gd name="T86" fmla="*/ 2147483646 w 995"/>
                <a:gd name="T87" fmla="*/ 2147483646 h 1163"/>
                <a:gd name="T88" fmla="*/ 2147483646 w 995"/>
                <a:gd name="T89" fmla="*/ 2147483646 h 1163"/>
                <a:gd name="T90" fmla="*/ 2147483646 w 995"/>
                <a:gd name="T91" fmla="*/ 2147483646 h 1163"/>
                <a:gd name="T92" fmla="*/ 2147483646 w 995"/>
                <a:gd name="T93" fmla="*/ 2147483646 h 1163"/>
                <a:gd name="T94" fmla="*/ 2147483646 w 995"/>
                <a:gd name="T95" fmla="*/ 2147483646 h 1163"/>
                <a:gd name="T96" fmla="*/ 2147483646 w 995"/>
                <a:gd name="T97" fmla="*/ 2147483646 h 1163"/>
                <a:gd name="T98" fmla="*/ 2147483646 w 995"/>
                <a:gd name="T99" fmla="*/ 2147483646 h 1163"/>
                <a:gd name="T100" fmla="*/ 2147483646 w 995"/>
                <a:gd name="T101" fmla="*/ 2147483646 h 1163"/>
                <a:gd name="T102" fmla="*/ 2147483646 w 995"/>
                <a:gd name="T103" fmla="*/ 2147483646 h 1163"/>
                <a:gd name="T104" fmla="*/ 2147483646 w 995"/>
                <a:gd name="T105" fmla="*/ 2147483646 h 1163"/>
                <a:gd name="T106" fmla="*/ 2147483646 w 995"/>
                <a:gd name="T107" fmla="*/ 2147483646 h 1163"/>
                <a:gd name="T108" fmla="*/ 2147483646 w 995"/>
                <a:gd name="T109" fmla="*/ 2147483646 h 1163"/>
                <a:gd name="T110" fmla="*/ 2147483646 w 995"/>
                <a:gd name="T111" fmla="*/ 2147483646 h 1163"/>
                <a:gd name="T112" fmla="*/ 2147483646 w 995"/>
                <a:gd name="T113" fmla="*/ 2147483646 h 1163"/>
                <a:gd name="T114" fmla="*/ 2147483646 w 995"/>
                <a:gd name="T115" fmla="*/ 2147483646 h 1163"/>
                <a:gd name="T116" fmla="*/ 2147483646 w 995"/>
                <a:gd name="T117" fmla="*/ 2147483646 h 1163"/>
                <a:gd name="T118" fmla="*/ 2147483646 w 995"/>
                <a:gd name="T119" fmla="*/ 2147483646 h 1163"/>
                <a:gd name="T120" fmla="*/ 2147483646 w 995"/>
                <a:gd name="T121" fmla="*/ 2147483646 h 116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95"/>
                <a:gd name="T184" fmla="*/ 0 h 1163"/>
                <a:gd name="T185" fmla="*/ 995 w 995"/>
                <a:gd name="T186" fmla="*/ 1163 h 116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95" h="1163">
                  <a:moveTo>
                    <a:pt x="995" y="498"/>
                  </a:moveTo>
                  <a:lnTo>
                    <a:pt x="995" y="498"/>
                  </a:lnTo>
                  <a:lnTo>
                    <a:pt x="993" y="472"/>
                  </a:lnTo>
                  <a:lnTo>
                    <a:pt x="991" y="446"/>
                  </a:lnTo>
                  <a:lnTo>
                    <a:pt x="989" y="421"/>
                  </a:lnTo>
                  <a:lnTo>
                    <a:pt x="983" y="397"/>
                  </a:lnTo>
                  <a:lnTo>
                    <a:pt x="978" y="373"/>
                  </a:lnTo>
                  <a:lnTo>
                    <a:pt x="972" y="349"/>
                  </a:lnTo>
                  <a:lnTo>
                    <a:pt x="965" y="327"/>
                  </a:lnTo>
                  <a:lnTo>
                    <a:pt x="956" y="305"/>
                  </a:lnTo>
                  <a:lnTo>
                    <a:pt x="944" y="282"/>
                  </a:lnTo>
                  <a:lnTo>
                    <a:pt x="933" y="260"/>
                  </a:lnTo>
                  <a:lnTo>
                    <a:pt x="922" y="240"/>
                  </a:lnTo>
                  <a:lnTo>
                    <a:pt x="909" y="219"/>
                  </a:lnTo>
                  <a:lnTo>
                    <a:pt x="896" y="201"/>
                  </a:lnTo>
                  <a:lnTo>
                    <a:pt x="881" y="180"/>
                  </a:lnTo>
                  <a:lnTo>
                    <a:pt x="865" y="164"/>
                  </a:lnTo>
                  <a:lnTo>
                    <a:pt x="848" y="145"/>
                  </a:lnTo>
                  <a:lnTo>
                    <a:pt x="831" y="130"/>
                  </a:lnTo>
                  <a:lnTo>
                    <a:pt x="813" y="114"/>
                  </a:lnTo>
                  <a:lnTo>
                    <a:pt x="794" y="99"/>
                  </a:lnTo>
                  <a:lnTo>
                    <a:pt x="776" y="86"/>
                  </a:lnTo>
                  <a:lnTo>
                    <a:pt x="755" y="73"/>
                  </a:lnTo>
                  <a:lnTo>
                    <a:pt x="735" y="60"/>
                  </a:lnTo>
                  <a:lnTo>
                    <a:pt x="713" y="49"/>
                  </a:lnTo>
                  <a:lnTo>
                    <a:pt x="690" y="39"/>
                  </a:lnTo>
                  <a:lnTo>
                    <a:pt x="668" y="30"/>
                  </a:lnTo>
                  <a:lnTo>
                    <a:pt x="646" y="23"/>
                  </a:lnTo>
                  <a:lnTo>
                    <a:pt x="622" y="15"/>
                  </a:lnTo>
                  <a:lnTo>
                    <a:pt x="597" y="10"/>
                  </a:lnTo>
                  <a:lnTo>
                    <a:pt x="573" y="6"/>
                  </a:lnTo>
                  <a:lnTo>
                    <a:pt x="547" y="2"/>
                  </a:lnTo>
                  <a:lnTo>
                    <a:pt x="523" y="0"/>
                  </a:lnTo>
                  <a:lnTo>
                    <a:pt x="497" y="0"/>
                  </a:lnTo>
                  <a:lnTo>
                    <a:pt x="471" y="0"/>
                  </a:lnTo>
                  <a:lnTo>
                    <a:pt x="445" y="2"/>
                  </a:lnTo>
                  <a:lnTo>
                    <a:pt x="421" y="6"/>
                  </a:lnTo>
                  <a:lnTo>
                    <a:pt x="397" y="10"/>
                  </a:lnTo>
                  <a:lnTo>
                    <a:pt x="373" y="15"/>
                  </a:lnTo>
                  <a:lnTo>
                    <a:pt x="349" y="23"/>
                  </a:lnTo>
                  <a:lnTo>
                    <a:pt x="327" y="30"/>
                  </a:lnTo>
                  <a:lnTo>
                    <a:pt x="304" y="39"/>
                  </a:lnTo>
                  <a:lnTo>
                    <a:pt x="282" y="49"/>
                  </a:lnTo>
                  <a:lnTo>
                    <a:pt x="260" y="60"/>
                  </a:lnTo>
                  <a:lnTo>
                    <a:pt x="239" y="73"/>
                  </a:lnTo>
                  <a:lnTo>
                    <a:pt x="219" y="86"/>
                  </a:lnTo>
                  <a:lnTo>
                    <a:pt x="199" y="99"/>
                  </a:lnTo>
                  <a:lnTo>
                    <a:pt x="180" y="114"/>
                  </a:lnTo>
                  <a:lnTo>
                    <a:pt x="163" y="130"/>
                  </a:lnTo>
                  <a:lnTo>
                    <a:pt x="145" y="145"/>
                  </a:lnTo>
                  <a:lnTo>
                    <a:pt x="128" y="164"/>
                  </a:lnTo>
                  <a:lnTo>
                    <a:pt x="113" y="180"/>
                  </a:lnTo>
                  <a:lnTo>
                    <a:pt x="98" y="201"/>
                  </a:lnTo>
                  <a:lnTo>
                    <a:pt x="85" y="219"/>
                  </a:lnTo>
                  <a:lnTo>
                    <a:pt x="72" y="240"/>
                  </a:lnTo>
                  <a:lnTo>
                    <a:pt x="59" y="260"/>
                  </a:lnTo>
                  <a:lnTo>
                    <a:pt x="48" y="282"/>
                  </a:lnTo>
                  <a:lnTo>
                    <a:pt x="39" y="305"/>
                  </a:lnTo>
                  <a:lnTo>
                    <a:pt x="30" y="327"/>
                  </a:lnTo>
                  <a:lnTo>
                    <a:pt x="22" y="349"/>
                  </a:lnTo>
                  <a:lnTo>
                    <a:pt x="15" y="373"/>
                  </a:lnTo>
                  <a:lnTo>
                    <a:pt x="9" y="397"/>
                  </a:lnTo>
                  <a:lnTo>
                    <a:pt x="6" y="421"/>
                  </a:lnTo>
                  <a:lnTo>
                    <a:pt x="2" y="446"/>
                  </a:lnTo>
                  <a:lnTo>
                    <a:pt x="0" y="472"/>
                  </a:lnTo>
                  <a:lnTo>
                    <a:pt x="0" y="498"/>
                  </a:lnTo>
                  <a:lnTo>
                    <a:pt x="0" y="523"/>
                  </a:lnTo>
                  <a:lnTo>
                    <a:pt x="2" y="548"/>
                  </a:lnTo>
                  <a:lnTo>
                    <a:pt x="6" y="574"/>
                  </a:lnTo>
                  <a:lnTo>
                    <a:pt x="9" y="598"/>
                  </a:lnTo>
                  <a:lnTo>
                    <a:pt x="15" y="622"/>
                  </a:lnTo>
                  <a:lnTo>
                    <a:pt x="22" y="646"/>
                  </a:lnTo>
                  <a:lnTo>
                    <a:pt x="30" y="668"/>
                  </a:lnTo>
                  <a:lnTo>
                    <a:pt x="39" y="690"/>
                  </a:lnTo>
                  <a:lnTo>
                    <a:pt x="48" y="713"/>
                  </a:lnTo>
                  <a:lnTo>
                    <a:pt x="59" y="735"/>
                  </a:lnTo>
                  <a:lnTo>
                    <a:pt x="72" y="755"/>
                  </a:lnTo>
                  <a:lnTo>
                    <a:pt x="85" y="776"/>
                  </a:lnTo>
                  <a:lnTo>
                    <a:pt x="98" y="794"/>
                  </a:lnTo>
                  <a:lnTo>
                    <a:pt x="113" y="813"/>
                  </a:lnTo>
                  <a:lnTo>
                    <a:pt x="128" y="831"/>
                  </a:lnTo>
                  <a:lnTo>
                    <a:pt x="145" y="848"/>
                  </a:lnTo>
                  <a:lnTo>
                    <a:pt x="163" y="865"/>
                  </a:lnTo>
                  <a:lnTo>
                    <a:pt x="180" y="881"/>
                  </a:lnTo>
                  <a:lnTo>
                    <a:pt x="199" y="896"/>
                  </a:lnTo>
                  <a:lnTo>
                    <a:pt x="219" y="909"/>
                  </a:lnTo>
                  <a:lnTo>
                    <a:pt x="239" y="922"/>
                  </a:lnTo>
                  <a:lnTo>
                    <a:pt x="260" y="935"/>
                  </a:lnTo>
                  <a:lnTo>
                    <a:pt x="282" y="945"/>
                  </a:lnTo>
                  <a:lnTo>
                    <a:pt x="304" y="956"/>
                  </a:lnTo>
                  <a:lnTo>
                    <a:pt x="327" y="965"/>
                  </a:lnTo>
                  <a:lnTo>
                    <a:pt x="349" y="972"/>
                  </a:lnTo>
                  <a:lnTo>
                    <a:pt x="373" y="978"/>
                  </a:lnTo>
                  <a:lnTo>
                    <a:pt x="397" y="983"/>
                  </a:lnTo>
                  <a:lnTo>
                    <a:pt x="421" y="989"/>
                  </a:lnTo>
                  <a:lnTo>
                    <a:pt x="445" y="991"/>
                  </a:lnTo>
                  <a:lnTo>
                    <a:pt x="471" y="995"/>
                  </a:lnTo>
                  <a:lnTo>
                    <a:pt x="497" y="995"/>
                  </a:lnTo>
                  <a:lnTo>
                    <a:pt x="520" y="995"/>
                  </a:lnTo>
                  <a:lnTo>
                    <a:pt x="720" y="1163"/>
                  </a:lnTo>
                  <a:lnTo>
                    <a:pt x="742" y="930"/>
                  </a:lnTo>
                  <a:lnTo>
                    <a:pt x="770" y="913"/>
                  </a:lnTo>
                  <a:lnTo>
                    <a:pt x="796" y="894"/>
                  </a:lnTo>
                  <a:lnTo>
                    <a:pt x="820" y="874"/>
                  </a:lnTo>
                  <a:lnTo>
                    <a:pt x="844" y="852"/>
                  </a:lnTo>
                  <a:lnTo>
                    <a:pt x="867" y="830"/>
                  </a:lnTo>
                  <a:lnTo>
                    <a:pt x="887" y="805"/>
                  </a:lnTo>
                  <a:lnTo>
                    <a:pt x="907" y="778"/>
                  </a:lnTo>
                  <a:lnTo>
                    <a:pt x="924" y="752"/>
                  </a:lnTo>
                  <a:lnTo>
                    <a:pt x="941" y="722"/>
                  </a:lnTo>
                  <a:lnTo>
                    <a:pt x="954" y="694"/>
                  </a:lnTo>
                  <a:lnTo>
                    <a:pt x="967" y="663"/>
                  </a:lnTo>
                  <a:lnTo>
                    <a:pt x="976" y="631"/>
                  </a:lnTo>
                  <a:lnTo>
                    <a:pt x="983" y="600"/>
                  </a:lnTo>
                  <a:lnTo>
                    <a:pt x="989" y="566"/>
                  </a:lnTo>
                  <a:lnTo>
                    <a:pt x="993" y="531"/>
                  </a:lnTo>
                  <a:lnTo>
                    <a:pt x="995" y="498"/>
                  </a:lnTo>
                  <a:close/>
                </a:path>
              </a:pathLst>
            </a:custGeom>
            <a:blipFill dpi="0" rotWithShape="0">
              <a:blip r:embed="rId3" cstate="print"/>
              <a:srcRect/>
              <a:tile tx="0" ty="0" sx="100000" sy="100000" flip="none" algn="tl"/>
            </a:blipFill>
            <a:ln w="28575">
              <a:solidFill>
                <a:schemeClr val="bg1"/>
              </a:solidFill>
              <a:round/>
            </a:ln>
          </p:spPr>
          <p:txBody>
            <a:bodyPr/>
            <a:lstStyle/>
            <a:p>
              <a:endParaRPr lang="en-GB"/>
            </a:p>
          </p:txBody>
        </p:sp>
        <p:grpSp>
          <p:nvGrpSpPr>
            <p:cNvPr id="90" name="Group 306"/>
            <p:cNvGrpSpPr/>
            <p:nvPr/>
          </p:nvGrpSpPr>
          <p:grpSpPr>
            <a:xfrm>
              <a:off x="1343472" y="2564904"/>
              <a:ext cx="720080" cy="648072"/>
              <a:chOff x="3824288" y="3725863"/>
              <a:chExt cx="303212" cy="304800"/>
            </a:xfrm>
            <a:solidFill>
              <a:srgbClr val="FFFFFF"/>
            </a:solidFill>
          </p:grpSpPr>
          <p:sp>
            <p:nvSpPr>
              <p:cNvPr id="91" name="Freeform 167"/>
              <p:cNvSpPr/>
              <p:nvPr/>
            </p:nvSpPr>
            <p:spPr bwMode="auto">
              <a:xfrm>
                <a:off x="3857625" y="3871913"/>
                <a:ext cx="269875" cy="158750"/>
              </a:xfrm>
              <a:custGeom>
                <a:avLst/>
                <a:gdLst/>
                <a:ahLst/>
                <a:cxnLst>
                  <a:cxn ang="0">
                    <a:pos x="71" y="41"/>
                  </a:cxn>
                  <a:cxn ang="0">
                    <a:pos x="45" y="1"/>
                  </a:cxn>
                  <a:cxn ang="0">
                    <a:pos x="30" y="0"/>
                  </a:cxn>
                  <a:cxn ang="0">
                    <a:pos x="51" y="40"/>
                  </a:cxn>
                  <a:cxn ang="0">
                    <a:pos x="0" y="62"/>
                  </a:cxn>
                  <a:cxn ang="0">
                    <a:pos x="105" y="62"/>
                  </a:cxn>
                  <a:cxn ang="0">
                    <a:pos x="71" y="41"/>
                  </a:cxn>
                </a:cxnLst>
                <a:rect l="0" t="0" r="r" b="b"/>
                <a:pathLst>
                  <a:path w="105" h="62">
                    <a:moveTo>
                      <a:pt x="71" y="41"/>
                    </a:moveTo>
                    <a:cubicBezTo>
                      <a:pt x="66" y="32"/>
                      <a:pt x="56" y="14"/>
                      <a:pt x="45" y="1"/>
                    </a:cubicBezTo>
                    <a:cubicBezTo>
                      <a:pt x="45" y="1"/>
                      <a:pt x="31" y="0"/>
                      <a:pt x="30" y="0"/>
                    </a:cubicBezTo>
                    <a:cubicBezTo>
                      <a:pt x="39" y="12"/>
                      <a:pt x="49" y="27"/>
                      <a:pt x="51" y="40"/>
                    </a:cubicBezTo>
                    <a:cubicBezTo>
                      <a:pt x="28" y="41"/>
                      <a:pt x="9" y="50"/>
                      <a:pt x="0" y="62"/>
                    </a:cubicBezTo>
                    <a:cubicBezTo>
                      <a:pt x="105" y="62"/>
                      <a:pt x="105" y="62"/>
                      <a:pt x="105" y="62"/>
                    </a:cubicBezTo>
                    <a:cubicBezTo>
                      <a:pt x="97" y="52"/>
                      <a:pt x="87" y="44"/>
                      <a:pt x="71" y="41"/>
                    </a:cubicBezTo>
                    <a:close/>
                  </a:path>
                </a:pathLst>
              </a:custGeom>
              <a:grpFill/>
              <a:ln w="9525">
                <a:noFill/>
                <a:round/>
              </a:ln>
            </p:spPr>
            <p:txBody>
              <a:bodyPr/>
              <a:lstStyle/>
              <a:p>
                <a:pPr defTabSz="1218565">
                  <a:defRPr/>
                </a:pPr>
                <a:endParaRPr lang="en-US" sz="4800">
                  <a:solidFill>
                    <a:prstClr val="black"/>
                  </a:solidFill>
                  <a:ea typeface="MS PGothic" panose="020B0600070205080204" pitchFamily="34" charset="-128"/>
                </a:endParaRPr>
              </a:p>
            </p:txBody>
          </p:sp>
          <p:sp>
            <p:nvSpPr>
              <p:cNvPr id="92" name="Freeform 168"/>
              <p:cNvSpPr/>
              <p:nvPr/>
            </p:nvSpPr>
            <p:spPr bwMode="auto">
              <a:xfrm>
                <a:off x="3824288" y="3725863"/>
                <a:ext cx="204788" cy="209550"/>
              </a:xfrm>
              <a:custGeom>
                <a:avLst/>
                <a:gdLst/>
                <a:ahLst/>
                <a:cxnLst>
                  <a:cxn ang="0">
                    <a:pos x="20" y="39"/>
                  </a:cxn>
                  <a:cxn ang="0">
                    <a:pos x="22" y="82"/>
                  </a:cxn>
                  <a:cxn ang="0">
                    <a:pos x="36" y="46"/>
                  </a:cxn>
                  <a:cxn ang="0">
                    <a:pos x="51" y="53"/>
                  </a:cxn>
                  <a:cxn ang="0">
                    <a:pos x="46" y="38"/>
                  </a:cxn>
                  <a:cxn ang="0">
                    <a:pos x="80" y="53"/>
                  </a:cxn>
                  <a:cxn ang="0">
                    <a:pos x="51" y="24"/>
                  </a:cxn>
                  <a:cxn ang="0">
                    <a:pos x="73" y="17"/>
                  </a:cxn>
                  <a:cxn ang="0">
                    <a:pos x="31" y="21"/>
                  </a:cxn>
                  <a:cxn ang="0">
                    <a:pos x="29" y="2"/>
                  </a:cxn>
                  <a:cxn ang="0">
                    <a:pos x="20" y="20"/>
                  </a:cxn>
                  <a:cxn ang="0">
                    <a:pos x="2" y="10"/>
                  </a:cxn>
                  <a:cxn ang="0">
                    <a:pos x="12" y="26"/>
                  </a:cxn>
                  <a:cxn ang="0">
                    <a:pos x="2" y="61"/>
                  </a:cxn>
                  <a:cxn ang="0">
                    <a:pos x="20" y="39"/>
                  </a:cxn>
                </a:cxnLst>
                <a:rect l="0" t="0" r="r" b="b"/>
                <a:pathLst>
                  <a:path w="80" h="82">
                    <a:moveTo>
                      <a:pt x="20" y="39"/>
                    </a:moveTo>
                    <a:cubicBezTo>
                      <a:pt x="15" y="48"/>
                      <a:pt x="12" y="59"/>
                      <a:pt x="22" y="82"/>
                    </a:cubicBezTo>
                    <a:cubicBezTo>
                      <a:pt x="22" y="70"/>
                      <a:pt x="30" y="52"/>
                      <a:pt x="36" y="46"/>
                    </a:cubicBezTo>
                    <a:cubicBezTo>
                      <a:pt x="43" y="46"/>
                      <a:pt x="51" y="53"/>
                      <a:pt x="51" y="53"/>
                    </a:cubicBezTo>
                    <a:cubicBezTo>
                      <a:pt x="51" y="46"/>
                      <a:pt x="49" y="42"/>
                      <a:pt x="46" y="38"/>
                    </a:cubicBezTo>
                    <a:cubicBezTo>
                      <a:pt x="57" y="37"/>
                      <a:pt x="75" y="39"/>
                      <a:pt x="80" y="53"/>
                    </a:cubicBezTo>
                    <a:cubicBezTo>
                      <a:pt x="73" y="32"/>
                      <a:pt x="58" y="24"/>
                      <a:pt x="51" y="24"/>
                    </a:cubicBezTo>
                    <a:cubicBezTo>
                      <a:pt x="58" y="17"/>
                      <a:pt x="58" y="17"/>
                      <a:pt x="73" y="17"/>
                    </a:cubicBezTo>
                    <a:cubicBezTo>
                      <a:pt x="50" y="0"/>
                      <a:pt x="37" y="13"/>
                      <a:pt x="31" y="21"/>
                    </a:cubicBezTo>
                    <a:cubicBezTo>
                      <a:pt x="29" y="16"/>
                      <a:pt x="29" y="7"/>
                      <a:pt x="29" y="2"/>
                    </a:cubicBezTo>
                    <a:cubicBezTo>
                      <a:pt x="29" y="2"/>
                      <a:pt x="21" y="10"/>
                      <a:pt x="20" y="20"/>
                    </a:cubicBezTo>
                    <a:cubicBezTo>
                      <a:pt x="11" y="17"/>
                      <a:pt x="2" y="10"/>
                      <a:pt x="2" y="10"/>
                    </a:cubicBezTo>
                    <a:cubicBezTo>
                      <a:pt x="5" y="13"/>
                      <a:pt x="9" y="24"/>
                      <a:pt x="12" y="26"/>
                    </a:cubicBezTo>
                    <a:cubicBezTo>
                      <a:pt x="0" y="35"/>
                      <a:pt x="2" y="61"/>
                      <a:pt x="2" y="61"/>
                    </a:cubicBezTo>
                    <a:cubicBezTo>
                      <a:pt x="8" y="47"/>
                      <a:pt x="13" y="40"/>
                      <a:pt x="20" y="39"/>
                    </a:cubicBezTo>
                    <a:close/>
                  </a:path>
                </a:pathLst>
              </a:custGeom>
              <a:grpFill/>
              <a:ln w="9525">
                <a:noFill/>
                <a:round/>
              </a:ln>
            </p:spPr>
            <p:txBody>
              <a:bodyPr/>
              <a:lstStyle/>
              <a:p>
                <a:pPr defTabSz="1218565">
                  <a:defRPr/>
                </a:pPr>
                <a:endParaRPr lang="en-US" sz="4800">
                  <a:solidFill>
                    <a:prstClr val="black"/>
                  </a:solidFill>
                  <a:ea typeface="MS PGothic" panose="020B0600070205080204" pitchFamily="34" charset="-128"/>
                </a:endParaRPr>
              </a:p>
            </p:txBody>
          </p:sp>
        </p:grpSp>
      </p:grpSp>
      <p:grpSp>
        <p:nvGrpSpPr>
          <p:cNvPr id="113" name="组合 112"/>
          <p:cNvGrpSpPr/>
          <p:nvPr/>
        </p:nvGrpSpPr>
        <p:grpSpPr>
          <a:xfrm>
            <a:off x="2591317" y="1985243"/>
            <a:ext cx="815975" cy="955675"/>
            <a:chOff x="2941837" y="1985243"/>
            <a:chExt cx="815975" cy="955675"/>
          </a:xfrm>
        </p:grpSpPr>
        <p:sp>
          <p:nvSpPr>
            <p:cNvPr id="27" name="Freeform 64"/>
            <p:cNvSpPr/>
            <p:nvPr/>
          </p:nvSpPr>
          <p:spPr bwMode="auto">
            <a:xfrm>
              <a:off x="2941837" y="1985243"/>
              <a:ext cx="815975" cy="955675"/>
            </a:xfrm>
            <a:custGeom>
              <a:avLst/>
              <a:gdLst>
                <a:gd name="T0" fmla="*/ 2147483646 w 725"/>
                <a:gd name="T1" fmla="*/ 0 h 849"/>
                <a:gd name="T2" fmla="*/ 2147483646 w 725"/>
                <a:gd name="T3" fmla="*/ 2147483646 h 849"/>
                <a:gd name="T4" fmla="*/ 2147483646 w 725"/>
                <a:gd name="T5" fmla="*/ 2147483646 h 849"/>
                <a:gd name="T6" fmla="*/ 2147483646 w 725"/>
                <a:gd name="T7" fmla="*/ 2147483646 h 849"/>
                <a:gd name="T8" fmla="*/ 2147483646 w 725"/>
                <a:gd name="T9" fmla="*/ 2147483646 h 849"/>
                <a:gd name="T10" fmla="*/ 2147483646 w 725"/>
                <a:gd name="T11" fmla="*/ 2147483646 h 849"/>
                <a:gd name="T12" fmla="*/ 2147483646 w 725"/>
                <a:gd name="T13" fmla="*/ 2147483646 h 849"/>
                <a:gd name="T14" fmla="*/ 2147483646 w 725"/>
                <a:gd name="T15" fmla="*/ 2147483646 h 849"/>
                <a:gd name="T16" fmla="*/ 0 w 725"/>
                <a:gd name="T17" fmla="*/ 2147483646 h 849"/>
                <a:gd name="T18" fmla="*/ 0 w 725"/>
                <a:gd name="T19" fmla="*/ 2147483646 h 849"/>
                <a:gd name="T20" fmla="*/ 2147483646 w 725"/>
                <a:gd name="T21" fmla="*/ 2147483646 h 849"/>
                <a:gd name="T22" fmla="*/ 2147483646 w 725"/>
                <a:gd name="T23" fmla="*/ 2147483646 h 849"/>
                <a:gd name="T24" fmla="*/ 2147483646 w 725"/>
                <a:gd name="T25" fmla="*/ 2147483646 h 849"/>
                <a:gd name="T26" fmla="*/ 2147483646 w 725"/>
                <a:gd name="T27" fmla="*/ 2147483646 h 849"/>
                <a:gd name="T28" fmla="*/ 2147483646 w 725"/>
                <a:gd name="T29" fmla="*/ 2147483646 h 849"/>
                <a:gd name="T30" fmla="*/ 2147483646 w 725"/>
                <a:gd name="T31" fmla="*/ 2147483646 h 849"/>
                <a:gd name="T32" fmla="*/ 2147483646 w 725"/>
                <a:gd name="T33" fmla="*/ 2147483646 h 849"/>
                <a:gd name="T34" fmla="*/ 2147483646 w 725"/>
                <a:gd name="T35" fmla="*/ 2147483646 h 849"/>
                <a:gd name="T36" fmla="*/ 2147483646 w 725"/>
                <a:gd name="T37" fmla="*/ 2147483646 h 849"/>
                <a:gd name="T38" fmla="*/ 2147483646 w 725"/>
                <a:gd name="T39" fmla="*/ 2147483646 h 849"/>
                <a:gd name="T40" fmla="*/ 2147483646 w 725"/>
                <a:gd name="T41" fmla="*/ 2147483646 h 849"/>
                <a:gd name="T42" fmla="*/ 2147483646 w 725"/>
                <a:gd name="T43" fmla="*/ 2147483646 h 849"/>
                <a:gd name="T44" fmla="*/ 2147483646 w 725"/>
                <a:gd name="T45" fmla="*/ 2147483646 h 849"/>
                <a:gd name="T46" fmla="*/ 2147483646 w 725"/>
                <a:gd name="T47" fmla="*/ 2147483646 h 849"/>
                <a:gd name="T48" fmla="*/ 2147483646 w 725"/>
                <a:gd name="T49" fmla="*/ 2147483646 h 849"/>
                <a:gd name="T50" fmla="*/ 2147483646 w 725"/>
                <a:gd name="T51" fmla="*/ 2147483646 h 849"/>
                <a:gd name="T52" fmla="*/ 2147483646 w 725"/>
                <a:gd name="T53" fmla="*/ 2147483646 h 849"/>
                <a:gd name="T54" fmla="*/ 2147483646 w 725"/>
                <a:gd name="T55" fmla="*/ 2147483646 h 849"/>
                <a:gd name="T56" fmla="*/ 2147483646 w 725"/>
                <a:gd name="T57" fmla="*/ 2147483646 h 849"/>
                <a:gd name="T58" fmla="*/ 2147483646 w 725"/>
                <a:gd name="T59" fmla="*/ 2147483646 h 849"/>
                <a:gd name="T60" fmla="*/ 2147483646 w 725"/>
                <a:gd name="T61" fmla="*/ 2147483646 h 849"/>
                <a:gd name="T62" fmla="*/ 2147483646 w 725"/>
                <a:gd name="T63" fmla="*/ 2147483646 h 849"/>
                <a:gd name="T64" fmla="*/ 2147483646 w 725"/>
                <a:gd name="T65" fmla="*/ 2147483646 h 849"/>
                <a:gd name="T66" fmla="*/ 2147483646 w 725"/>
                <a:gd name="T67" fmla="*/ 2147483646 h 849"/>
                <a:gd name="T68" fmla="*/ 2147483646 w 725"/>
                <a:gd name="T69" fmla="*/ 2147483646 h 849"/>
                <a:gd name="T70" fmla="*/ 2147483646 w 725"/>
                <a:gd name="T71" fmla="*/ 2147483646 h 849"/>
                <a:gd name="T72" fmla="*/ 2147483646 w 725"/>
                <a:gd name="T73" fmla="*/ 0 h 8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25"/>
                <a:gd name="T112" fmla="*/ 0 h 849"/>
                <a:gd name="T113" fmla="*/ 725 w 725"/>
                <a:gd name="T114" fmla="*/ 849 h 84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25" h="849">
                  <a:moveTo>
                    <a:pt x="361" y="0"/>
                  </a:moveTo>
                  <a:lnTo>
                    <a:pt x="361" y="0"/>
                  </a:lnTo>
                  <a:lnTo>
                    <a:pt x="324" y="2"/>
                  </a:lnTo>
                  <a:lnTo>
                    <a:pt x="289" y="7"/>
                  </a:lnTo>
                  <a:lnTo>
                    <a:pt x="254" y="15"/>
                  </a:lnTo>
                  <a:lnTo>
                    <a:pt x="220" y="28"/>
                  </a:lnTo>
                  <a:lnTo>
                    <a:pt x="189" y="43"/>
                  </a:lnTo>
                  <a:lnTo>
                    <a:pt x="159" y="61"/>
                  </a:lnTo>
                  <a:lnTo>
                    <a:pt x="131" y="81"/>
                  </a:lnTo>
                  <a:lnTo>
                    <a:pt x="105" y="106"/>
                  </a:lnTo>
                  <a:lnTo>
                    <a:pt x="81" y="132"/>
                  </a:lnTo>
                  <a:lnTo>
                    <a:pt x="61" y="159"/>
                  </a:lnTo>
                  <a:lnTo>
                    <a:pt x="42" y="189"/>
                  </a:lnTo>
                  <a:lnTo>
                    <a:pt x="27" y="221"/>
                  </a:lnTo>
                  <a:lnTo>
                    <a:pt x="14" y="254"/>
                  </a:lnTo>
                  <a:lnTo>
                    <a:pt x="7" y="289"/>
                  </a:lnTo>
                  <a:lnTo>
                    <a:pt x="1" y="324"/>
                  </a:lnTo>
                  <a:lnTo>
                    <a:pt x="0" y="362"/>
                  </a:lnTo>
                  <a:lnTo>
                    <a:pt x="0" y="388"/>
                  </a:lnTo>
                  <a:lnTo>
                    <a:pt x="1" y="412"/>
                  </a:lnTo>
                  <a:lnTo>
                    <a:pt x="7" y="436"/>
                  </a:lnTo>
                  <a:lnTo>
                    <a:pt x="13" y="460"/>
                  </a:lnTo>
                  <a:lnTo>
                    <a:pt x="20" y="484"/>
                  </a:lnTo>
                  <a:lnTo>
                    <a:pt x="27" y="506"/>
                  </a:lnTo>
                  <a:lnTo>
                    <a:pt x="39" y="527"/>
                  </a:lnTo>
                  <a:lnTo>
                    <a:pt x="50" y="547"/>
                  </a:lnTo>
                  <a:lnTo>
                    <a:pt x="63" y="567"/>
                  </a:lnTo>
                  <a:lnTo>
                    <a:pt x="76" y="586"/>
                  </a:lnTo>
                  <a:lnTo>
                    <a:pt x="92" y="605"/>
                  </a:lnTo>
                  <a:lnTo>
                    <a:pt x="107" y="621"/>
                  </a:lnTo>
                  <a:lnTo>
                    <a:pt x="126" y="638"/>
                  </a:lnTo>
                  <a:lnTo>
                    <a:pt x="144" y="653"/>
                  </a:lnTo>
                  <a:lnTo>
                    <a:pt x="163" y="666"/>
                  </a:lnTo>
                  <a:lnTo>
                    <a:pt x="183" y="679"/>
                  </a:lnTo>
                  <a:lnTo>
                    <a:pt x="198" y="849"/>
                  </a:lnTo>
                  <a:lnTo>
                    <a:pt x="345" y="725"/>
                  </a:lnTo>
                  <a:lnTo>
                    <a:pt x="361" y="725"/>
                  </a:lnTo>
                  <a:lnTo>
                    <a:pt x="399" y="723"/>
                  </a:lnTo>
                  <a:lnTo>
                    <a:pt x="436" y="718"/>
                  </a:lnTo>
                  <a:lnTo>
                    <a:pt x="471" y="708"/>
                  </a:lnTo>
                  <a:lnTo>
                    <a:pt x="504" y="697"/>
                  </a:lnTo>
                  <a:lnTo>
                    <a:pt x="536" y="682"/>
                  </a:lnTo>
                  <a:lnTo>
                    <a:pt x="566" y="664"/>
                  </a:lnTo>
                  <a:lnTo>
                    <a:pt x="593" y="642"/>
                  </a:lnTo>
                  <a:lnTo>
                    <a:pt x="619" y="619"/>
                  </a:lnTo>
                  <a:lnTo>
                    <a:pt x="642" y="593"/>
                  </a:lnTo>
                  <a:lnTo>
                    <a:pt x="664" y="566"/>
                  </a:lnTo>
                  <a:lnTo>
                    <a:pt x="681" y="536"/>
                  </a:lnTo>
                  <a:lnTo>
                    <a:pt x="697" y="504"/>
                  </a:lnTo>
                  <a:lnTo>
                    <a:pt x="708" y="471"/>
                  </a:lnTo>
                  <a:lnTo>
                    <a:pt x="718" y="436"/>
                  </a:lnTo>
                  <a:lnTo>
                    <a:pt x="723" y="399"/>
                  </a:lnTo>
                  <a:lnTo>
                    <a:pt x="725" y="362"/>
                  </a:lnTo>
                  <a:lnTo>
                    <a:pt x="723" y="324"/>
                  </a:lnTo>
                  <a:lnTo>
                    <a:pt x="718" y="289"/>
                  </a:lnTo>
                  <a:lnTo>
                    <a:pt x="708" y="254"/>
                  </a:lnTo>
                  <a:lnTo>
                    <a:pt x="697" y="221"/>
                  </a:lnTo>
                  <a:lnTo>
                    <a:pt x="681" y="189"/>
                  </a:lnTo>
                  <a:lnTo>
                    <a:pt x="664" y="159"/>
                  </a:lnTo>
                  <a:lnTo>
                    <a:pt x="642" y="132"/>
                  </a:lnTo>
                  <a:lnTo>
                    <a:pt x="619" y="106"/>
                  </a:lnTo>
                  <a:lnTo>
                    <a:pt x="593" y="81"/>
                  </a:lnTo>
                  <a:lnTo>
                    <a:pt x="566" y="61"/>
                  </a:lnTo>
                  <a:lnTo>
                    <a:pt x="536" y="43"/>
                  </a:lnTo>
                  <a:lnTo>
                    <a:pt x="504" y="28"/>
                  </a:lnTo>
                  <a:lnTo>
                    <a:pt x="471" y="15"/>
                  </a:lnTo>
                  <a:lnTo>
                    <a:pt x="436" y="7"/>
                  </a:lnTo>
                  <a:lnTo>
                    <a:pt x="399" y="2"/>
                  </a:lnTo>
                  <a:lnTo>
                    <a:pt x="361" y="0"/>
                  </a:lnTo>
                  <a:close/>
                </a:path>
              </a:pathLst>
            </a:custGeom>
            <a:blipFill dpi="0" rotWithShape="0">
              <a:blip r:embed="rId2" cstate="print"/>
              <a:srcRect/>
              <a:tile tx="0" ty="0" sx="100000" sy="100000" flip="none" algn="tl"/>
            </a:blipFill>
            <a:ln w="28575">
              <a:solidFill>
                <a:schemeClr val="bg1"/>
              </a:solidFill>
              <a:round/>
            </a:ln>
          </p:spPr>
          <p:txBody>
            <a:bodyPr/>
            <a:lstStyle/>
            <a:p>
              <a:endParaRPr lang="en-GB"/>
            </a:p>
          </p:txBody>
        </p:sp>
        <p:sp>
          <p:nvSpPr>
            <p:cNvPr id="93" name="Freeform 53"/>
            <p:cNvSpPr>
              <a:spLocks noEditPoints="1"/>
            </p:cNvSpPr>
            <p:nvPr/>
          </p:nvSpPr>
          <p:spPr bwMode="auto">
            <a:xfrm>
              <a:off x="3215680" y="2204864"/>
              <a:ext cx="360040" cy="360040"/>
            </a:xfrm>
            <a:custGeom>
              <a:avLst/>
              <a:gdLst>
                <a:gd name="T0" fmla="*/ 0 w 103"/>
                <a:gd name="T1" fmla="*/ 73422 h 116"/>
                <a:gd name="T2" fmla="*/ 0 w 103"/>
                <a:gd name="T3" fmla="*/ 220265 h 116"/>
                <a:gd name="T4" fmla="*/ 55609 w 103"/>
                <a:gd name="T5" fmla="*/ 293687 h 116"/>
                <a:gd name="T6" fmla="*/ 128911 w 103"/>
                <a:gd name="T7" fmla="*/ 293687 h 116"/>
                <a:gd name="T8" fmla="*/ 184520 w 103"/>
                <a:gd name="T9" fmla="*/ 245583 h 116"/>
                <a:gd name="T10" fmla="*/ 252767 w 103"/>
                <a:gd name="T11" fmla="*/ 159502 h 116"/>
                <a:gd name="T12" fmla="*/ 252767 w 103"/>
                <a:gd name="T13" fmla="*/ 134185 h 116"/>
                <a:gd name="T14" fmla="*/ 219907 w 103"/>
                <a:gd name="T15" fmla="*/ 121526 h 116"/>
                <a:gd name="T16" fmla="*/ 189575 w 103"/>
                <a:gd name="T17" fmla="*/ 134185 h 116"/>
                <a:gd name="T18" fmla="*/ 166826 w 103"/>
                <a:gd name="T19" fmla="*/ 156971 h 116"/>
                <a:gd name="T20" fmla="*/ 166826 w 103"/>
                <a:gd name="T21" fmla="*/ 35445 h 116"/>
                <a:gd name="T22" fmla="*/ 146605 w 103"/>
                <a:gd name="T23" fmla="*/ 17722 h 116"/>
                <a:gd name="T24" fmla="*/ 128911 w 103"/>
                <a:gd name="T25" fmla="*/ 17722 h 116"/>
                <a:gd name="T26" fmla="*/ 111217 w 103"/>
                <a:gd name="T27" fmla="*/ 0 h 116"/>
                <a:gd name="T28" fmla="*/ 93524 w 103"/>
                <a:gd name="T29" fmla="*/ 0 h 116"/>
                <a:gd name="T30" fmla="*/ 73302 w 103"/>
                <a:gd name="T31" fmla="*/ 17722 h 116"/>
                <a:gd name="T32" fmla="*/ 55609 w 103"/>
                <a:gd name="T33" fmla="*/ 17722 h 116"/>
                <a:gd name="T34" fmla="*/ 37915 w 103"/>
                <a:gd name="T35" fmla="*/ 35445 h 116"/>
                <a:gd name="T36" fmla="*/ 37915 w 103"/>
                <a:gd name="T37" fmla="*/ 55699 h 116"/>
                <a:gd name="T38" fmla="*/ 20221 w 103"/>
                <a:gd name="T39" fmla="*/ 55699 h 116"/>
                <a:gd name="T40" fmla="*/ 0 w 103"/>
                <a:gd name="T41" fmla="*/ 73422 h 116"/>
                <a:gd name="T42" fmla="*/ 20221 w 103"/>
                <a:gd name="T43" fmla="*/ 73422 h 116"/>
                <a:gd name="T44" fmla="*/ 37915 w 103"/>
                <a:gd name="T45" fmla="*/ 73422 h 116"/>
                <a:gd name="T46" fmla="*/ 37915 w 103"/>
                <a:gd name="T47" fmla="*/ 91144 h 116"/>
                <a:gd name="T48" fmla="*/ 37915 w 103"/>
                <a:gd name="T49" fmla="*/ 146844 h 116"/>
                <a:gd name="T50" fmla="*/ 55609 w 103"/>
                <a:gd name="T51" fmla="*/ 146844 h 116"/>
                <a:gd name="T52" fmla="*/ 55609 w 103"/>
                <a:gd name="T53" fmla="*/ 55699 h 116"/>
                <a:gd name="T54" fmla="*/ 55609 w 103"/>
                <a:gd name="T55" fmla="*/ 35445 h 116"/>
                <a:gd name="T56" fmla="*/ 73302 w 103"/>
                <a:gd name="T57" fmla="*/ 35445 h 116"/>
                <a:gd name="T58" fmla="*/ 73302 w 103"/>
                <a:gd name="T59" fmla="*/ 55699 h 116"/>
                <a:gd name="T60" fmla="*/ 73302 w 103"/>
                <a:gd name="T61" fmla="*/ 146844 h 116"/>
                <a:gd name="T62" fmla="*/ 93524 w 103"/>
                <a:gd name="T63" fmla="*/ 146844 h 116"/>
                <a:gd name="T64" fmla="*/ 93524 w 103"/>
                <a:gd name="T65" fmla="*/ 35445 h 116"/>
                <a:gd name="T66" fmla="*/ 93524 w 103"/>
                <a:gd name="T67" fmla="*/ 17722 h 116"/>
                <a:gd name="T68" fmla="*/ 111217 w 103"/>
                <a:gd name="T69" fmla="*/ 17722 h 116"/>
                <a:gd name="T70" fmla="*/ 111217 w 103"/>
                <a:gd name="T71" fmla="*/ 35445 h 116"/>
                <a:gd name="T72" fmla="*/ 111217 w 103"/>
                <a:gd name="T73" fmla="*/ 146844 h 116"/>
                <a:gd name="T74" fmla="*/ 128911 w 103"/>
                <a:gd name="T75" fmla="*/ 146844 h 116"/>
                <a:gd name="T76" fmla="*/ 128911 w 103"/>
                <a:gd name="T77" fmla="*/ 73422 h 116"/>
                <a:gd name="T78" fmla="*/ 128911 w 103"/>
                <a:gd name="T79" fmla="*/ 55699 h 116"/>
                <a:gd name="T80" fmla="*/ 128911 w 103"/>
                <a:gd name="T81" fmla="*/ 35445 h 116"/>
                <a:gd name="T82" fmla="*/ 146605 w 103"/>
                <a:gd name="T83" fmla="*/ 35445 h 116"/>
                <a:gd name="T84" fmla="*/ 146605 w 103"/>
                <a:gd name="T85" fmla="*/ 55699 h 116"/>
                <a:gd name="T86" fmla="*/ 146605 w 103"/>
                <a:gd name="T87" fmla="*/ 73422 h 116"/>
                <a:gd name="T88" fmla="*/ 146605 w 103"/>
                <a:gd name="T89" fmla="*/ 184820 h 116"/>
                <a:gd name="T90" fmla="*/ 166826 w 103"/>
                <a:gd name="T91" fmla="*/ 184820 h 116"/>
                <a:gd name="T92" fmla="*/ 166826 w 103"/>
                <a:gd name="T93" fmla="*/ 184820 h 116"/>
                <a:gd name="T94" fmla="*/ 202214 w 103"/>
                <a:gd name="T95" fmla="*/ 146844 h 116"/>
                <a:gd name="T96" fmla="*/ 219907 w 103"/>
                <a:gd name="T97" fmla="*/ 139248 h 116"/>
                <a:gd name="T98" fmla="*/ 240129 w 103"/>
                <a:gd name="T99" fmla="*/ 146844 h 116"/>
                <a:gd name="T100" fmla="*/ 166826 w 103"/>
                <a:gd name="T101" fmla="*/ 237988 h 116"/>
                <a:gd name="T102" fmla="*/ 166826 w 103"/>
                <a:gd name="T103" fmla="*/ 237988 h 116"/>
                <a:gd name="T104" fmla="*/ 166826 w 103"/>
                <a:gd name="T105" fmla="*/ 237988 h 116"/>
                <a:gd name="T106" fmla="*/ 128911 w 103"/>
                <a:gd name="T107" fmla="*/ 275965 h 116"/>
                <a:gd name="T108" fmla="*/ 55609 w 103"/>
                <a:gd name="T109" fmla="*/ 275965 h 116"/>
                <a:gd name="T110" fmla="*/ 20221 w 103"/>
                <a:gd name="T111" fmla="*/ 220265 h 116"/>
                <a:gd name="T112" fmla="*/ 20221 w 103"/>
                <a:gd name="T113" fmla="*/ 91144 h 116"/>
                <a:gd name="T114" fmla="*/ 20221 w 103"/>
                <a:gd name="T115" fmla="*/ 73422 h 11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03" h="116">
                  <a:moveTo>
                    <a:pt x="0" y="29"/>
                  </a:moveTo>
                  <a:cubicBezTo>
                    <a:pt x="0" y="87"/>
                    <a:pt x="0" y="87"/>
                    <a:pt x="0" y="87"/>
                  </a:cubicBezTo>
                  <a:cubicBezTo>
                    <a:pt x="0" y="101"/>
                    <a:pt x="0" y="116"/>
                    <a:pt x="22" y="116"/>
                  </a:cubicBezTo>
                  <a:cubicBezTo>
                    <a:pt x="51" y="116"/>
                    <a:pt x="51" y="116"/>
                    <a:pt x="51" y="116"/>
                  </a:cubicBezTo>
                  <a:cubicBezTo>
                    <a:pt x="68" y="116"/>
                    <a:pt x="72" y="107"/>
                    <a:pt x="73" y="97"/>
                  </a:cubicBezTo>
                  <a:cubicBezTo>
                    <a:pt x="100" y="63"/>
                    <a:pt x="100" y="63"/>
                    <a:pt x="100" y="63"/>
                  </a:cubicBezTo>
                  <a:cubicBezTo>
                    <a:pt x="103" y="60"/>
                    <a:pt x="102" y="56"/>
                    <a:pt x="100" y="53"/>
                  </a:cubicBezTo>
                  <a:cubicBezTo>
                    <a:pt x="99" y="52"/>
                    <a:pt x="94" y="48"/>
                    <a:pt x="87" y="48"/>
                  </a:cubicBezTo>
                  <a:cubicBezTo>
                    <a:pt x="84" y="48"/>
                    <a:pt x="80" y="49"/>
                    <a:pt x="75" y="53"/>
                  </a:cubicBezTo>
                  <a:cubicBezTo>
                    <a:pt x="66" y="62"/>
                    <a:pt x="66" y="62"/>
                    <a:pt x="66" y="62"/>
                  </a:cubicBezTo>
                  <a:cubicBezTo>
                    <a:pt x="66" y="14"/>
                    <a:pt x="66" y="14"/>
                    <a:pt x="66" y="14"/>
                  </a:cubicBezTo>
                  <a:cubicBezTo>
                    <a:pt x="66" y="10"/>
                    <a:pt x="62" y="7"/>
                    <a:pt x="58" y="7"/>
                  </a:cubicBezTo>
                  <a:cubicBezTo>
                    <a:pt x="51" y="7"/>
                    <a:pt x="51" y="7"/>
                    <a:pt x="51" y="7"/>
                  </a:cubicBezTo>
                  <a:cubicBezTo>
                    <a:pt x="51" y="3"/>
                    <a:pt x="48" y="0"/>
                    <a:pt x="44" y="0"/>
                  </a:cubicBezTo>
                  <a:cubicBezTo>
                    <a:pt x="37" y="0"/>
                    <a:pt x="37" y="0"/>
                    <a:pt x="37" y="0"/>
                  </a:cubicBezTo>
                  <a:cubicBezTo>
                    <a:pt x="33" y="0"/>
                    <a:pt x="29" y="3"/>
                    <a:pt x="29" y="7"/>
                  </a:cubicBezTo>
                  <a:cubicBezTo>
                    <a:pt x="22" y="7"/>
                    <a:pt x="22" y="7"/>
                    <a:pt x="22" y="7"/>
                  </a:cubicBezTo>
                  <a:cubicBezTo>
                    <a:pt x="18" y="7"/>
                    <a:pt x="15" y="10"/>
                    <a:pt x="15" y="14"/>
                  </a:cubicBezTo>
                  <a:cubicBezTo>
                    <a:pt x="15" y="22"/>
                    <a:pt x="15" y="22"/>
                    <a:pt x="15" y="22"/>
                  </a:cubicBezTo>
                  <a:cubicBezTo>
                    <a:pt x="8" y="22"/>
                    <a:pt x="8" y="22"/>
                    <a:pt x="8" y="22"/>
                  </a:cubicBezTo>
                  <a:cubicBezTo>
                    <a:pt x="4" y="22"/>
                    <a:pt x="0" y="25"/>
                    <a:pt x="0" y="29"/>
                  </a:cubicBezTo>
                  <a:close/>
                  <a:moveTo>
                    <a:pt x="8" y="29"/>
                  </a:moveTo>
                  <a:cubicBezTo>
                    <a:pt x="15" y="29"/>
                    <a:pt x="15" y="29"/>
                    <a:pt x="15" y="29"/>
                  </a:cubicBezTo>
                  <a:cubicBezTo>
                    <a:pt x="15" y="36"/>
                    <a:pt x="15" y="36"/>
                    <a:pt x="15" y="36"/>
                  </a:cubicBezTo>
                  <a:cubicBezTo>
                    <a:pt x="15" y="58"/>
                    <a:pt x="15" y="58"/>
                    <a:pt x="15" y="58"/>
                  </a:cubicBezTo>
                  <a:cubicBezTo>
                    <a:pt x="22" y="58"/>
                    <a:pt x="22" y="58"/>
                    <a:pt x="22" y="58"/>
                  </a:cubicBezTo>
                  <a:cubicBezTo>
                    <a:pt x="22" y="22"/>
                    <a:pt x="22" y="22"/>
                    <a:pt x="22" y="22"/>
                  </a:cubicBezTo>
                  <a:cubicBezTo>
                    <a:pt x="22" y="14"/>
                    <a:pt x="22" y="14"/>
                    <a:pt x="22" y="14"/>
                  </a:cubicBezTo>
                  <a:cubicBezTo>
                    <a:pt x="29" y="14"/>
                    <a:pt x="29" y="14"/>
                    <a:pt x="29" y="14"/>
                  </a:cubicBezTo>
                  <a:cubicBezTo>
                    <a:pt x="29" y="22"/>
                    <a:pt x="29" y="22"/>
                    <a:pt x="29" y="22"/>
                  </a:cubicBezTo>
                  <a:cubicBezTo>
                    <a:pt x="29" y="58"/>
                    <a:pt x="29" y="58"/>
                    <a:pt x="29" y="58"/>
                  </a:cubicBezTo>
                  <a:cubicBezTo>
                    <a:pt x="37" y="58"/>
                    <a:pt x="37" y="58"/>
                    <a:pt x="37" y="58"/>
                  </a:cubicBezTo>
                  <a:cubicBezTo>
                    <a:pt x="37" y="14"/>
                    <a:pt x="37" y="14"/>
                    <a:pt x="37" y="14"/>
                  </a:cubicBezTo>
                  <a:cubicBezTo>
                    <a:pt x="37" y="7"/>
                    <a:pt x="37" y="7"/>
                    <a:pt x="37" y="7"/>
                  </a:cubicBezTo>
                  <a:cubicBezTo>
                    <a:pt x="44" y="7"/>
                    <a:pt x="44" y="7"/>
                    <a:pt x="44" y="7"/>
                  </a:cubicBezTo>
                  <a:cubicBezTo>
                    <a:pt x="44" y="14"/>
                    <a:pt x="44" y="14"/>
                    <a:pt x="44" y="14"/>
                  </a:cubicBezTo>
                  <a:cubicBezTo>
                    <a:pt x="44" y="58"/>
                    <a:pt x="44" y="58"/>
                    <a:pt x="44" y="58"/>
                  </a:cubicBezTo>
                  <a:cubicBezTo>
                    <a:pt x="51" y="58"/>
                    <a:pt x="51" y="58"/>
                    <a:pt x="51" y="58"/>
                  </a:cubicBezTo>
                  <a:cubicBezTo>
                    <a:pt x="51" y="29"/>
                    <a:pt x="51" y="29"/>
                    <a:pt x="51" y="29"/>
                  </a:cubicBezTo>
                  <a:cubicBezTo>
                    <a:pt x="51" y="22"/>
                    <a:pt x="51" y="22"/>
                    <a:pt x="51" y="22"/>
                  </a:cubicBezTo>
                  <a:cubicBezTo>
                    <a:pt x="51" y="14"/>
                    <a:pt x="51" y="14"/>
                    <a:pt x="51" y="14"/>
                  </a:cubicBezTo>
                  <a:cubicBezTo>
                    <a:pt x="58" y="14"/>
                    <a:pt x="58" y="14"/>
                    <a:pt x="58" y="14"/>
                  </a:cubicBezTo>
                  <a:cubicBezTo>
                    <a:pt x="58" y="22"/>
                    <a:pt x="58" y="22"/>
                    <a:pt x="58" y="22"/>
                  </a:cubicBezTo>
                  <a:cubicBezTo>
                    <a:pt x="58" y="29"/>
                    <a:pt x="58" y="29"/>
                    <a:pt x="58" y="29"/>
                  </a:cubicBezTo>
                  <a:cubicBezTo>
                    <a:pt x="58" y="73"/>
                    <a:pt x="58" y="73"/>
                    <a:pt x="58" y="73"/>
                  </a:cubicBezTo>
                  <a:cubicBezTo>
                    <a:pt x="66" y="73"/>
                    <a:pt x="66" y="73"/>
                    <a:pt x="66" y="73"/>
                  </a:cubicBezTo>
                  <a:cubicBezTo>
                    <a:pt x="66" y="73"/>
                    <a:pt x="66" y="73"/>
                    <a:pt x="66" y="73"/>
                  </a:cubicBezTo>
                  <a:cubicBezTo>
                    <a:pt x="66" y="73"/>
                    <a:pt x="73" y="65"/>
                    <a:pt x="80" y="58"/>
                  </a:cubicBezTo>
                  <a:cubicBezTo>
                    <a:pt x="83" y="56"/>
                    <a:pt x="85" y="55"/>
                    <a:pt x="87" y="55"/>
                  </a:cubicBezTo>
                  <a:cubicBezTo>
                    <a:pt x="92" y="55"/>
                    <a:pt x="95" y="58"/>
                    <a:pt x="95" y="58"/>
                  </a:cubicBezTo>
                  <a:cubicBezTo>
                    <a:pt x="66" y="94"/>
                    <a:pt x="66" y="94"/>
                    <a:pt x="66" y="94"/>
                  </a:cubicBezTo>
                  <a:cubicBezTo>
                    <a:pt x="66" y="94"/>
                    <a:pt x="66" y="94"/>
                    <a:pt x="66" y="94"/>
                  </a:cubicBezTo>
                  <a:cubicBezTo>
                    <a:pt x="66" y="94"/>
                    <a:pt x="66" y="94"/>
                    <a:pt x="66" y="94"/>
                  </a:cubicBezTo>
                  <a:cubicBezTo>
                    <a:pt x="65" y="104"/>
                    <a:pt x="63" y="109"/>
                    <a:pt x="51" y="109"/>
                  </a:cubicBezTo>
                  <a:cubicBezTo>
                    <a:pt x="37" y="109"/>
                    <a:pt x="37" y="109"/>
                    <a:pt x="22" y="109"/>
                  </a:cubicBezTo>
                  <a:cubicBezTo>
                    <a:pt x="8" y="109"/>
                    <a:pt x="8" y="102"/>
                    <a:pt x="8" y="87"/>
                  </a:cubicBezTo>
                  <a:cubicBezTo>
                    <a:pt x="8" y="76"/>
                    <a:pt x="8" y="49"/>
                    <a:pt x="8" y="36"/>
                  </a:cubicBezTo>
                  <a:lnTo>
                    <a:pt x="8"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243755" tIns="121877" rIns="243755" bIns="121877"/>
            <a:lstStyle/>
            <a:p>
              <a:pPr defTabSz="1218565" fontAlgn="base">
                <a:spcBef>
                  <a:spcPct val="0"/>
                </a:spcBef>
                <a:spcAft>
                  <a:spcPct val="0"/>
                </a:spcAft>
              </a:pPr>
              <a:endParaRPr lang="zh-CN" altLang="en-US" sz="4800">
                <a:solidFill>
                  <a:prstClr val="black"/>
                </a:solidFill>
                <a:ea typeface="MS PGothic" panose="020B0600070205080204" pitchFamily="34" charset="-128"/>
              </a:endParaRPr>
            </a:p>
          </p:txBody>
        </p:sp>
      </p:grpSp>
      <p:grpSp>
        <p:nvGrpSpPr>
          <p:cNvPr id="117" name="组合 116"/>
          <p:cNvGrpSpPr/>
          <p:nvPr/>
        </p:nvGrpSpPr>
        <p:grpSpPr>
          <a:xfrm>
            <a:off x="2192854" y="2707555"/>
            <a:ext cx="1030288" cy="1208088"/>
            <a:chOff x="2543374" y="2707555"/>
            <a:chExt cx="1030288" cy="1208088"/>
          </a:xfrm>
        </p:grpSpPr>
        <p:sp>
          <p:nvSpPr>
            <p:cNvPr id="42" name="Freeform 78"/>
            <p:cNvSpPr/>
            <p:nvPr/>
          </p:nvSpPr>
          <p:spPr bwMode="auto">
            <a:xfrm>
              <a:off x="2543374" y="2707555"/>
              <a:ext cx="1030288" cy="1208088"/>
            </a:xfrm>
            <a:custGeom>
              <a:avLst/>
              <a:gdLst>
                <a:gd name="T0" fmla="*/ 2147483646 w 917"/>
                <a:gd name="T1" fmla="*/ 0 h 1074"/>
                <a:gd name="T2" fmla="*/ 2147483646 w 917"/>
                <a:gd name="T3" fmla="*/ 2147483646 h 1074"/>
                <a:gd name="T4" fmla="*/ 2147483646 w 917"/>
                <a:gd name="T5" fmla="*/ 2147483646 h 1074"/>
                <a:gd name="T6" fmla="*/ 2147483646 w 917"/>
                <a:gd name="T7" fmla="*/ 2147483646 h 1074"/>
                <a:gd name="T8" fmla="*/ 2147483646 w 917"/>
                <a:gd name="T9" fmla="*/ 2147483646 h 1074"/>
                <a:gd name="T10" fmla="*/ 2147483646 w 917"/>
                <a:gd name="T11" fmla="*/ 2147483646 h 1074"/>
                <a:gd name="T12" fmla="*/ 2147483646 w 917"/>
                <a:gd name="T13" fmla="*/ 2147483646 h 1074"/>
                <a:gd name="T14" fmla="*/ 2147483646 w 917"/>
                <a:gd name="T15" fmla="*/ 2147483646 h 1074"/>
                <a:gd name="T16" fmla="*/ 2147483646 w 917"/>
                <a:gd name="T17" fmla="*/ 2147483646 h 1074"/>
                <a:gd name="T18" fmla="*/ 2147483646 w 917"/>
                <a:gd name="T19" fmla="*/ 2147483646 h 1074"/>
                <a:gd name="T20" fmla="*/ 2147483646 w 917"/>
                <a:gd name="T21" fmla="*/ 2147483646 h 1074"/>
                <a:gd name="T22" fmla="*/ 0 w 917"/>
                <a:gd name="T23" fmla="*/ 2147483646 h 1074"/>
                <a:gd name="T24" fmla="*/ 0 w 917"/>
                <a:gd name="T25" fmla="*/ 2147483646 h 1074"/>
                <a:gd name="T26" fmla="*/ 2147483646 w 917"/>
                <a:gd name="T27" fmla="*/ 2147483646 h 1074"/>
                <a:gd name="T28" fmla="*/ 2147483646 w 917"/>
                <a:gd name="T29" fmla="*/ 2147483646 h 1074"/>
                <a:gd name="T30" fmla="*/ 2147483646 w 917"/>
                <a:gd name="T31" fmla="*/ 2147483646 h 1074"/>
                <a:gd name="T32" fmla="*/ 2147483646 w 917"/>
                <a:gd name="T33" fmla="*/ 2147483646 h 1074"/>
                <a:gd name="T34" fmla="*/ 2147483646 w 917"/>
                <a:gd name="T35" fmla="*/ 2147483646 h 1074"/>
                <a:gd name="T36" fmla="*/ 2147483646 w 917"/>
                <a:gd name="T37" fmla="*/ 2147483646 h 1074"/>
                <a:gd name="T38" fmla="*/ 2147483646 w 917"/>
                <a:gd name="T39" fmla="*/ 2147483646 h 1074"/>
                <a:gd name="T40" fmla="*/ 2147483646 w 917"/>
                <a:gd name="T41" fmla="*/ 2147483646 h 1074"/>
                <a:gd name="T42" fmla="*/ 2147483646 w 917"/>
                <a:gd name="T43" fmla="*/ 2147483646 h 1074"/>
                <a:gd name="T44" fmla="*/ 2147483646 w 917"/>
                <a:gd name="T45" fmla="*/ 2147483646 h 1074"/>
                <a:gd name="T46" fmla="*/ 2147483646 w 917"/>
                <a:gd name="T47" fmla="*/ 2147483646 h 1074"/>
                <a:gd name="T48" fmla="*/ 2147483646 w 917"/>
                <a:gd name="T49" fmla="*/ 2147483646 h 1074"/>
                <a:gd name="T50" fmla="*/ 2147483646 w 917"/>
                <a:gd name="T51" fmla="*/ 2147483646 h 1074"/>
                <a:gd name="T52" fmla="*/ 2147483646 w 917"/>
                <a:gd name="T53" fmla="*/ 2147483646 h 1074"/>
                <a:gd name="T54" fmla="*/ 2147483646 w 917"/>
                <a:gd name="T55" fmla="*/ 2147483646 h 1074"/>
                <a:gd name="T56" fmla="*/ 2147483646 w 917"/>
                <a:gd name="T57" fmla="*/ 2147483646 h 1074"/>
                <a:gd name="T58" fmla="*/ 2147483646 w 917"/>
                <a:gd name="T59" fmla="*/ 2147483646 h 1074"/>
                <a:gd name="T60" fmla="*/ 2147483646 w 917"/>
                <a:gd name="T61" fmla="*/ 2147483646 h 1074"/>
                <a:gd name="T62" fmla="*/ 2147483646 w 917"/>
                <a:gd name="T63" fmla="*/ 2147483646 h 1074"/>
                <a:gd name="T64" fmla="*/ 2147483646 w 917"/>
                <a:gd name="T65" fmla="*/ 2147483646 h 1074"/>
                <a:gd name="T66" fmla="*/ 2147483646 w 917"/>
                <a:gd name="T67" fmla="*/ 2147483646 h 1074"/>
                <a:gd name="T68" fmla="*/ 2147483646 w 917"/>
                <a:gd name="T69" fmla="*/ 2147483646 h 1074"/>
                <a:gd name="T70" fmla="*/ 2147483646 w 917"/>
                <a:gd name="T71" fmla="*/ 2147483646 h 1074"/>
                <a:gd name="T72" fmla="*/ 2147483646 w 917"/>
                <a:gd name="T73" fmla="*/ 2147483646 h 1074"/>
                <a:gd name="T74" fmla="*/ 2147483646 w 917"/>
                <a:gd name="T75" fmla="*/ 2147483646 h 1074"/>
                <a:gd name="T76" fmla="*/ 2147483646 w 917"/>
                <a:gd name="T77" fmla="*/ 2147483646 h 1074"/>
                <a:gd name="T78" fmla="*/ 2147483646 w 917"/>
                <a:gd name="T79" fmla="*/ 2147483646 h 1074"/>
                <a:gd name="T80" fmla="*/ 2147483646 w 917"/>
                <a:gd name="T81" fmla="*/ 2147483646 h 1074"/>
                <a:gd name="T82" fmla="*/ 2147483646 w 917"/>
                <a:gd name="T83" fmla="*/ 2147483646 h 1074"/>
                <a:gd name="T84" fmla="*/ 2147483646 w 917"/>
                <a:gd name="T85" fmla="*/ 2147483646 h 1074"/>
                <a:gd name="T86" fmla="*/ 2147483646 w 917"/>
                <a:gd name="T87" fmla="*/ 2147483646 h 1074"/>
                <a:gd name="T88" fmla="*/ 2147483646 w 917"/>
                <a:gd name="T89" fmla="*/ 0 h 1074"/>
                <a:gd name="T90" fmla="*/ 2147483646 w 917"/>
                <a:gd name="T91" fmla="*/ 0 h 107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17"/>
                <a:gd name="T139" fmla="*/ 0 h 1074"/>
                <a:gd name="T140" fmla="*/ 917 w 917"/>
                <a:gd name="T141" fmla="*/ 1074 h 107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17" h="1074">
                  <a:moveTo>
                    <a:pt x="459" y="0"/>
                  </a:moveTo>
                  <a:lnTo>
                    <a:pt x="459" y="0"/>
                  </a:lnTo>
                  <a:lnTo>
                    <a:pt x="434" y="0"/>
                  </a:lnTo>
                  <a:lnTo>
                    <a:pt x="412" y="1"/>
                  </a:lnTo>
                  <a:lnTo>
                    <a:pt x="388" y="5"/>
                  </a:lnTo>
                  <a:lnTo>
                    <a:pt x="366" y="9"/>
                  </a:lnTo>
                  <a:lnTo>
                    <a:pt x="343" y="14"/>
                  </a:lnTo>
                  <a:lnTo>
                    <a:pt x="321" y="20"/>
                  </a:lnTo>
                  <a:lnTo>
                    <a:pt x="280" y="37"/>
                  </a:lnTo>
                  <a:lnTo>
                    <a:pt x="240" y="55"/>
                  </a:lnTo>
                  <a:lnTo>
                    <a:pt x="202" y="78"/>
                  </a:lnTo>
                  <a:lnTo>
                    <a:pt x="167" y="105"/>
                  </a:lnTo>
                  <a:lnTo>
                    <a:pt x="134" y="135"/>
                  </a:lnTo>
                  <a:lnTo>
                    <a:pt x="104" y="167"/>
                  </a:lnTo>
                  <a:lnTo>
                    <a:pt x="78" y="202"/>
                  </a:lnTo>
                  <a:lnTo>
                    <a:pt x="54" y="241"/>
                  </a:lnTo>
                  <a:lnTo>
                    <a:pt x="35" y="280"/>
                  </a:lnTo>
                  <a:lnTo>
                    <a:pt x="21" y="322"/>
                  </a:lnTo>
                  <a:lnTo>
                    <a:pt x="13" y="345"/>
                  </a:lnTo>
                  <a:lnTo>
                    <a:pt x="9" y="367"/>
                  </a:lnTo>
                  <a:lnTo>
                    <a:pt x="4" y="389"/>
                  </a:lnTo>
                  <a:lnTo>
                    <a:pt x="2" y="411"/>
                  </a:lnTo>
                  <a:lnTo>
                    <a:pt x="0" y="436"/>
                  </a:lnTo>
                  <a:lnTo>
                    <a:pt x="0" y="458"/>
                  </a:lnTo>
                  <a:lnTo>
                    <a:pt x="0" y="491"/>
                  </a:lnTo>
                  <a:lnTo>
                    <a:pt x="4" y="521"/>
                  </a:lnTo>
                  <a:lnTo>
                    <a:pt x="9" y="552"/>
                  </a:lnTo>
                  <a:lnTo>
                    <a:pt x="17" y="582"/>
                  </a:lnTo>
                  <a:lnTo>
                    <a:pt x="26" y="612"/>
                  </a:lnTo>
                  <a:lnTo>
                    <a:pt x="37" y="640"/>
                  </a:lnTo>
                  <a:lnTo>
                    <a:pt x="48" y="667"/>
                  </a:lnTo>
                  <a:lnTo>
                    <a:pt x="63" y="693"/>
                  </a:lnTo>
                  <a:lnTo>
                    <a:pt x="80" y="717"/>
                  </a:lnTo>
                  <a:lnTo>
                    <a:pt x="97" y="742"/>
                  </a:lnTo>
                  <a:lnTo>
                    <a:pt x="117" y="764"/>
                  </a:lnTo>
                  <a:lnTo>
                    <a:pt x="138" y="786"/>
                  </a:lnTo>
                  <a:lnTo>
                    <a:pt x="160" y="807"/>
                  </a:lnTo>
                  <a:lnTo>
                    <a:pt x="182" y="825"/>
                  </a:lnTo>
                  <a:lnTo>
                    <a:pt x="206" y="842"/>
                  </a:lnTo>
                  <a:lnTo>
                    <a:pt x="232" y="858"/>
                  </a:lnTo>
                  <a:lnTo>
                    <a:pt x="253" y="1074"/>
                  </a:lnTo>
                  <a:lnTo>
                    <a:pt x="438" y="916"/>
                  </a:lnTo>
                  <a:lnTo>
                    <a:pt x="459" y="918"/>
                  </a:lnTo>
                  <a:lnTo>
                    <a:pt x="483" y="916"/>
                  </a:lnTo>
                  <a:lnTo>
                    <a:pt x="505" y="914"/>
                  </a:lnTo>
                  <a:lnTo>
                    <a:pt x="527" y="912"/>
                  </a:lnTo>
                  <a:lnTo>
                    <a:pt x="551" y="909"/>
                  </a:lnTo>
                  <a:lnTo>
                    <a:pt x="574" y="903"/>
                  </a:lnTo>
                  <a:lnTo>
                    <a:pt x="594" y="897"/>
                  </a:lnTo>
                  <a:lnTo>
                    <a:pt x="637" y="881"/>
                  </a:lnTo>
                  <a:lnTo>
                    <a:pt x="678" y="862"/>
                  </a:lnTo>
                  <a:lnTo>
                    <a:pt x="715" y="838"/>
                  </a:lnTo>
                  <a:lnTo>
                    <a:pt x="750" y="812"/>
                  </a:lnTo>
                  <a:lnTo>
                    <a:pt x="783" y="782"/>
                  </a:lnTo>
                  <a:lnTo>
                    <a:pt x="813" y="751"/>
                  </a:lnTo>
                  <a:lnTo>
                    <a:pt x="839" y="716"/>
                  </a:lnTo>
                  <a:lnTo>
                    <a:pt x="861" y="677"/>
                  </a:lnTo>
                  <a:lnTo>
                    <a:pt x="882" y="638"/>
                  </a:lnTo>
                  <a:lnTo>
                    <a:pt x="896" y="595"/>
                  </a:lnTo>
                  <a:lnTo>
                    <a:pt x="902" y="573"/>
                  </a:lnTo>
                  <a:lnTo>
                    <a:pt x="908" y="551"/>
                  </a:lnTo>
                  <a:lnTo>
                    <a:pt x="911" y="528"/>
                  </a:lnTo>
                  <a:lnTo>
                    <a:pt x="915" y="506"/>
                  </a:lnTo>
                  <a:lnTo>
                    <a:pt x="917" y="482"/>
                  </a:lnTo>
                  <a:lnTo>
                    <a:pt x="917" y="458"/>
                  </a:lnTo>
                  <a:lnTo>
                    <a:pt x="917" y="436"/>
                  </a:lnTo>
                  <a:lnTo>
                    <a:pt x="915" y="411"/>
                  </a:lnTo>
                  <a:lnTo>
                    <a:pt x="911" y="389"/>
                  </a:lnTo>
                  <a:lnTo>
                    <a:pt x="908" y="367"/>
                  </a:lnTo>
                  <a:lnTo>
                    <a:pt x="902" y="345"/>
                  </a:lnTo>
                  <a:lnTo>
                    <a:pt x="896" y="322"/>
                  </a:lnTo>
                  <a:lnTo>
                    <a:pt x="882" y="280"/>
                  </a:lnTo>
                  <a:lnTo>
                    <a:pt x="861" y="241"/>
                  </a:lnTo>
                  <a:lnTo>
                    <a:pt x="839" y="202"/>
                  </a:lnTo>
                  <a:lnTo>
                    <a:pt x="813" y="167"/>
                  </a:lnTo>
                  <a:lnTo>
                    <a:pt x="783" y="135"/>
                  </a:lnTo>
                  <a:lnTo>
                    <a:pt x="750" y="105"/>
                  </a:lnTo>
                  <a:lnTo>
                    <a:pt x="715" y="78"/>
                  </a:lnTo>
                  <a:lnTo>
                    <a:pt x="678" y="55"/>
                  </a:lnTo>
                  <a:lnTo>
                    <a:pt x="637" y="37"/>
                  </a:lnTo>
                  <a:lnTo>
                    <a:pt x="594" y="20"/>
                  </a:lnTo>
                  <a:lnTo>
                    <a:pt x="574" y="14"/>
                  </a:lnTo>
                  <a:lnTo>
                    <a:pt x="551" y="9"/>
                  </a:lnTo>
                  <a:lnTo>
                    <a:pt x="527" y="5"/>
                  </a:lnTo>
                  <a:lnTo>
                    <a:pt x="505" y="1"/>
                  </a:lnTo>
                  <a:lnTo>
                    <a:pt x="483" y="0"/>
                  </a:lnTo>
                  <a:lnTo>
                    <a:pt x="459" y="0"/>
                  </a:lnTo>
                  <a:close/>
                </a:path>
              </a:pathLst>
            </a:custGeom>
            <a:blipFill dpi="0" rotWithShape="0">
              <a:blip r:embed="rId2" cstate="print"/>
              <a:srcRect/>
              <a:tile tx="0" ty="0" sx="100000" sy="100000" flip="none" algn="tl"/>
            </a:blipFill>
            <a:ln w="28575">
              <a:solidFill>
                <a:schemeClr val="bg1"/>
              </a:solidFill>
              <a:round/>
            </a:ln>
          </p:spPr>
          <p:txBody>
            <a:bodyPr/>
            <a:lstStyle/>
            <a:p>
              <a:endParaRPr lang="en-GB"/>
            </a:p>
          </p:txBody>
        </p:sp>
        <p:grpSp>
          <p:nvGrpSpPr>
            <p:cNvPr id="94" name="Group 303"/>
            <p:cNvGrpSpPr/>
            <p:nvPr/>
          </p:nvGrpSpPr>
          <p:grpSpPr>
            <a:xfrm>
              <a:off x="2828788" y="2947522"/>
              <a:ext cx="432048" cy="576064"/>
              <a:chOff x="4462463" y="3600450"/>
              <a:chExt cx="217488" cy="293688"/>
            </a:xfrm>
            <a:solidFill>
              <a:srgbClr val="FFFFFF"/>
            </a:solidFill>
          </p:grpSpPr>
          <p:sp>
            <p:nvSpPr>
              <p:cNvPr id="95" name="Freeform 84"/>
              <p:cNvSpPr>
                <a:spLocks noEditPoints="1"/>
              </p:cNvSpPr>
              <p:nvPr/>
            </p:nvSpPr>
            <p:spPr bwMode="auto">
              <a:xfrm>
                <a:off x="4462463" y="3600450"/>
                <a:ext cx="217488" cy="220663"/>
              </a:xfrm>
              <a:custGeom>
                <a:avLst/>
                <a:gdLst/>
                <a:ahLst/>
                <a:cxnLst>
                  <a:cxn ang="0">
                    <a:pos x="85" y="71"/>
                  </a:cxn>
                  <a:cxn ang="0">
                    <a:pos x="73" y="13"/>
                  </a:cxn>
                  <a:cxn ang="0">
                    <a:pos x="57" y="0"/>
                  </a:cxn>
                  <a:cxn ang="0">
                    <a:pos x="28" y="0"/>
                  </a:cxn>
                  <a:cxn ang="0">
                    <a:pos x="12" y="13"/>
                  </a:cxn>
                  <a:cxn ang="0">
                    <a:pos x="1" y="71"/>
                  </a:cxn>
                  <a:cxn ang="0">
                    <a:pos x="3" y="82"/>
                  </a:cxn>
                  <a:cxn ang="0">
                    <a:pos x="14" y="87"/>
                  </a:cxn>
                  <a:cxn ang="0">
                    <a:pos x="22" y="87"/>
                  </a:cxn>
                  <a:cxn ang="0">
                    <a:pos x="34" y="87"/>
                  </a:cxn>
                  <a:cxn ang="0">
                    <a:pos x="52" y="87"/>
                  </a:cxn>
                  <a:cxn ang="0">
                    <a:pos x="63" y="87"/>
                  </a:cxn>
                  <a:cxn ang="0">
                    <a:pos x="72" y="87"/>
                  </a:cxn>
                  <a:cxn ang="0">
                    <a:pos x="82" y="82"/>
                  </a:cxn>
                  <a:cxn ang="0">
                    <a:pos x="85" y="71"/>
                  </a:cxn>
                  <a:cxn ang="0">
                    <a:pos x="35" y="7"/>
                  </a:cxn>
                  <a:cxn ang="0">
                    <a:pos x="50" y="7"/>
                  </a:cxn>
                  <a:cxn ang="0">
                    <a:pos x="50" y="14"/>
                  </a:cxn>
                  <a:cxn ang="0">
                    <a:pos x="35" y="14"/>
                  </a:cxn>
                  <a:cxn ang="0">
                    <a:pos x="35" y="7"/>
                  </a:cxn>
                  <a:cxn ang="0">
                    <a:pos x="14" y="43"/>
                  </a:cxn>
                  <a:cxn ang="0">
                    <a:pos x="18" y="21"/>
                  </a:cxn>
                  <a:cxn ang="0">
                    <a:pos x="67" y="21"/>
                  </a:cxn>
                  <a:cxn ang="0">
                    <a:pos x="72" y="43"/>
                  </a:cxn>
                  <a:cxn ang="0">
                    <a:pos x="75" y="58"/>
                  </a:cxn>
                  <a:cxn ang="0">
                    <a:pos x="11" y="58"/>
                  </a:cxn>
                  <a:cxn ang="0">
                    <a:pos x="14" y="43"/>
                  </a:cxn>
                  <a:cxn ang="0">
                    <a:pos x="28" y="79"/>
                  </a:cxn>
                  <a:cxn ang="0">
                    <a:pos x="21" y="72"/>
                  </a:cxn>
                  <a:cxn ang="0">
                    <a:pos x="28" y="65"/>
                  </a:cxn>
                  <a:cxn ang="0">
                    <a:pos x="35" y="72"/>
                  </a:cxn>
                  <a:cxn ang="0">
                    <a:pos x="28" y="79"/>
                  </a:cxn>
                  <a:cxn ang="0">
                    <a:pos x="57" y="79"/>
                  </a:cxn>
                  <a:cxn ang="0">
                    <a:pos x="50" y="72"/>
                  </a:cxn>
                  <a:cxn ang="0">
                    <a:pos x="57" y="65"/>
                  </a:cxn>
                  <a:cxn ang="0">
                    <a:pos x="64" y="72"/>
                  </a:cxn>
                  <a:cxn ang="0">
                    <a:pos x="57" y="79"/>
                  </a:cxn>
                </a:cxnLst>
                <a:rect l="0" t="0" r="r" b="b"/>
                <a:pathLst>
                  <a:path w="86" h="87">
                    <a:moveTo>
                      <a:pt x="85" y="71"/>
                    </a:moveTo>
                    <a:cubicBezTo>
                      <a:pt x="73" y="13"/>
                      <a:pt x="73" y="13"/>
                      <a:pt x="73" y="13"/>
                    </a:cubicBezTo>
                    <a:cubicBezTo>
                      <a:pt x="72" y="5"/>
                      <a:pt x="65" y="0"/>
                      <a:pt x="57" y="0"/>
                    </a:cubicBezTo>
                    <a:cubicBezTo>
                      <a:pt x="28" y="0"/>
                      <a:pt x="28" y="0"/>
                      <a:pt x="28" y="0"/>
                    </a:cubicBezTo>
                    <a:cubicBezTo>
                      <a:pt x="21" y="0"/>
                      <a:pt x="14" y="5"/>
                      <a:pt x="12" y="13"/>
                    </a:cubicBezTo>
                    <a:cubicBezTo>
                      <a:pt x="1" y="71"/>
                      <a:pt x="1" y="71"/>
                      <a:pt x="1" y="71"/>
                    </a:cubicBezTo>
                    <a:cubicBezTo>
                      <a:pt x="0" y="75"/>
                      <a:pt x="1" y="79"/>
                      <a:pt x="3" y="82"/>
                    </a:cubicBezTo>
                    <a:cubicBezTo>
                      <a:pt x="6" y="85"/>
                      <a:pt x="10" y="87"/>
                      <a:pt x="14" y="87"/>
                    </a:cubicBezTo>
                    <a:cubicBezTo>
                      <a:pt x="22" y="87"/>
                      <a:pt x="22" y="87"/>
                      <a:pt x="22" y="87"/>
                    </a:cubicBezTo>
                    <a:cubicBezTo>
                      <a:pt x="34" y="87"/>
                      <a:pt x="34" y="87"/>
                      <a:pt x="34" y="87"/>
                    </a:cubicBezTo>
                    <a:cubicBezTo>
                      <a:pt x="52" y="87"/>
                      <a:pt x="52" y="87"/>
                      <a:pt x="52" y="87"/>
                    </a:cubicBezTo>
                    <a:cubicBezTo>
                      <a:pt x="63" y="87"/>
                      <a:pt x="63" y="87"/>
                      <a:pt x="63" y="87"/>
                    </a:cubicBezTo>
                    <a:cubicBezTo>
                      <a:pt x="72" y="87"/>
                      <a:pt x="72" y="87"/>
                      <a:pt x="72" y="87"/>
                    </a:cubicBezTo>
                    <a:cubicBezTo>
                      <a:pt x="76" y="87"/>
                      <a:pt x="80" y="85"/>
                      <a:pt x="82" y="82"/>
                    </a:cubicBezTo>
                    <a:cubicBezTo>
                      <a:pt x="85" y="79"/>
                      <a:pt x="86" y="75"/>
                      <a:pt x="85" y="71"/>
                    </a:cubicBezTo>
                    <a:close/>
                    <a:moveTo>
                      <a:pt x="35" y="7"/>
                    </a:moveTo>
                    <a:cubicBezTo>
                      <a:pt x="50" y="7"/>
                      <a:pt x="50" y="7"/>
                      <a:pt x="50" y="7"/>
                    </a:cubicBezTo>
                    <a:cubicBezTo>
                      <a:pt x="50" y="14"/>
                      <a:pt x="50" y="14"/>
                      <a:pt x="50" y="14"/>
                    </a:cubicBezTo>
                    <a:cubicBezTo>
                      <a:pt x="35" y="14"/>
                      <a:pt x="35" y="14"/>
                      <a:pt x="35" y="14"/>
                    </a:cubicBezTo>
                    <a:lnTo>
                      <a:pt x="35" y="7"/>
                    </a:lnTo>
                    <a:close/>
                    <a:moveTo>
                      <a:pt x="14" y="43"/>
                    </a:moveTo>
                    <a:cubicBezTo>
                      <a:pt x="18" y="21"/>
                      <a:pt x="18" y="21"/>
                      <a:pt x="18" y="21"/>
                    </a:cubicBezTo>
                    <a:cubicBezTo>
                      <a:pt x="67" y="21"/>
                      <a:pt x="67" y="21"/>
                      <a:pt x="67" y="21"/>
                    </a:cubicBezTo>
                    <a:cubicBezTo>
                      <a:pt x="72" y="43"/>
                      <a:pt x="72" y="43"/>
                      <a:pt x="72" y="43"/>
                    </a:cubicBezTo>
                    <a:cubicBezTo>
                      <a:pt x="75" y="58"/>
                      <a:pt x="75" y="58"/>
                      <a:pt x="75" y="58"/>
                    </a:cubicBezTo>
                    <a:cubicBezTo>
                      <a:pt x="11" y="58"/>
                      <a:pt x="11" y="58"/>
                      <a:pt x="11" y="58"/>
                    </a:cubicBezTo>
                    <a:lnTo>
                      <a:pt x="14" y="43"/>
                    </a:lnTo>
                    <a:close/>
                    <a:moveTo>
                      <a:pt x="28" y="79"/>
                    </a:moveTo>
                    <a:cubicBezTo>
                      <a:pt x="24" y="79"/>
                      <a:pt x="21" y="76"/>
                      <a:pt x="21" y="72"/>
                    </a:cubicBezTo>
                    <a:cubicBezTo>
                      <a:pt x="21" y="68"/>
                      <a:pt x="24" y="65"/>
                      <a:pt x="28" y="65"/>
                    </a:cubicBezTo>
                    <a:cubicBezTo>
                      <a:pt x="32" y="65"/>
                      <a:pt x="35" y="68"/>
                      <a:pt x="35" y="72"/>
                    </a:cubicBezTo>
                    <a:cubicBezTo>
                      <a:pt x="35" y="76"/>
                      <a:pt x="32" y="79"/>
                      <a:pt x="28" y="79"/>
                    </a:cubicBezTo>
                    <a:close/>
                    <a:moveTo>
                      <a:pt x="57" y="79"/>
                    </a:moveTo>
                    <a:cubicBezTo>
                      <a:pt x="53" y="79"/>
                      <a:pt x="50" y="76"/>
                      <a:pt x="50" y="72"/>
                    </a:cubicBezTo>
                    <a:cubicBezTo>
                      <a:pt x="50" y="68"/>
                      <a:pt x="53" y="65"/>
                      <a:pt x="57" y="65"/>
                    </a:cubicBezTo>
                    <a:cubicBezTo>
                      <a:pt x="61" y="65"/>
                      <a:pt x="64" y="68"/>
                      <a:pt x="64" y="72"/>
                    </a:cubicBezTo>
                    <a:cubicBezTo>
                      <a:pt x="64" y="76"/>
                      <a:pt x="61" y="79"/>
                      <a:pt x="57" y="79"/>
                    </a:cubicBezTo>
                    <a:close/>
                  </a:path>
                </a:pathLst>
              </a:custGeom>
              <a:grpFill/>
              <a:ln w="9525">
                <a:noFill/>
                <a:round/>
              </a:ln>
            </p:spPr>
            <p:txBody>
              <a:bodyPr/>
              <a:lstStyle/>
              <a:p>
                <a:pPr defTabSz="1218565">
                  <a:defRPr/>
                </a:pPr>
                <a:endParaRPr lang="en-US" sz="4800">
                  <a:solidFill>
                    <a:prstClr val="black"/>
                  </a:solidFill>
                  <a:ea typeface="MS PGothic" panose="020B0600070205080204" pitchFamily="34" charset="-128"/>
                </a:endParaRPr>
              </a:p>
            </p:txBody>
          </p:sp>
          <p:sp>
            <p:nvSpPr>
              <p:cNvPr id="96" name="Freeform 85"/>
              <p:cNvSpPr/>
              <p:nvPr/>
            </p:nvSpPr>
            <p:spPr bwMode="auto">
              <a:xfrm>
                <a:off x="4487863" y="3838575"/>
                <a:ext cx="166688" cy="55563"/>
              </a:xfrm>
              <a:custGeom>
                <a:avLst/>
                <a:gdLst/>
                <a:ahLst/>
                <a:cxnLst>
                  <a:cxn ang="0">
                    <a:pos x="71" y="0"/>
                  </a:cxn>
                  <a:cxn ang="0">
                    <a:pos x="76" y="11"/>
                  </a:cxn>
                  <a:cxn ang="0">
                    <a:pos x="27" y="11"/>
                  </a:cxn>
                  <a:cxn ang="0">
                    <a:pos x="33" y="0"/>
                  </a:cxn>
                  <a:cxn ang="0">
                    <a:pos x="14" y="0"/>
                  </a:cxn>
                  <a:cxn ang="0">
                    <a:pos x="0" y="35"/>
                  </a:cxn>
                  <a:cxn ang="0">
                    <a:pos x="17" y="35"/>
                  </a:cxn>
                  <a:cxn ang="0">
                    <a:pos x="22" y="22"/>
                  </a:cxn>
                  <a:cxn ang="0">
                    <a:pos x="81" y="22"/>
                  </a:cxn>
                  <a:cxn ang="0">
                    <a:pos x="86" y="35"/>
                  </a:cxn>
                  <a:cxn ang="0">
                    <a:pos x="105" y="35"/>
                  </a:cxn>
                  <a:cxn ang="0">
                    <a:pos x="89" y="0"/>
                  </a:cxn>
                  <a:cxn ang="0">
                    <a:pos x="71" y="0"/>
                  </a:cxn>
                </a:cxnLst>
                <a:rect l="0" t="0" r="r" b="b"/>
                <a:pathLst>
                  <a:path w="105" h="35">
                    <a:moveTo>
                      <a:pt x="71" y="0"/>
                    </a:moveTo>
                    <a:lnTo>
                      <a:pt x="76" y="11"/>
                    </a:lnTo>
                    <a:lnTo>
                      <a:pt x="27" y="11"/>
                    </a:lnTo>
                    <a:lnTo>
                      <a:pt x="33" y="0"/>
                    </a:lnTo>
                    <a:lnTo>
                      <a:pt x="14" y="0"/>
                    </a:lnTo>
                    <a:lnTo>
                      <a:pt x="0" y="35"/>
                    </a:lnTo>
                    <a:lnTo>
                      <a:pt x="17" y="35"/>
                    </a:lnTo>
                    <a:lnTo>
                      <a:pt x="22" y="22"/>
                    </a:lnTo>
                    <a:lnTo>
                      <a:pt x="81" y="22"/>
                    </a:lnTo>
                    <a:lnTo>
                      <a:pt x="86" y="35"/>
                    </a:lnTo>
                    <a:lnTo>
                      <a:pt x="105" y="35"/>
                    </a:lnTo>
                    <a:lnTo>
                      <a:pt x="89" y="0"/>
                    </a:lnTo>
                    <a:lnTo>
                      <a:pt x="71" y="0"/>
                    </a:lnTo>
                    <a:close/>
                  </a:path>
                </a:pathLst>
              </a:custGeom>
              <a:grpFill/>
              <a:ln w="9525">
                <a:noFill/>
                <a:round/>
              </a:ln>
            </p:spPr>
            <p:txBody>
              <a:bodyPr/>
              <a:lstStyle/>
              <a:p>
                <a:pPr defTabSz="1218565">
                  <a:defRPr/>
                </a:pPr>
                <a:endParaRPr lang="en-US" sz="4800">
                  <a:solidFill>
                    <a:prstClr val="black"/>
                  </a:solidFill>
                  <a:ea typeface="MS PGothic" panose="020B0600070205080204" pitchFamily="34" charset="-128"/>
                </a:endParaRPr>
              </a:p>
            </p:txBody>
          </p:sp>
        </p:grpSp>
      </p:grpSp>
      <p:grpSp>
        <p:nvGrpSpPr>
          <p:cNvPr id="112" name="组合 111"/>
          <p:cNvGrpSpPr/>
          <p:nvPr/>
        </p:nvGrpSpPr>
        <p:grpSpPr>
          <a:xfrm>
            <a:off x="3009147" y="2836778"/>
            <a:ext cx="682625" cy="796925"/>
            <a:chOff x="3370462" y="2871068"/>
            <a:chExt cx="682625" cy="796925"/>
          </a:xfrm>
        </p:grpSpPr>
        <p:sp>
          <p:nvSpPr>
            <p:cNvPr id="51" name="Freeform 86"/>
            <p:cNvSpPr/>
            <p:nvPr/>
          </p:nvSpPr>
          <p:spPr bwMode="auto">
            <a:xfrm>
              <a:off x="3370462" y="2871068"/>
              <a:ext cx="682625" cy="796925"/>
            </a:xfrm>
            <a:custGeom>
              <a:avLst/>
              <a:gdLst>
                <a:gd name="T0" fmla="*/ 2147483646 w 605"/>
                <a:gd name="T1" fmla="*/ 0 h 709"/>
                <a:gd name="T2" fmla="*/ 2147483646 w 605"/>
                <a:gd name="T3" fmla="*/ 2147483646 h 709"/>
                <a:gd name="T4" fmla="*/ 2147483646 w 605"/>
                <a:gd name="T5" fmla="*/ 2147483646 h 709"/>
                <a:gd name="T6" fmla="*/ 2147483646 w 605"/>
                <a:gd name="T7" fmla="*/ 2147483646 h 709"/>
                <a:gd name="T8" fmla="*/ 2147483646 w 605"/>
                <a:gd name="T9" fmla="*/ 2147483646 h 709"/>
                <a:gd name="T10" fmla="*/ 2147483646 w 605"/>
                <a:gd name="T11" fmla="*/ 2147483646 h 709"/>
                <a:gd name="T12" fmla="*/ 2147483646 w 605"/>
                <a:gd name="T13" fmla="*/ 2147483646 h 709"/>
                <a:gd name="T14" fmla="*/ 2147483646 w 605"/>
                <a:gd name="T15" fmla="*/ 2147483646 h 709"/>
                <a:gd name="T16" fmla="*/ 0 w 605"/>
                <a:gd name="T17" fmla="*/ 2147483646 h 709"/>
                <a:gd name="T18" fmla="*/ 0 w 605"/>
                <a:gd name="T19" fmla="*/ 2147483646 h 709"/>
                <a:gd name="T20" fmla="*/ 2147483646 w 605"/>
                <a:gd name="T21" fmla="*/ 2147483646 h 709"/>
                <a:gd name="T22" fmla="*/ 2147483646 w 605"/>
                <a:gd name="T23" fmla="*/ 2147483646 h 709"/>
                <a:gd name="T24" fmla="*/ 2147483646 w 605"/>
                <a:gd name="T25" fmla="*/ 2147483646 h 709"/>
                <a:gd name="T26" fmla="*/ 2147483646 w 605"/>
                <a:gd name="T27" fmla="*/ 2147483646 h 709"/>
                <a:gd name="T28" fmla="*/ 2147483646 w 605"/>
                <a:gd name="T29" fmla="*/ 2147483646 h 709"/>
                <a:gd name="T30" fmla="*/ 2147483646 w 605"/>
                <a:gd name="T31" fmla="*/ 2147483646 h 709"/>
                <a:gd name="T32" fmla="*/ 2147483646 w 605"/>
                <a:gd name="T33" fmla="*/ 2147483646 h 709"/>
                <a:gd name="T34" fmla="*/ 2147483646 w 605"/>
                <a:gd name="T35" fmla="*/ 2147483646 h 709"/>
                <a:gd name="T36" fmla="*/ 2147483646 w 605"/>
                <a:gd name="T37" fmla="*/ 2147483646 h 709"/>
                <a:gd name="T38" fmla="*/ 2147483646 w 605"/>
                <a:gd name="T39" fmla="*/ 2147483646 h 709"/>
                <a:gd name="T40" fmla="*/ 2147483646 w 605"/>
                <a:gd name="T41" fmla="*/ 2147483646 h 709"/>
                <a:gd name="T42" fmla="*/ 2147483646 w 605"/>
                <a:gd name="T43" fmla="*/ 2147483646 h 709"/>
                <a:gd name="T44" fmla="*/ 2147483646 w 605"/>
                <a:gd name="T45" fmla="*/ 2147483646 h 709"/>
                <a:gd name="T46" fmla="*/ 2147483646 w 605"/>
                <a:gd name="T47" fmla="*/ 2147483646 h 709"/>
                <a:gd name="T48" fmla="*/ 2147483646 w 605"/>
                <a:gd name="T49" fmla="*/ 2147483646 h 709"/>
                <a:gd name="T50" fmla="*/ 2147483646 w 605"/>
                <a:gd name="T51" fmla="*/ 2147483646 h 709"/>
                <a:gd name="T52" fmla="*/ 2147483646 w 605"/>
                <a:gd name="T53" fmla="*/ 2147483646 h 709"/>
                <a:gd name="T54" fmla="*/ 2147483646 w 605"/>
                <a:gd name="T55" fmla="*/ 2147483646 h 709"/>
                <a:gd name="T56" fmla="*/ 2147483646 w 605"/>
                <a:gd name="T57" fmla="*/ 2147483646 h 709"/>
                <a:gd name="T58" fmla="*/ 2147483646 w 605"/>
                <a:gd name="T59" fmla="*/ 2147483646 h 709"/>
                <a:gd name="T60" fmla="*/ 2147483646 w 605"/>
                <a:gd name="T61" fmla="*/ 2147483646 h 709"/>
                <a:gd name="T62" fmla="*/ 2147483646 w 605"/>
                <a:gd name="T63" fmla="*/ 2147483646 h 709"/>
                <a:gd name="T64" fmla="*/ 2147483646 w 605"/>
                <a:gd name="T65" fmla="*/ 2147483646 h 709"/>
                <a:gd name="T66" fmla="*/ 2147483646 w 605"/>
                <a:gd name="T67" fmla="*/ 2147483646 h 709"/>
                <a:gd name="T68" fmla="*/ 2147483646 w 605"/>
                <a:gd name="T69" fmla="*/ 2147483646 h 709"/>
                <a:gd name="T70" fmla="*/ 2147483646 w 605"/>
                <a:gd name="T71" fmla="*/ 2147483646 h 709"/>
                <a:gd name="T72" fmla="*/ 2147483646 w 605"/>
                <a:gd name="T73" fmla="*/ 0 h 7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05"/>
                <a:gd name="T112" fmla="*/ 0 h 709"/>
                <a:gd name="T113" fmla="*/ 605 w 605"/>
                <a:gd name="T114" fmla="*/ 709 h 7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05" h="709">
                  <a:moveTo>
                    <a:pt x="302" y="0"/>
                  </a:moveTo>
                  <a:lnTo>
                    <a:pt x="302" y="0"/>
                  </a:lnTo>
                  <a:lnTo>
                    <a:pt x="271" y="2"/>
                  </a:lnTo>
                  <a:lnTo>
                    <a:pt x="241" y="6"/>
                  </a:lnTo>
                  <a:lnTo>
                    <a:pt x="211" y="13"/>
                  </a:lnTo>
                  <a:lnTo>
                    <a:pt x="184" y="24"/>
                  </a:lnTo>
                  <a:lnTo>
                    <a:pt x="158" y="37"/>
                  </a:lnTo>
                  <a:lnTo>
                    <a:pt x="133" y="52"/>
                  </a:lnTo>
                  <a:lnTo>
                    <a:pt x="109" y="69"/>
                  </a:lnTo>
                  <a:lnTo>
                    <a:pt x="87" y="89"/>
                  </a:lnTo>
                  <a:lnTo>
                    <a:pt x="69" y="110"/>
                  </a:lnTo>
                  <a:lnTo>
                    <a:pt x="52" y="134"/>
                  </a:lnTo>
                  <a:lnTo>
                    <a:pt x="35" y="158"/>
                  </a:lnTo>
                  <a:lnTo>
                    <a:pt x="22" y="186"/>
                  </a:lnTo>
                  <a:lnTo>
                    <a:pt x="13" y="214"/>
                  </a:lnTo>
                  <a:lnTo>
                    <a:pt x="5" y="241"/>
                  </a:lnTo>
                  <a:lnTo>
                    <a:pt x="2" y="271"/>
                  </a:lnTo>
                  <a:lnTo>
                    <a:pt x="0" y="303"/>
                  </a:lnTo>
                  <a:lnTo>
                    <a:pt x="0" y="323"/>
                  </a:lnTo>
                  <a:lnTo>
                    <a:pt x="2" y="345"/>
                  </a:lnTo>
                  <a:lnTo>
                    <a:pt x="5" y="364"/>
                  </a:lnTo>
                  <a:lnTo>
                    <a:pt x="11" y="384"/>
                  </a:lnTo>
                  <a:lnTo>
                    <a:pt x="17" y="403"/>
                  </a:lnTo>
                  <a:lnTo>
                    <a:pt x="24" y="421"/>
                  </a:lnTo>
                  <a:lnTo>
                    <a:pt x="31" y="440"/>
                  </a:lnTo>
                  <a:lnTo>
                    <a:pt x="43" y="457"/>
                  </a:lnTo>
                  <a:lnTo>
                    <a:pt x="52" y="473"/>
                  </a:lnTo>
                  <a:lnTo>
                    <a:pt x="65" y="490"/>
                  </a:lnTo>
                  <a:lnTo>
                    <a:pt x="76" y="505"/>
                  </a:lnTo>
                  <a:lnTo>
                    <a:pt x="91" y="520"/>
                  </a:lnTo>
                  <a:lnTo>
                    <a:pt x="106" y="533"/>
                  </a:lnTo>
                  <a:lnTo>
                    <a:pt x="121" y="546"/>
                  </a:lnTo>
                  <a:lnTo>
                    <a:pt x="135" y="557"/>
                  </a:lnTo>
                  <a:lnTo>
                    <a:pt x="154" y="566"/>
                  </a:lnTo>
                  <a:lnTo>
                    <a:pt x="167" y="709"/>
                  </a:lnTo>
                  <a:lnTo>
                    <a:pt x="288" y="605"/>
                  </a:lnTo>
                  <a:lnTo>
                    <a:pt x="302" y="605"/>
                  </a:lnTo>
                  <a:lnTo>
                    <a:pt x="332" y="603"/>
                  </a:lnTo>
                  <a:lnTo>
                    <a:pt x="364" y="599"/>
                  </a:lnTo>
                  <a:lnTo>
                    <a:pt x="391" y="592"/>
                  </a:lnTo>
                  <a:lnTo>
                    <a:pt x="419" y="581"/>
                  </a:lnTo>
                  <a:lnTo>
                    <a:pt x="447" y="570"/>
                  </a:lnTo>
                  <a:lnTo>
                    <a:pt x="471" y="553"/>
                  </a:lnTo>
                  <a:lnTo>
                    <a:pt x="495" y="536"/>
                  </a:lnTo>
                  <a:lnTo>
                    <a:pt x="516" y="518"/>
                  </a:lnTo>
                  <a:lnTo>
                    <a:pt x="536" y="496"/>
                  </a:lnTo>
                  <a:lnTo>
                    <a:pt x="553" y="471"/>
                  </a:lnTo>
                  <a:lnTo>
                    <a:pt x="568" y="447"/>
                  </a:lnTo>
                  <a:lnTo>
                    <a:pt x="581" y="421"/>
                  </a:lnTo>
                  <a:lnTo>
                    <a:pt x="592" y="394"/>
                  </a:lnTo>
                  <a:lnTo>
                    <a:pt x="599" y="364"/>
                  </a:lnTo>
                  <a:lnTo>
                    <a:pt x="603" y="334"/>
                  </a:lnTo>
                  <a:lnTo>
                    <a:pt x="605" y="303"/>
                  </a:lnTo>
                  <a:lnTo>
                    <a:pt x="603" y="271"/>
                  </a:lnTo>
                  <a:lnTo>
                    <a:pt x="599" y="241"/>
                  </a:lnTo>
                  <a:lnTo>
                    <a:pt x="592" y="214"/>
                  </a:lnTo>
                  <a:lnTo>
                    <a:pt x="581" y="186"/>
                  </a:lnTo>
                  <a:lnTo>
                    <a:pt x="568" y="158"/>
                  </a:lnTo>
                  <a:lnTo>
                    <a:pt x="553" y="134"/>
                  </a:lnTo>
                  <a:lnTo>
                    <a:pt x="536" y="110"/>
                  </a:lnTo>
                  <a:lnTo>
                    <a:pt x="516" y="89"/>
                  </a:lnTo>
                  <a:lnTo>
                    <a:pt x="495" y="69"/>
                  </a:lnTo>
                  <a:lnTo>
                    <a:pt x="471" y="52"/>
                  </a:lnTo>
                  <a:lnTo>
                    <a:pt x="447" y="37"/>
                  </a:lnTo>
                  <a:lnTo>
                    <a:pt x="419" y="24"/>
                  </a:lnTo>
                  <a:lnTo>
                    <a:pt x="391" y="13"/>
                  </a:lnTo>
                  <a:lnTo>
                    <a:pt x="364" y="6"/>
                  </a:lnTo>
                  <a:lnTo>
                    <a:pt x="332" y="2"/>
                  </a:lnTo>
                  <a:lnTo>
                    <a:pt x="302" y="0"/>
                  </a:lnTo>
                  <a:close/>
                </a:path>
              </a:pathLst>
            </a:custGeom>
            <a:blipFill dpi="0" rotWithShape="0">
              <a:blip r:embed="rId3" cstate="print"/>
              <a:srcRect/>
              <a:tile tx="0" ty="0" sx="100000" sy="100000" flip="none" algn="tl"/>
            </a:blipFill>
            <a:ln w="28575">
              <a:solidFill>
                <a:schemeClr val="bg1"/>
              </a:solidFill>
              <a:round/>
            </a:ln>
          </p:spPr>
          <p:txBody>
            <a:bodyPr/>
            <a:lstStyle/>
            <a:p>
              <a:endParaRPr lang="en-GB"/>
            </a:p>
          </p:txBody>
        </p:sp>
        <p:sp>
          <p:nvSpPr>
            <p:cNvPr id="97" name="Freeform 13"/>
            <p:cNvSpPr>
              <a:spLocks noChangeArrowheads="1"/>
            </p:cNvSpPr>
            <p:nvPr/>
          </p:nvSpPr>
          <p:spPr bwMode="auto">
            <a:xfrm>
              <a:off x="3526290" y="3080249"/>
              <a:ext cx="360040" cy="288032"/>
            </a:xfrm>
            <a:custGeom>
              <a:avLst/>
              <a:gdLst>
                <a:gd name="T0" fmla="*/ 199055 w 602"/>
                <a:gd name="T1" fmla="*/ 215541 h 601"/>
                <a:gd name="T2" fmla="*/ 199055 w 602"/>
                <a:gd name="T3" fmla="*/ 215541 h 601"/>
                <a:gd name="T4" fmla="*/ 15173 w 602"/>
                <a:gd name="T5" fmla="*/ 215541 h 601"/>
                <a:gd name="T6" fmla="*/ 0 w 602"/>
                <a:gd name="T7" fmla="*/ 200453 h 601"/>
                <a:gd name="T8" fmla="*/ 0 w 602"/>
                <a:gd name="T9" fmla="*/ 17602 h 601"/>
                <a:gd name="T10" fmla="*/ 15173 w 602"/>
                <a:gd name="T11" fmla="*/ 0 h 601"/>
                <a:gd name="T12" fmla="*/ 199055 w 602"/>
                <a:gd name="T13" fmla="*/ 0 h 601"/>
                <a:gd name="T14" fmla="*/ 217118 w 602"/>
                <a:gd name="T15" fmla="*/ 17602 h 601"/>
                <a:gd name="T16" fmla="*/ 217118 w 602"/>
                <a:gd name="T17" fmla="*/ 200453 h 601"/>
                <a:gd name="T18" fmla="*/ 199055 w 602"/>
                <a:gd name="T19" fmla="*/ 215541 h 601"/>
                <a:gd name="T20" fmla="*/ 92122 w 602"/>
                <a:gd name="T21" fmla="*/ 40594 h 601"/>
                <a:gd name="T22" fmla="*/ 92122 w 602"/>
                <a:gd name="T23" fmla="*/ 40594 h 601"/>
                <a:gd name="T24" fmla="*/ 66472 w 602"/>
                <a:gd name="T25" fmla="*/ 45623 h 601"/>
                <a:gd name="T26" fmla="*/ 50938 w 602"/>
                <a:gd name="T27" fmla="*/ 60711 h 601"/>
                <a:gd name="T28" fmla="*/ 48409 w 602"/>
                <a:gd name="T29" fmla="*/ 81187 h 601"/>
                <a:gd name="T30" fmla="*/ 48409 w 602"/>
                <a:gd name="T31" fmla="*/ 91246 h 601"/>
                <a:gd name="T32" fmla="*/ 33236 w 602"/>
                <a:gd name="T33" fmla="*/ 91246 h 601"/>
                <a:gd name="T34" fmla="*/ 33236 w 602"/>
                <a:gd name="T35" fmla="*/ 116751 h 601"/>
                <a:gd name="T36" fmla="*/ 48409 w 602"/>
                <a:gd name="T37" fmla="*/ 116751 h 601"/>
                <a:gd name="T38" fmla="*/ 48409 w 602"/>
                <a:gd name="T39" fmla="*/ 200453 h 601"/>
                <a:gd name="T40" fmla="*/ 84174 w 602"/>
                <a:gd name="T41" fmla="*/ 200453 h 601"/>
                <a:gd name="T42" fmla="*/ 84174 w 602"/>
                <a:gd name="T43" fmla="*/ 116751 h 601"/>
                <a:gd name="T44" fmla="*/ 104766 w 602"/>
                <a:gd name="T45" fmla="*/ 116751 h 601"/>
                <a:gd name="T46" fmla="*/ 112352 w 602"/>
                <a:gd name="T47" fmla="*/ 91246 h 601"/>
                <a:gd name="T48" fmla="*/ 84174 w 602"/>
                <a:gd name="T49" fmla="*/ 91246 h 601"/>
                <a:gd name="T50" fmla="*/ 84174 w 602"/>
                <a:gd name="T51" fmla="*/ 81187 h 601"/>
                <a:gd name="T52" fmla="*/ 86703 w 602"/>
                <a:gd name="T53" fmla="*/ 68614 h 601"/>
                <a:gd name="T54" fmla="*/ 99708 w 602"/>
                <a:gd name="T55" fmla="*/ 66099 h 601"/>
                <a:gd name="T56" fmla="*/ 112352 w 602"/>
                <a:gd name="T57" fmla="*/ 71128 h 601"/>
                <a:gd name="T58" fmla="*/ 119939 w 602"/>
                <a:gd name="T59" fmla="*/ 48137 h 601"/>
                <a:gd name="T60" fmla="*/ 92122 w 602"/>
                <a:gd name="T61" fmla="*/ 40594 h 60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02" h="601">
                  <a:moveTo>
                    <a:pt x="551" y="600"/>
                  </a:moveTo>
                  <a:lnTo>
                    <a:pt x="551" y="600"/>
                  </a:lnTo>
                  <a:cubicBezTo>
                    <a:pt x="42" y="600"/>
                    <a:pt x="42" y="600"/>
                    <a:pt x="42" y="600"/>
                  </a:cubicBezTo>
                  <a:cubicBezTo>
                    <a:pt x="21" y="600"/>
                    <a:pt x="0" y="586"/>
                    <a:pt x="0" y="558"/>
                  </a:cubicBezTo>
                  <a:cubicBezTo>
                    <a:pt x="0" y="49"/>
                    <a:pt x="0" y="49"/>
                    <a:pt x="0" y="49"/>
                  </a:cubicBezTo>
                  <a:cubicBezTo>
                    <a:pt x="0" y="21"/>
                    <a:pt x="21" y="0"/>
                    <a:pt x="42" y="0"/>
                  </a:cubicBezTo>
                  <a:cubicBezTo>
                    <a:pt x="551" y="0"/>
                    <a:pt x="551" y="0"/>
                    <a:pt x="551" y="0"/>
                  </a:cubicBezTo>
                  <a:cubicBezTo>
                    <a:pt x="580" y="0"/>
                    <a:pt x="601" y="21"/>
                    <a:pt x="601" y="49"/>
                  </a:cubicBezTo>
                  <a:cubicBezTo>
                    <a:pt x="601" y="558"/>
                    <a:pt x="601" y="558"/>
                    <a:pt x="601" y="558"/>
                  </a:cubicBezTo>
                  <a:cubicBezTo>
                    <a:pt x="601" y="586"/>
                    <a:pt x="580" y="600"/>
                    <a:pt x="551" y="600"/>
                  </a:cubicBezTo>
                  <a:close/>
                  <a:moveTo>
                    <a:pt x="255" y="113"/>
                  </a:moveTo>
                  <a:lnTo>
                    <a:pt x="255" y="113"/>
                  </a:lnTo>
                  <a:cubicBezTo>
                    <a:pt x="226" y="113"/>
                    <a:pt x="198" y="120"/>
                    <a:pt x="184" y="127"/>
                  </a:cubicBezTo>
                  <a:cubicBezTo>
                    <a:pt x="163" y="141"/>
                    <a:pt x="148" y="155"/>
                    <a:pt x="141" y="169"/>
                  </a:cubicBezTo>
                  <a:cubicBezTo>
                    <a:pt x="141" y="184"/>
                    <a:pt x="134" y="198"/>
                    <a:pt x="134" y="226"/>
                  </a:cubicBezTo>
                  <a:cubicBezTo>
                    <a:pt x="134" y="254"/>
                    <a:pt x="134" y="254"/>
                    <a:pt x="134" y="254"/>
                  </a:cubicBezTo>
                  <a:cubicBezTo>
                    <a:pt x="92" y="254"/>
                    <a:pt x="92" y="254"/>
                    <a:pt x="92" y="254"/>
                  </a:cubicBezTo>
                  <a:cubicBezTo>
                    <a:pt x="92" y="325"/>
                    <a:pt x="92" y="325"/>
                    <a:pt x="92" y="325"/>
                  </a:cubicBezTo>
                  <a:cubicBezTo>
                    <a:pt x="134" y="325"/>
                    <a:pt x="134" y="325"/>
                    <a:pt x="134" y="325"/>
                  </a:cubicBezTo>
                  <a:cubicBezTo>
                    <a:pt x="134" y="558"/>
                    <a:pt x="134" y="558"/>
                    <a:pt x="134" y="558"/>
                  </a:cubicBezTo>
                  <a:cubicBezTo>
                    <a:pt x="233" y="558"/>
                    <a:pt x="233" y="558"/>
                    <a:pt x="233" y="558"/>
                  </a:cubicBezTo>
                  <a:cubicBezTo>
                    <a:pt x="233" y="325"/>
                    <a:pt x="233" y="325"/>
                    <a:pt x="233" y="325"/>
                  </a:cubicBezTo>
                  <a:cubicBezTo>
                    <a:pt x="290" y="325"/>
                    <a:pt x="290" y="325"/>
                    <a:pt x="290" y="325"/>
                  </a:cubicBezTo>
                  <a:cubicBezTo>
                    <a:pt x="311" y="254"/>
                    <a:pt x="311" y="254"/>
                    <a:pt x="311" y="254"/>
                  </a:cubicBezTo>
                  <a:cubicBezTo>
                    <a:pt x="233" y="254"/>
                    <a:pt x="233" y="254"/>
                    <a:pt x="233" y="254"/>
                  </a:cubicBezTo>
                  <a:cubicBezTo>
                    <a:pt x="233" y="226"/>
                    <a:pt x="233" y="226"/>
                    <a:pt x="233" y="226"/>
                  </a:cubicBezTo>
                  <a:cubicBezTo>
                    <a:pt x="233" y="212"/>
                    <a:pt x="233" y="198"/>
                    <a:pt x="240" y="191"/>
                  </a:cubicBezTo>
                  <a:cubicBezTo>
                    <a:pt x="248" y="191"/>
                    <a:pt x="262" y="184"/>
                    <a:pt x="276" y="184"/>
                  </a:cubicBezTo>
                  <a:cubicBezTo>
                    <a:pt x="290" y="184"/>
                    <a:pt x="297" y="191"/>
                    <a:pt x="311" y="198"/>
                  </a:cubicBezTo>
                  <a:cubicBezTo>
                    <a:pt x="332" y="134"/>
                    <a:pt x="332" y="134"/>
                    <a:pt x="332" y="134"/>
                  </a:cubicBezTo>
                  <a:cubicBezTo>
                    <a:pt x="304" y="127"/>
                    <a:pt x="283" y="113"/>
                    <a:pt x="255" y="113"/>
                  </a:cubicBez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1218565" fontAlgn="base">
                <a:spcBef>
                  <a:spcPct val="0"/>
                </a:spcBef>
                <a:spcAft>
                  <a:spcPct val="0"/>
                </a:spcAft>
              </a:pPr>
              <a:endParaRPr lang="zh-CN" altLang="en-US" sz="4800">
                <a:solidFill>
                  <a:prstClr val="black"/>
                </a:solidFill>
                <a:ea typeface="MS PGothic" panose="020B0600070205080204" pitchFamily="34" charset="-128"/>
              </a:endParaRPr>
            </a:p>
          </p:txBody>
        </p:sp>
      </p:grpSp>
      <p:grpSp>
        <p:nvGrpSpPr>
          <p:cNvPr id="110" name="组合 109"/>
          <p:cNvGrpSpPr/>
          <p:nvPr/>
        </p:nvGrpSpPr>
        <p:grpSpPr>
          <a:xfrm>
            <a:off x="356117" y="3063155"/>
            <a:ext cx="698500" cy="817563"/>
            <a:chOff x="706637" y="3063155"/>
            <a:chExt cx="698500" cy="817563"/>
          </a:xfrm>
        </p:grpSpPr>
        <p:sp>
          <p:nvSpPr>
            <p:cNvPr id="36" name="Freeform 73"/>
            <p:cNvSpPr/>
            <p:nvPr/>
          </p:nvSpPr>
          <p:spPr bwMode="auto">
            <a:xfrm>
              <a:off x="706637" y="3063155"/>
              <a:ext cx="698500" cy="817563"/>
            </a:xfrm>
            <a:custGeom>
              <a:avLst/>
              <a:gdLst>
                <a:gd name="T0" fmla="*/ 2147483646 w 622"/>
                <a:gd name="T1" fmla="*/ 2147483646 h 727"/>
                <a:gd name="T2" fmla="*/ 2147483646 w 622"/>
                <a:gd name="T3" fmla="*/ 2147483646 h 727"/>
                <a:gd name="T4" fmla="*/ 2147483646 w 622"/>
                <a:gd name="T5" fmla="*/ 2147483646 h 727"/>
                <a:gd name="T6" fmla="*/ 2147483646 w 622"/>
                <a:gd name="T7" fmla="*/ 2147483646 h 727"/>
                <a:gd name="T8" fmla="*/ 2147483646 w 622"/>
                <a:gd name="T9" fmla="*/ 2147483646 h 727"/>
                <a:gd name="T10" fmla="*/ 2147483646 w 622"/>
                <a:gd name="T11" fmla="*/ 2147483646 h 727"/>
                <a:gd name="T12" fmla="*/ 2147483646 w 622"/>
                <a:gd name="T13" fmla="*/ 2147483646 h 727"/>
                <a:gd name="T14" fmla="*/ 2147483646 w 622"/>
                <a:gd name="T15" fmla="*/ 2147483646 h 727"/>
                <a:gd name="T16" fmla="*/ 2147483646 w 622"/>
                <a:gd name="T17" fmla="*/ 0 h 727"/>
                <a:gd name="T18" fmla="*/ 2147483646 w 622"/>
                <a:gd name="T19" fmla="*/ 2147483646 h 727"/>
                <a:gd name="T20" fmla="*/ 2147483646 w 622"/>
                <a:gd name="T21" fmla="*/ 2147483646 h 727"/>
                <a:gd name="T22" fmla="*/ 2147483646 w 622"/>
                <a:gd name="T23" fmla="*/ 2147483646 h 727"/>
                <a:gd name="T24" fmla="*/ 2147483646 w 622"/>
                <a:gd name="T25" fmla="*/ 2147483646 h 727"/>
                <a:gd name="T26" fmla="*/ 2147483646 w 622"/>
                <a:gd name="T27" fmla="*/ 2147483646 h 727"/>
                <a:gd name="T28" fmla="*/ 2147483646 w 622"/>
                <a:gd name="T29" fmla="*/ 2147483646 h 727"/>
                <a:gd name="T30" fmla="*/ 2147483646 w 622"/>
                <a:gd name="T31" fmla="*/ 2147483646 h 727"/>
                <a:gd name="T32" fmla="*/ 2147483646 w 622"/>
                <a:gd name="T33" fmla="*/ 2147483646 h 727"/>
                <a:gd name="T34" fmla="*/ 0 w 622"/>
                <a:gd name="T35" fmla="*/ 2147483646 h 727"/>
                <a:gd name="T36" fmla="*/ 2147483646 w 622"/>
                <a:gd name="T37" fmla="*/ 2147483646 h 727"/>
                <a:gd name="T38" fmla="*/ 2147483646 w 622"/>
                <a:gd name="T39" fmla="*/ 2147483646 h 727"/>
                <a:gd name="T40" fmla="*/ 2147483646 w 622"/>
                <a:gd name="T41" fmla="*/ 2147483646 h 727"/>
                <a:gd name="T42" fmla="*/ 2147483646 w 622"/>
                <a:gd name="T43" fmla="*/ 2147483646 h 727"/>
                <a:gd name="T44" fmla="*/ 2147483646 w 622"/>
                <a:gd name="T45" fmla="*/ 2147483646 h 727"/>
                <a:gd name="T46" fmla="*/ 2147483646 w 622"/>
                <a:gd name="T47" fmla="*/ 2147483646 h 727"/>
                <a:gd name="T48" fmla="*/ 2147483646 w 622"/>
                <a:gd name="T49" fmla="*/ 2147483646 h 727"/>
                <a:gd name="T50" fmla="*/ 2147483646 w 622"/>
                <a:gd name="T51" fmla="*/ 2147483646 h 727"/>
                <a:gd name="T52" fmla="*/ 2147483646 w 622"/>
                <a:gd name="T53" fmla="*/ 2147483646 h 727"/>
                <a:gd name="T54" fmla="*/ 2147483646 w 622"/>
                <a:gd name="T55" fmla="*/ 2147483646 h 727"/>
                <a:gd name="T56" fmla="*/ 2147483646 w 622"/>
                <a:gd name="T57" fmla="*/ 2147483646 h 727"/>
                <a:gd name="T58" fmla="*/ 2147483646 w 622"/>
                <a:gd name="T59" fmla="*/ 2147483646 h 727"/>
                <a:gd name="T60" fmla="*/ 2147483646 w 622"/>
                <a:gd name="T61" fmla="*/ 2147483646 h 727"/>
                <a:gd name="T62" fmla="*/ 2147483646 w 622"/>
                <a:gd name="T63" fmla="*/ 2147483646 h 727"/>
                <a:gd name="T64" fmla="*/ 2147483646 w 622"/>
                <a:gd name="T65" fmla="*/ 2147483646 h 727"/>
                <a:gd name="T66" fmla="*/ 2147483646 w 622"/>
                <a:gd name="T67" fmla="*/ 2147483646 h 727"/>
                <a:gd name="T68" fmla="*/ 2147483646 w 622"/>
                <a:gd name="T69" fmla="*/ 2147483646 h 727"/>
                <a:gd name="T70" fmla="*/ 2147483646 w 622"/>
                <a:gd name="T71" fmla="*/ 2147483646 h 727"/>
                <a:gd name="T72" fmla="*/ 2147483646 w 622"/>
                <a:gd name="T73" fmla="*/ 2147483646 h 72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22"/>
                <a:gd name="T112" fmla="*/ 0 h 727"/>
                <a:gd name="T113" fmla="*/ 622 w 622"/>
                <a:gd name="T114" fmla="*/ 727 h 72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22" h="727">
                  <a:moveTo>
                    <a:pt x="622" y="310"/>
                  </a:moveTo>
                  <a:lnTo>
                    <a:pt x="622" y="310"/>
                  </a:lnTo>
                  <a:lnTo>
                    <a:pt x="620" y="278"/>
                  </a:lnTo>
                  <a:lnTo>
                    <a:pt x="614" y="249"/>
                  </a:lnTo>
                  <a:lnTo>
                    <a:pt x="607" y="219"/>
                  </a:lnTo>
                  <a:lnTo>
                    <a:pt x="598" y="189"/>
                  </a:lnTo>
                  <a:lnTo>
                    <a:pt x="585" y="163"/>
                  </a:lnTo>
                  <a:lnTo>
                    <a:pt x="568" y="137"/>
                  </a:lnTo>
                  <a:lnTo>
                    <a:pt x="551" y="113"/>
                  </a:lnTo>
                  <a:lnTo>
                    <a:pt x="531" y="91"/>
                  </a:lnTo>
                  <a:lnTo>
                    <a:pt x="509" y="70"/>
                  </a:lnTo>
                  <a:lnTo>
                    <a:pt x="485" y="54"/>
                  </a:lnTo>
                  <a:lnTo>
                    <a:pt x="459" y="37"/>
                  </a:lnTo>
                  <a:lnTo>
                    <a:pt x="433" y="24"/>
                  </a:lnTo>
                  <a:lnTo>
                    <a:pt x="403" y="15"/>
                  </a:lnTo>
                  <a:lnTo>
                    <a:pt x="373" y="7"/>
                  </a:lnTo>
                  <a:lnTo>
                    <a:pt x="344" y="2"/>
                  </a:lnTo>
                  <a:lnTo>
                    <a:pt x="310" y="0"/>
                  </a:lnTo>
                  <a:lnTo>
                    <a:pt x="279" y="2"/>
                  </a:lnTo>
                  <a:lnTo>
                    <a:pt x="249" y="7"/>
                  </a:lnTo>
                  <a:lnTo>
                    <a:pt x="219" y="15"/>
                  </a:lnTo>
                  <a:lnTo>
                    <a:pt x="190" y="24"/>
                  </a:lnTo>
                  <a:lnTo>
                    <a:pt x="164" y="37"/>
                  </a:lnTo>
                  <a:lnTo>
                    <a:pt x="138" y="54"/>
                  </a:lnTo>
                  <a:lnTo>
                    <a:pt x="113" y="70"/>
                  </a:lnTo>
                  <a:lnTo>
                    <a:pt x="91" y="91"/>
                  </a:lnTo>
                  <a:lnTo>
                    <a:pt x="71" y="113"/>
                  </a:lnTo>
                  <a:lnTo>
                    <a:pt x="54" y="137"/>
                  </a:lnTo>
                  <a:lnTo>
                    <a:pt x="37" y="163"/>
                  </a:lnTo>
                  <a:lnTo>
                    <a:pt x="24" y="189"/>
                  </a:lnTo>
                  <a:lnTo>
                    <a:pt x="15" y="219"/>
                  </a:lnTo>
                  <a:lnTo>
                    <a:pt x="6" y="249"/>
                  </a:lnTo>
                  <a:lnTo>
                    <a:pt x="2" y="278"/>
                  </a:lnTo>
                  <a:lnTo>
                    <a:pt x="0" y="310"/>
                  </a:lnTo>
                  <a:lnTo>
                    <a:pt x="2" y="343"/>
                  </a:lnTo>
                  <a:lnTo>
                    <a:pt x="6" y="373"/>
                  </a:lnTo>
                  <a:lnTo>
                    <a:pt x="15" y="402"/>
                  </a:lnTo>
                  <a:lnTo>
                    <a:pt x="24" y="432"/>
                  </a:lnTo>
                  <a:lnTo>
                    <a:pt x="37" y="458"/>
                  </a:lnTo>
                  <a:lnTo>
                    <a:pt x="54" y="484"/>
                  </a:lnTo>
                  <a:lnTo>
                    <a:pt x="71" y="508"/>
                  </a:lnTo>
                  <a:lnTo>
                    <a:pt x="91" y="530"/>
                  </a:lnTo>
                  <a:lnTo>
                    <a:pt x="113" y="551"/>
                  </a:lnTo>
                  <a:lnTo>
                    <a:pt x="138" y="568"/>
                  </a:lnTo>
                  <a:lnTo>
                    <a:pt x="164" y="584"/>
                  </a:lnTo>
                  <a:lnTo>
                    <a:pt x="190" y="597"/>
                  </a:lnTo>
                  <a:lnTo>
                    <a:pt x="219" y="607"/>
                  </a:lnTo>
                  <a:lnTo>
                    <a:pt x="249" y="614"/>
                  </a:lnTo>
                  <a:lnTo>
                    <a:pt x="279" y="619"/>
                  </a:lnTo>
                  <a:lnTo>
                    <a:pt x="310" y="621"/>
                  </a:lnTo>
                  <a:lnTo>
                    <a:pt x="325" y="621"/>
                  </a:lnTo>
                  <a:lnTo>
                    <a:pt x="451" y="727"/>
                  </a:lnTo>
                  <a:lnTo>
                    <a:pt x="464" y="581"/>
                  </a:lnTo>
                  <a:lnTo>
                    <a:pt x="481" y="569"/>
                  </a:lnTo>
                  <a:lnTo>
                    <a:pt x="498" y="558"/>
                  </a:lnTo>
                  <a:lnTo>
                    <a:pt x="512" y="545"/>
                  </a:lnTo>
                  <a:lnTo>
                    <a:pt x="527" y="532"/>
                  </a:lnTo>
                  <a:lnTo>
                    <a:pt x="542" y="517"/>
                  </a:lnTo>
                  <a:lnTo>
                    <a:pt x="555" y="503"/>
                  </a:lnTo>
                  <a:lnTo>
                    <a:pt x="566" y="486"/>
                  </a:lnTo>
                  <a:lnTo>
                    <a:pt x="577" y="469"/>
                  </a:lnTo>
                  <a:lnTo>
                    <a:pt x="588" y="451"/>
                  </a:lnTo>
                  <a:lnTo>
                    <a:pt x="596" y="432"/>
                  </a:lnTo>
                  <a:lnTo>
                    <a:pt x="603" y="414"/>
                  </a:lnTo>
                  <a:lnTo>
                    <a:pt x="611" y="395"/>
                  </a:lnTo>
                  <a:lnTo>
                    <a:pt x="614" y="375"/>
                  </a:lnTo>
                  <a:lnTo>
                    <a:pt x="618" y="352"/>
                  </a:lnTo>
                  <a:lnTo>
                    <a:pt x="620" y="332"/>
                  </a:lnTo>
                  <a:lnTo>
                    <a:pt x="622" y="310"/>
                  </a:lnTo>
                  <a:close/>
                </a:path>
              </a:pathLst>
            </a:custGeom>
            <a:blipFill dpi="0" rotWithShape="0">
              <a:blip r:embed="rId3" cstate="print"/>
              <a:srcRect/>
              <a:tile tx="0" ty="0" sx="100000" sy="100000" flip="none" algn="tl"/>
            </a:blipFill>
            <a:ln w="28575">
              <a:solidFill>
                <a:schemeClr val="bg1"/>
              </a:solidFill>
              <a:round/>
            </a:ln>
          </p:spPr>
          <p:txBody>
            <a:bodyPr/>
            <a:lstStyle/>
            <a:p>
              <a:endParaRPr lang="en-GB"/>
            </a:p>
          </p:txBody>
        </p:sp>
        <p:grpSp>
          <p:nvGrpSpPr>
            <p:cNvPr id="98" name="Group 68"/>
            <p:cNvGrpSpPr/>
            <p:nvPr/>
          </p:nvGrpSpPr>
          <p:grpSpPr>
            <a:xfrm>
              <a:off x="888846" y="3201687"/>
              <a:ext cx="432048" cy="432048"/>
              <a:chOff x="2151063" y="322263"/>
              <a:chExt cx="604837" cy="550863"/>
            </a:xfrm>
            <a:solidFill>
              <a:schemeClr val="bg1"/>
            </a:solidFill>
          </p:grpSpPr>
          <p:sp>
            <p:nvSpPr>
              <p:cNvPr id="99" name="Freeform 21"/>
              <p:cNvSpPr>
                <a:spLocks noEditPoints="1"/>
              </p:cNvSpPr>
              <p:nvPr/>
            </p:nvSpPr>
            <p:spPr bwMode="auto">
              <a:xfrm>
                <a:off x="2151063" y="465138"/>
                <a:ext cx="265113" cy="407988"/>
              </a:xfrm>
              <a:custGeom>
                <a:avLst/>
                <a:gdLst/>
                <a:ahLst/>
                <a:cxnLst>
                  <a:cxn ang="0">
                    <a:pos x="93" y="20"/>
                  </a:cxn>
                  <a:cxn ang="0">
                    <a:pos x="93" y="49"/>
                  </a:cxn>
                  <a:cxn ang="0">
                    <a:pos x="93" y="53"/>
                  </a:cxn>
                  <a:cxn ang="0">
                    <a:pos x="47" y="61"/>
                  </a:cxn>
                  <a:cxn ang="0">
                    <a:pos x="0" y="53"/>
                  </a:cxn>
                  <a:cxn ang="0">
                    <a:pos x="0" y="49"/>
                  </a:cxn>
                  <a:cxn ang="0">
                    <a:pos x="0" y="20"/>
                  </a:cxn>
                  <a:cxn ang="0">
                    <a:pos x="0" y="20"/>
                  </a:cxn>
                  <a:cxn ang="0">
                    <a:pos x="47" y="0"/>
                  </a:cxn>
                  <a:cxn ang="0">
                    <a:pos x="93" y="20"/>
                  </a:cxn>
                  <a:cxn ang="0">
                    <a:pos x="93" y="20"/>
                  </a:cxn>
                  <a:cxn ang="0">
                    <a:pos x="93" y="55"/>
                  </a:cxn>
                  <a:cxn ang="0">
                    <a:pos x="47" y="63"/>
                  </a:cxn>
                  <a:cxn ang="0">
                    <a:pos x="0" y="56"/>
                  </a:cxn>
                  <a:cxn ang="0">
                    <a:pos x="0" y="64"/>
                  </a:cxn>
                  <a:cxn ang="0">
                    <a:pos x="47" y="71"/>
                  </a:cxn>
                  <a:cxn ang="0">
                    <a:pos x="93" y="63"/>
                  </a:cxn>
                  <a:cxn ang="0">
                    <a:pos x="93" y="55"/>
                  </a:cxn>
                  <a:cxn ang="0">
                    <a:pos x="93" y="66"/>
                  </a:cxn>
                  <a:cxn ang="0">
                    <a:pos x="93" y="89"/>
                  </a:cxn>
                  <a:cxn ang="0">
                    <a:pos x="47" y="97"/>
                  </a:cxn>
                  <a:cxn ang="0">
                    <a:pos x="0" y="89"/>
                  </a:cxn>
                  <a:cxn ang="0">
                    <a:pos x="0" y="66"/>
                  </a:cxn>
                  <a:cxn ang="0">
                    <a:pos x="47" y="73"/>
                  </a:cxn>
                  <a:cxn ang="0">
                    <a:pos x="93" y="66"/>
                  </a:cxn>
                  <a:cxn ang="0">
                    <a:pos x="93" y="91"/>
                  </a:cxn>
                  <a:cxn ang="0">
                    <a:pos x="47" y="99"/>
                  </a:cxn>
                  <a:cxn ang="0">
                    <a:pos x="0" y="92"/>
                  </a:cxn>
                  <a:cxn ang="0">
                    <a:pos x="0" y="100"/>
                  </a:cxn>
                  <a:cxn ang="0">
                    <a:pos x="47" y="107"/>
                  </a:cxn>
                  <a:cxn ang="0">
                    <a:pos x="93" y="99"/>
                  </a:cxn>
                  <a:cxn ang="0">
                    <a:pos x="93" y="91"/>
                  </a:cxn>
                  <a:cxn ang="0">
                    <a:pos x="93" y="102"/>
                  </a:cxn>
                  <a:cxn ang="0">
                    <a:pos x="93" y="114"/>
                  </a:cxn>
                  <a:cxn ang="0">
                    <a:pos x="46" y="140"/>
                  </a:cxn>
                  <a:cxn ang="0">
                    <a:pos x="0" y="114"/>
                  </a:cxn>
                  <a:cxn ang="0">
                    <a:pos x="0" y="102"/>
                  </a:cxn>
                  <a:cxn ang="0">
                    <a:pos x="47" y="110"/>
                  </a:cxn>
                  <a:cxn ang="0">
                    <a:pos x="93" y="102"/>
                  </a:cxn>
                  <a:cxn ang="0">
                    <a:pos x="47" y="2"/>
                  </a:cxn>
                  <a:cxn ang="0">
                    <a:pos x="6" y="20"/>
                  </a:cxn>
                  <a:cxn ang="0">
                    <a:pos x="47" y="37"/>
                  </a:cxn>
                  <a:cxn ang="0">
                    <a:pos x="88" y="20"/>
                  </a:cxn>
                  <a:cxn ang="0">
                    <a:pos x="47" y="2"/>
                  </a:cxn>
                </a:cxnLst>
                <a:rect l="0" t="0" r="r" b="b"/>
                <a:pathLst>
                  <a:path w="93" h="142">
                    <a:moveTo>
                      <a:pt x="93" y="20"/>
                    </a:moveTo>
                    <a:cubicBezTo>
                      <a:pt x="93" y="49"/>
                      <a:pt x="93" y="49"/>
                      <a:pt x="93" y="49"/>
                    </a:cubicBezTo>
                    <a:cubicBezTo>
                      <a:pt x="93" y="53"/>
                      <a:pt x="93" y="53"/>
                      <a:pt x="93" y="53"/>
                    </a:cubicBezTo>
                    <a:cubicBezTo>
                      <a:pt x="78" y="58"/>
                      <a:pt x="62" y="60"/>
                      <a:pt x="47" y="61"/>
                    </a:cubicBezTo>
                    <a:cubicBezTo>
                      <a:pt x="31" y="61"/>
                      <a:pt x="16" y="58"/>
                      <a:pt x="0" y="53"/>
                    </a:cubicBezTo>
                    <a:cubicBezTo>
                      <a:pt x="0" y="49"/>
                      <a:pt x="0" y="49"/>
                      <a:pt x="0" y="49"/>
                    </a:cubicBezTo>
                    <a:cubicBezTo>
                      <a:pt x="0" y="20"/>
                      <a:pt x="0" y="20"/>
                      <a:pt x="0" y="20"/>
                    </a:cubicBezTo>
                    <a:cubicBezTo>
                      <a:pt x="0" y="20"/>
                      <a:pt x="0" y="20"/>
                      <a:pt x="0" y="20"/>
                    </a:cubicBezTo>
                    <a:cubicBezTo>
                      <a:pt x="0" y="9"/>
                      <a:pt x="21" y="0"/>
                      <a:pt x="47" y="0"/>
                    </a:cubicBezTo>
                    <a:cubicBezTo>
                      <a:pt x="72" y="0"/>
                      <a:pt x="93" y="9"/>
                      <a:pt x="93" y="20"/>
                    </a:cubicBezTo>
                    <a:cubicBezTo>
                      <a:pt x="93" y="20"/>
                      <a:pt x="93" y="20"/>
                      <a:pt x="93" y="20"/>
                    </a:cubicBezTo>
                    <a:close/>
                    <a:moveTo>
                      <a:pt x="93" y="55"/>
                    </a:moveTo>
                    <a:cubicBezTo>
                      <a:pt x="78" y="60"/>
                      <a:pt x="62" y="63"/>
                      <a:pt x="47" y="63"/>
                    </a:cubicBezTo>
                    <a:cubicBezTo>
                      <a:pt x="31" y="63"/>
                      <a:pt x="16" y="61"/>
                      <a:pt x="0" y="56"/>
                    </a:cubicBezTo>
                    <a:cubicBezTo>
                      <a:pt x="0" y="64"/>
                      <a:pt x="0" y="64"/>
                      <a:pt x="0" y="64"/>
                    </a:cubicBezTo>
                    <a:cubicBezTo>
                      <a:pt x="16" y="69"/>
                      <a:pt x="31" y="71"/>
                      <a:pt x="47" y="71"/>
                    </a:cubicBezTo>
                    <a:cubicBezTo>
                      <a:pt x="62" y="71"/>
                      <a:pt x="78" y="68"/>
                      <a:pt x="93" y="63"/>
                    </a:cubicBezTo>
                    <a:cubicBezTo>
                      <a:pt x="93" y="55"/>
                      <a:pt x="93" y="55"/>
                      <a:pt x="93" y="55"/>
                    </a:cubicBezTo>
                    <a:close/>
                    <a:moveTo>
                      <a:pt x="93" y="66"/>
                    </a:moveTo>
                    <a:cubicBezTo>
                      <a:pt x="93" y="89"/>
                      <a:pt x="93" y="89"/>
                      <a:pt x="93" y="89"/>
                    </a:cubicBezTo>
                    <a:cubicBezTo>
                      <a:pt x="78" y="94"/>
                      <a:pt x="62" y="97"/>
                      <a:pt x="47" y="97"/>
                    </a:cubicBezTo>
                    <a:cubicBezTo>
                      <a:pt x="31" y="97"/>
                      <a:pt x="16" y="94"/>
                      <a:pt x="0" y="89"/>
                    </a:cubicBezTo>
                    <a:cubicBezTo>
                      <a:pt x="0" y="66"/>
                      <a:pt x="0" y="66"/>
                      <a:pt x="0" y="66"/>
                    </a:cubicBezTo>
                    <a:cubicBezTo>
                      <a:pt x="16" y="71"/>
                      <a:pt x="31" y="74"/>
                      <a:pt x="47" y="73"/>
                    </a:cubicBezTo>
                    <a:cubicBezTo>
                      <a:pt x="62" y="73"/>
                      <a:pt x="78" y="71"/>
                      <a:pt x="93" y="66"/>
                    </a:cubicBezTo>
                    <a:close/>
                    <a:moveTo>
                      <a:pt x="93" y="91"/>
                    </a:moveTo>
                    <a:cubicBezTo>
                      <a:pt x="78" y="96"/>
                      <a:pt x="62" y="99"/>
                      <a:pt x="47" y="99"/>
                    </a:cubicBezTo>
                    <a:cubicBezTo>
                      <a:pt x="31" y="99"/>
                      <a:pt x="16" y="97"/>
                      <a:pt x="0" y="92"/>
                    </a:cubicBezTo>
                    <a:cubicBezTo>
                      <a:pt x="0" y="100"/>
                      <a:pt x="0" y="100"/>
                      <a:pt x="0" y="100"/>
                    </a:cubicBezTo>
                    <a:cubicBezTo>
                      <a:pt x="16" y="105"/>
                      <a:pt x="31" y="107"/>
                      <a:pt x="47" y="107"/>
                    </a:cubicBezTo>
                    <a:cubicBezTo>
                      <a:pt x="62" y="107"/>
                      <a:pt x="78" y="104"/>
                      <a:pt x="93" y="99"/>
                    </a:cubicBezTo>
                    <a:cubicBezTo>
                      <a:pt x="93" y="91"/>
                      <a:pt x="93" y="91"/>
                      <a:pt x="93" y="91"/>
                    </a:cubicBezTo>
                    <a:close/>
                    <a:moveTo>
                      <a:pt x="93" y="102"/>
                    </a:moveTo>
                    <a:cubicBezTo>
                      <a:pt x="93" y="114"/>
                      <a:pt x="93" y="114"/>
                      <a:pt x="93" y="114"/>
                    </a:cubicBezTo>
                    <a:cubicBezTo>
                      <a:pt x="93" y="139"/>
                      <a:pt x="69" y="141"/>
                      <a:pt x="46" y="140"/>
                    </a:cubicBezTo>
                    <a:cubicBezTo>
                      <a:pt x="26" y="140"/>
                      <a:pt x="0" y="142"/>
                      <a:pt x="0" y="114"/>
                    </a:cubicBezTo>
                    <a:cubicBezTo>
                      <a:pt x="0" y="102"/>
                      <a:pt x="0" y="102"/>
                      <a:pt x="0" y="102"/>
                    </a:cubicBezTo>
                    <a:cubicBezTo>
                      <a:pt x="16" y="107"/>
                      <a:pt x="31" y="110"/>
                      <a:pt x="47" y="110"/>
                    </a:cubicBezTo>
                    <a:cubicBezTo>
                      <a:pt x="62" y="109"/>
                      <a:pt x="78" y="107"/>
                      <a:pt x="93" y="102"/>
                    </a:cubicBezTo>
                    <a:close/>
                    <a:moveTo>
                      <a:pt x="47" y="2"/>
                    </a:moveTo>
                    <a:cubicBezTo>
                      <a:pt x="24" y="2"/>
                      <a:pt x="6" y="10"/>
                      <a:pt x="6" y="20"/>
                    </a:cubicBezTo>
                    <a:cubicBezTo>
                      <a:pt x="6" y="29"/>
                      <a:pt x="24" y="37"/>
                      <a:pt x="47" y="37"/>
                    </a:cubicBezTo>
                    <a:cubicBezTo>
                      <a:pt x="69" y="37"/>
                      <a:pt x="88" y="29"/>
                      <a:pt x="88" y="20"/>
                    </a:cubicBezTo>
                    <a:cubicBezTo>
                      <a:pt x="88" y="10"/>
                      <a:pt x="69" y="2"/>
                      <a:pt x="47" y="2"/>
                    </a:cubicBezTo>
                    <a:close/>
                  </a:path>
                </a:pathLst>
              </a:custGeom>
              <a:grpFill/>
              <a:ln w="9525">
                <a:noFill/>
                <a:round/>
              </a:ln>
            </p:spPr>
            <p:txBody>
              <a:bodyPr/>
              <a:lstStyle/>
              <a:p>
                <a:pPr defTabSz="1218565">
                  <a:defRPr/>
                </a:pPr>
                <a:endParaRPr lang="en-US" sz="4800">
                  <a:solidFill>
                    <a:prstClr val="black"/>
                  </a:solidFill>
                  <a:ea typeface="MS PGothic" panose="020B0600070205080204" pitchFamily="34" charset="-128"/>
                </a:endParaRPr>
              </a:p>
            </p:txBody>
          </p:sp>
          <p:sp>
            <p:nvSpPr>
              <p:cNvPr id="100" name="Freeform 22"/>
              <p:cNvSpPr>
                <a:spLocks noEditPoints="1"/>
              </p:cNvSpPr>
              <p:nvPr/>
            </p:nvSpPr>
            <p:spPr bwMode="auto">
              <a:xfrm>
                <a:off x="2174875" y="477838"/>
                <a:ext cx="222250" cy="88900"/>
              </a:xfrm>
              <a:custGeom>
                <a:avLst/>
                <a:gdLst/>
                <a:ahLst/>
                <a:cxnLst>
                  <a:cxn ang="0">
                    <a:pos x="67" y="5"/>
                  </a:cxn>
                  <a:cxn ang="0">
                    <a:pos x="39" y="0"/>
                  </a:cxn>
                  <a:cxn ang="0">
                    <a:pos x="10" y="5"/>
                  </a:cxn>
                  <a:cxn ang="0">
                    <a:pos x="0" y="16"/>
                  </a:cxn>
                  <a:cxn ang="0">
                    <a:pos x="10" y="26"/>
                  </a:cxn>
                  <a:cxn ang="0">
                    <a:pos x="39" y="31"/>
                  </a:cxn>
                  <a:cxn ang="0">
                    <a:pos x="67" y="26"/>
                  </a:cxn>
                  <a:cxn ang="0">
                    <a:pos x="78" y="16"/>
                  </a:cxn>
                  <a:cxn ang="0">
                    <a:pos x="67" y="5"/>
                  </a:cxn>
                  <a:cxn ang="0">
                    <a:pos x="66" y="11"/>
                  </a:cxn>
                  <a:cxn ang="0">
                    <a:pos x="70" y="13"/>
                  </a:cxn>
                  <a:cxn ang="0">
                    <a:pos x="66" y="15"/>
                  </a:cxn>
                  <a:cxn ang="0">
                    <a:pos x="63" y="13"/>
                  </a:cxn>
                  <a:cxn ang="0">
                    <a:pos x="66" y="11"/>
                  </a:cxn>
                </a:cxnLst>
                <a:rect l="0" t="0" r="r" b="b"/>
                <a:pathLst>
                  <a:path w="78" h="31">
                    <a:moveTo>
                      <a:pt x="67" y="5"/>
                    </a:moveTo>
                    <a:cubicBezTo>
                      <a:pt x="60" y="2"/>
                      <a:pt x="50" y="0"/>
                      <a:pt x="39" y="0"/>
                    </a:cubicBezTo>
                    <a:cubicBezTo>
                      <a:pt x="28" y="0"/>
                      <a:pt x="18" y="2"/>
                      <a:pt x="10" y="5"/>
                    </a:cubicBezTo>
                    <a:cubicBezTo>
                      <a:pt x="4" y="8"/>
                      <a:pt x="0" y="12"/>
                      <a:pt x="0" y="16"/>
                    </a:cubicBezTo>
                    <a:cubicBezTo>
                      <a:pt x="0" y="20"/>
                      <a:pt x="4" y="24"/>
                      <a:pt x="10" y="26"/>
                    </a:cubicBezTo>
                    <a:cubicBezTo>
                      <a:pt x="18" y="30"/>
                      <a:pt x="28" y="31"/>
                      <a:pt x="39" y="31"/>
                    </a:cubicBezTo>
                    <a:cubicBezTo>
                      <a:pt x="50" y="31"/>
                      <a:pt x="60" y="30"/>
                      <a:pt x="67" y="26"/>
                    </a:cubicBezTo>
                    <a:cubicBezTo>
                      <a:pt x="74" y="24"/>
                      <a:pt x="78" y="20"/>
                      <a:pt x="78" y="16"/>
                    </a:cubicBezTo>
                    <a:cubicBezTo>
                      <a:pt x="78" y="12"/>
                      <a:pt x="74" y="8"/>
                      <a:pt x="67" y="5"/>
                    </a:cubicBezTo>
                    <a:close/>
                    <a:moveTo>
                      <a:pt x="66" y="11"/>
                    </a:moveTo>
                    <a:cubicBezTo>
                      <a:pt x="68" y="11"/>
                      <a:pt x="70" y="12"/>
                      <a:pt x="70" y="13"/>
                    </a:cubicBezTo>
                    <a:cubicBezTo>
                      <a:pt x="70" y="14"/>
                      <a:pt x="68" y="15"/>
                      <a:pt x="66" y="15"/>
                    </a:cubicBezTo>
                    <a:cubicBezTo>
                      <a:pt x="64" y="15"/>
                      <a:pt x="63" y="14"/>
                      <a:pt x="63" y="13"/>
                    </a:cubicBezTo>
                    <a:cubicBezTo>
                      <a:pt x="63" y="12"/>
                      <a:pt x="64" y="11"/>
                      <a:pt x="66" y="11"/>
                    </a:cubicBezTo>
                    <a:close/>
                  </a:path>
                </a:pathLst>
              </a:custGeom>
              <a:grpFill/>
              <a:ln w="9525">
                <a:noFill/>
                <a:round/>
              </a:ln>
            </p:spPr>
            <p:txBody>
              <a:bodyPr/>
              <a:lstStyle/>
              <a:p>
                <a:pPr defTabSz="1218565">
                  <a:defRPr/>
                </a:pPr>
                <a:endParaRPr lang="en-US" sz="4800">
                  <a:solidFill>
                    <a:prstClr val="black"/>
                  </a:solidFill>
                  <a:ea typeface="MS PGothic" panose="020B0600070205080204" pitchFamily="34" charset="-128"/>
                </a:endParaRPr>
              </a:p>
            </p:txBody>
          </p:sp>
          <p:sp>
            <p:nvSpPr>
              <p:cNvPr id="101" name="Freeform 23"/>
              <p:cNvSpPr>
                <a:spLocks noEditPoints="1"/>
              </p:cNvSpPr>
              <p:nvPr/>
            </p:nvSpPr>
            <p:spPr bwMode="auto">
              <a:xfrm>
                <a:off x="2368550" y="322263"/>
                <a:ext cx="387350" cy="334963"/>
              </a:xfrm>
              <a:custGeom>
                <a:avLst/>
                <a:gdLst/>
                <a:ahLst/>
                <a:cxnLst>
                  <a:cxn ang="0">
                    <a:pos x="66" y="4"/>
                  </a:cxn>
                  <a:cxn ang="0">
                    <a:pos x="97" y="6"/>
                  </a:cxn>
                  <a:cxn ang="0">
                    <a:pos x="98" y="7"/>
                  </a:cxn>
                  <a:cxn ang="0">
                    <a:pos x="98" y="7"/>
                  </a:cxn>
                  <a:cxn ang="0">
                    <a:pos x="136" y="47"/>
                  </a:cxn>
                  <a:cxn ang="0">
                    <a:pos x="125" y="91"/>
                  </a:cxn>
                  <a:cxn ang="0">
                    <a:pos x="79" y="107"/>
                  </a:cxn>
                  <a:cxn ang="0">
                    <a:pos x="62" y="70"/>
                  </a:cxn>
                  <a:cxn ang="0">
                    <a:pos x="66" y="70"/>
                  </a:cxn>
                  <a:cxn ang="0">
                    <a:pos x="121" y="87"/>
                  </a:cxn>
                  <a:cxn ang="0">
                    <a:pos x="129" y="47"/>
                  </a:cxn>
                  <a:cxn ang="0">
                    <a:pos x="98" y="13"/>
                  </a:cxn>
                  <a:cxn ang="0">
                    <a:pos x="98" y="14"/>
                  </a:cxn>
                  <a:cxn ang="0">
                    <a:pos x="97" y="15"/>
                  </a:cxn>
                  <a:cxn ang="0">
                    <a:pos x="93" y="15"/>
                  </a:cxn>
                  <a:cxn ang="0">
                    <a:pos x="91" y="30"/>
                  </a:cxn>
                  <a:cxn ang="0">
                    <a:pos x="81" y="36"/>
                  </a:cxn>
                  <a:cxn ang="0">
                    <a:pos x="66" y="34"/>
                  </a:cxn>
                  <a:cxn ang="0">
                    <a:pos x="59" y="33"/>
                  </a:cxn>
                  <a:cxn ang="0">
                    <a:pos x="51" y="34"/>
                  </a:cxn>
                  <a:cxn ang="0">
                    <a:pos x="44" y="31"/>
                  </a:cxn>
                  <a:cxn ang="0">
                    <a:pos x="40" y="28"/>
                  </a:cxn>
                  <a:cxn ang="0">
                    <a:pos x="36" y="28"/>
                  </a:cxn>
                  <a:cxn ang="0">
                    <a:pos x="31" y="27"/>
                  </a:cxn>
                  <a:cxn ang="0">
                    <a:pos x="8" y="50"/>
                  </a:cxn>
                  <a:cxn ang="0">
                    <a:pos x="2" y="52"/>
                  </a:cxn>
                  <a:cxn ang="0">
                    <a:pos x="0" y="47"/>
                  </a:cxn>
                  <a:cxn ang="0">
                    <a:pos x="28" y="20"/>
                  </a:cxn>
                  <a:cxn ang="0">
                    <a:pos x="32" y="16"/>
                  </a:cxn>
                  <a:cxn ang="0">
                    <a:pos x="34" y="10"/>
                  </a:cxn>
                  <a:cxn ang="0">
                    <a:pos x="38" y="6"/>
                  </a:cxn>
                  <a:cxn ang="0">
                    <a:pos x="59" y="0"/>
                  </a:cxn>
                  <a:cxn ang="0">
                    <a:pos x="66" y="4"/>
                  </a:cxn>
                  <a:cxn ang="0">
                    <a:pos x="66" y="4"/>
                  </a:cxn>
                  <a:cxn ang="0">
                    <a:pos x="88" y="15"/>
                  </a:cxn>
                  <a:cxn ang="0">
                    <a:pos x="66" y="14"/>
                  </a:cxn>
                  <a:cxn ang="0">
                    <a:pos x="65" y="14"/>
                  </a:cxn>
                  <a:cxn ang="0">
                    <a:pos x="60" y="26"/>
                  </a:cxn>
                  <a:cxn ang="0">
                    <a:pos x="61" y="27"/>
                  </a:cxn>
                  <a:cxn ang="0">
                    <a:pos x="64" y="23"/>
                  </a:cxn>
                  <a:cxn ang="0">
                    <a:pos x="75" y="22"/>
                  </a:cxn>
                  <a:cxn ang="0">
                    <a:pos x="86" y="29"/>
                  </a:cxn>
                  <a:cxn ang="0">
                    <a:pos x="88" y="28"/>
                  </a:cxn>
                  <a:cxn ang="0">
                    <a:pos x="88" y="15"/>
                  </a:cxn>
                  <a:cxn ang="0">
                    <a:pos x="65" y="28"/>
                  </a:cxn>
                  <a:cxn ang="0">
                    <a:pos x="66" y="30"/>
                  </a:cxn>
                  <a:cxn ang="0">
                    <a:pos x="78" y="32"/>
                  </a:cxn>
                  <a:cxn ang="0">
                    <a:pos x="84" y="30"/>
                  </a:cxn>
                  <a:cxn ang="0">
                    <a:pos x="65" y="28"/>
                  </a:cxn>
                </a:cxnLst>
                <a:rect l="0" t="0" r="r" b="b"/>
                <a:pathLst>
                  <a:path w="136" h="117">
                    <a:moveTo>
                      <a:pt x="66" y="4"/>
                    </a:moveTo>
                    <a:cubicBezTo>
                      <a:pt x="97" y="6"/>
                      <a:pt x="97" y="6"/>
                      <a:pt x="97" y="6"/>
                    </a:cubicBezTo>
                    <a:cubicBezTo>
                      <a:pt x="98" y="6"/>
                      <a:pt x="98" y="6"/>
                      <a:pt x="98" y="7"/>
                    </a:cubicBezTo>
                    <a:cubicBezTo>
                      <a:pt x="98" y="7"/>
                      <a:pt x="98" y="7"/>
                      <a:pt x="98" y="7"/>
                    </a:cubicBezTo>
                    <a:cubicBezTo>
                      <a:pt x="132" y="9"/>
                      <a:pt x="136" y="27"/>
                      <a:pt x="136" y="47"/>
                    </a:cubicBezTo>
                    <a:cubicBezTo>
                      <a:pt x="135" y="61"/>
                      <a:pt x="132" y="77"/>
                      <a:pt x="125" y="91"/>
                    </a:cubicBezTo>
                    <a:cubicBezTo>
                      <a:pt x="115" y="107"/>
                      <a:pt x="95" y="117"/>
                      <a:pt x="79" y="107"/>
                    </a:cubicBezTo>
                    <a:cubicBezTo>
                      <a:pt x="69" y="100"/>
                      <a:pt x="62" y="88"/>
                      <a:pt x="62" y="70"/>
                    </a:cubicBezTo>
                    <a:cubicBezTo>
                      <a:pt x="62" y="67"/>
                      <a:pt x="66" y="64"/>
                      <a:pt x="66" y="70"/>
                    </a:cubicBezTo>
                    <a:cubicBezTo>
                      <a:pt x="69" y="113"/>
                      <a:pt x="104" y="116"/>
                      <a:pt x="121" y="87"/>
                    </a:cubicBezTo>
                    <a:cubicBezTo>
                      <a:pt x="127" y="74"/>
                      <a:pt x="129" y="60"/>
                      <a:pt x="129" y="47"/>
                    </a:cubicBezTo>
                    <a:cubicBezTo>
                      <a:pt x="129" y="30"/>
                      <a:pt x="125" y="15"/>
                      <a:pt x="98" y="13"/>
                    </a:cubicBezTo>
                    <a:cubicBezTo>
                      <a:pt x="98" y="14"/>
                      <a:pt x="98" y="14"/>
                      <a:pt x="98" y="14"/>
                    </a:cubicBezTo>
                    <a:cubicBezTo>
                      <a:pt x="98" y="15"/>
                      <a:pt x="97" y="15"/>
                      <a:pt x="97" y="15"/>
                    </a:cubicBezTo>
                    <a:cubicBezTo>
                      <a:pt x="93" y="15"/>
                      <a:pt x="93" y="15"/>
                      <a:pt x="93" y="15"/>
                    </a:cubicBezTo>
                    <a:cubicBezTo>
                      <a:pt x="91" y="30"/>
                      <a:pt x="91" y="30"/>
                      <a:pt x="91" y="30"/>
                    </a:cubicBezTo>
                    <a:cubicBezTo>
                      <a:pt x="90" y="35"/>
                      <a:pt x="87" y="37"/>
                      <a:pt x="81" y="36"/>
                    </a:cubicBezTo>
                    <a:cubicBezTo>
                      <a:pt x="76" y="35"/>
                      <a:pt x="71" y="35"/>
                      <a:pt x="66" y="34"/>
                    </a:cubicBezTo>
                    <a:cubicBezTo>
                      <a:pt x="64" y="34"/>
                      <a:pt x="62" y="34"/>
                      <a:pt x="59" y="33"/>
                    </a:cubicBezTo>
                    <a:cubicBezTo>
                      <a:pt x="57" y="34"/>
                      <a:pt x="54" y="34"/>
                      <a:pt x="51" y="34"/>
                    </a:cubicBezTo>
                    <a:cubicBezTo>
                      <a:pt x="48" y="34"/>
                      <a:pt x="46" y="33"/>
                      <a:pt x="44" y="31"/>
                    </a:cubicBezTo>
                    <a:cubicBezTo>
                      <a:pt x="43" y="30"/>
                      <a:pt x="42" y="29"/>
                      <a:pt x="40" y="28"/>
                    </a:cubicBezTo>
                    <a:cubicBezTo>
                      <a:pt x="39" y="28"/>
                      <a:pt x="38" y="27"/>
                      <a:pt x="36" y="28"/>
                    </a:cubicBezTo>
                    <a:cubicBezTo>
                      <a:pt x="34" y="29"/>
                      <a:pt x="32" y="28"/>
                      <a:pt x="31" y="27"/>
                    </a:cubicBezTo>
                    <a:cubicBezTo>
                      <a:pt x="27" y="27"/>
                      <a:pt x="17" y="29"/>
                      <a:pt x="8" y="50"/>
                    </a:cubicBezTo>
                    <a:cubicBezTo>
                      <a:pt x="7" y="52"/>
                      <a:pt x="4" y="53"/>
                      <a:pt x="2" y="52"/>
                    </a:cubicBezTo>
                    <a:cubicBezTo>
                      <a:pt x="0" y="51"/>
                      <a:pt x="0" y="49"/>
                      <a:pt x="0" y="47"/>
                    </a:cubicBezTo>
                    <a:cubicBezTo>
                      <a:pt x="12" y="20"/>
                      <a:pt x="24" y="21"/>
                      <a:pt x="28" y="20"/>
                    </a:cubicBezTo>
                    <a:cubicBezTo>
                      <a:pt x="29" y="18"/>
                      <a:pt x="30" y="17"/>
                      <a:pt x="32" y="16"/>
                    </a:cubicBezTo>
                    <a:cubicBezTo>
                      <a:pt x="34" y="15"/>
                      <a:pt x="34" y="13"/>
                      <a:pt x="34" y="10"/>
                    </a:cubicBezTo>
                    <a:cubicBezTo>
                      <a:pt x="34" y="8"/>
                      <a:pt x="35" y="6"/>
                      <a:pt x="38" y="6"/>
                    </a:cubicBezTo>
                    <a:cubicBezTo>
                      <a:pt x="45" y="4"/>
                      <a:pt x="52" y="2"/>
                      <a:pt x="59" y="0"/>
                    </a:cubicBezTo>
                    <a:cubicBezTo>
                      <a:pt x="62" y="0"/>
                      <a:pt x="64" y="1"/>
                      <a:pt x="66" y="4"/>
                    </a:cubicBezTo>
                    <a:cubicBezTo>
                      <a:pt x="66" y="4"/>
                      <a:pt x="66" y="4"/>
                      <a:pt x="66" y="4"/>
                    </a:cubicBezTo>
                    <a:close/>
                    <a:moveTo>
                      <a:pt x="88" y="15"/>
                    </a:moveTo>
                    <a:cubicBezTo>
                      <a:pt x="66" y="14"/>
                      <a:pt x="66" y="14"/>
                      <a:pt x="66" y="14"/>
                    </a:cubicBezTo>
                    <a:cubicBezTo>
                      <a:pt x="65" y="14"/>
                      <a:pt x="65" y="14"/>
                      <a:pt x="65" y="14"/>
                    </a:cubicBezTo>
                    <a:cubicBezTo>
                      <a:pt x="61" y="15"/>
                      <a:pt x="60" y="22"/>
                      <a:pt x="60" y="26"/>
                    </a:cubicBezTo>
                    <a:cubicBezTo>
                      <a:pt x="60" y="27"/>
                      <a:pt x="60" y="29"/>
                      <a:pt x="61" y="27"/>
                    </a:cubicBezTo>
                    <a:cubicBezTo>
                      <a:pt x="62" y="26"/>
                      <a:pt x="63" y="25"/>
                      <a:pt x="64" y="23"/>
                    </a:cubicBezTo>
                    <a:cubicBezTo>
                      <a:pt x="66" y="20"/>
                      <a:pt x="70" y="19"/>
                      <a:pt x="75" y="22"/>
                    </a:cubicBezTo>
                    <a:cubicBezTo>
                      <a:pt x="78" y="25"/>
                      <a:pt x="82" y="27"/>
                      <a:pt x="86" y="29"/>
                    </a:cubicBezTo>
                    <a:cubicBezTo>
                      <a:pt x="87" y="30"/>
                      <a:pt x="87" y="29"/>
                      <a:pt x="88" y="28"/>
                    </a:cubicBezTo>
                    <a:cubicBezTo>
                      <a:pt x="88" y="15"/>
                      <a:pt x="88" y="15"/>
                      <a:pt x="88" y="15"/>
                    </a:cubicBezTo>
                    <a:close/>
                    <a:moveTo>
                      <a:pt x="65" y="28"/>
                    </a:moveTo>
                    <a:cubicBezTo>
                      <a:pt x="65" y="29"/>
                      <a:pt x="65" y="29"/>
                      <a:pt x="66" y="30"/>
                    </a:cubicBezTo>
                    <a:cubicBezTo>
                      <a:pt x="70" y="31"/>
                      <a:pt x="74" y="32"/>
                      <a:pt x="78" y="32"/>
                    </a:cubicBezTo>
                    <a:cubicBezTo>
                      <a:pt x="79" y="32"/>
                      <a:pt x="88" y="33"/>
                      <a:pt x="84" y="30"/>
                    </a:cubicBezTo>
                    <a:cubicBezTo>
                      <a:pt x="79" y="27"/>
                      <a:pt x="68" y="20"/>
                      <a:pt x="65" y="28"/>
                    </a:cubicBezTo>
                    <a:close/>
                  </a:path>
                </a:pathLst>
              </a:custGeom>
              <a:grpFill/>
              <a:ln w="9525">
                <a:noFill/>
                <a:round/>
              </a:ln>
            </p:spPr>
            <p:txBody>
              <a:bodyPr/>
              <a:lstStyle/>
              <a:p>
                <a:pPr defTabSz="1218565">
                  <a:defRPr/>
                </a:pPr>
                <a:endParaRPr lang="en-US" sz="4800">
                  <a:solidFill>
                    <a:prstClr val="black"/>
                  </a:solidFill>
                  <a:ea typeface="MS PGothic" panose="020B0600070205080204" pitchFamily="34" charset="-128"/>
                </a:endParaRPr>
              </a:p>
            </p:txBody>
          </p:sp>
        </p:grpSp>
      </p:grpSp>
      <p:sp>
        <p:nvSpPr>
          <p:cNvPr id="71" name="矩形 70"/>
          <p:cNvSpPr/>
          <p:nvPr/>
        </p:nvSpPr>
        <p:spPr>
          <a:xfrm>
            <a:off x="8984828" y="188640"/>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chemeClr val="bg1"/>
                </a:solidFill>
                <a:latin typeface="华文行楷" panose="02010800040101010101" pitchFamily="2" charset="-122"/>
                <a:ea typeface="华文行楷" panose="02010800040101010101" pitchFamily="2" charset="-122"/>
              </a:rPr>
              <a:t>优惠政策</a:t>
            </a:r>
            <a:endParaRPr lang="zh-CN" altLang="en-US" sz="2400" b="1" dirty="0">
              <a:solidFill>
                <a:schemeClr val="bg1"/>
              </a:solidFill>
              <a:latin typeface="华文行楷" panose="02010800040101010101" pitchFamily="2" charset="-122"/>
              <a:ea typeface="华文行楷" panose="02010800040101010101" pitchFamily="2" charset="-122"/>
            </a:endParaRPr>
          </a:p>
        </p:txBody>
      </p:sp>
      <p:sp>
        <p:nvSpPr>
          <p:cNvPr id="2" name="文本框 1"/>
          <p:cNvSpPr txBox="1"/>
          <p:nvPr/>
        </p:nvSpPr>
        <p:spPr>
          <a:xfrm>
            <a:off x="4189730" y="960755"/>
            <a:ext cx="7846060" cy="5477510"/>
          </a:xfrm>
          <a:prstGeom prst="rect">
            <a:avLst/>
          </a:prstGeom>
          <a:noFill/>
        </p:spPr>
        <p:txBody>
          <a:bodyPr wrap="square" rtlCol="0">
            <a:spAutoFit/>
          </a:bodyPr>
          <a:lstStyle/>
          <a:p>
            <a:pPr marL="14605" indent="14605" algn="just" fontAlgn="auto">
              <a:lnSpc>
                <a:spcPct val="150000"/>
              </a:lnSpc>
              <a:spcBef>
                <a:spcPts val="300"/>
              </a:spcBef>
              <a:spcAft>
                <a:spcPts val="300"/>
              </a:spcAft>
            </a:pPr>
            <a:r>
              <a:rPr lang="zh-CN" altLang="en-US" sz="2200">
                <a:solidFill>
                  <a:srgbClr val="080808"/>
                </a:solidFill>
                <a:uFillTx/>
                <a:latin typeface="+mn-ea"/>
                <a:ea typeface="黑体" panose="02010609060101010101" pitchFamily="49" charset="-122"/>
                <a:sym typeface="+mn-ea"/>
              </a:rPr>
              <a:t>1.从经营活动开始起</a:t>
            </a:r>
            <a:r>
              <a:rPr lang="en-US" altLang="zh-CN" sz="2200">
                <a:solidFill>
                  <a:srgbClr val="080808"/>
                </a:solidFill>
                <a:uFillTx/>
                <a:latin typeface="+mn-ea"/>
                <a:ea typeface="黑体" panose="02010609060101010101" pitchFamily="49" charset="-122"/>
                <a:sym typeface="+mn-ea"/>
              </a:rPr>
              <a:t>30</a:t>
            </a:r>
            <a:r>
              <a:rPr lang="zh-CN" altLang="en-US" sz="2200">
                <a:solidFill>
                  <a:srgbClr val="080808"/>
                </a:solidFill>
                <a:uFillTx/>
                <a:latin typeface="+mn-ea"/>
                <a:ea typeface="黑体" panose="02010609060101010101" pitchFamily="49" charset="-122"/>
                <a:sym typeface="+mn-ea"/>
              </a:rPr>
              <a:t>年免征所有税收，包括免收进出口关税；</a:t>
            </a:r>
          </a:p>
          <a:p>
            <a:pPr marL="14605" indent="14605" algn="just" fontAlgn="auto">
              <a:lnSpc>
                <a:spcPct val="150000"/>
              </a:lnSpc>
              <a:spcBef>
                <a:spcPts val="300"/>
              </a:spcBef>
              <a:spcAft>
                <a:spcPts val="300"/>
              </a:spcAft>
            </a:pPr>
            <a:r>
              <a:rPr lang="zh-CN" altLang="en-US" sz="2200">
                <a:solidFill>
                  <a:srgbClr val="080808"/>
                </a:solidFill>
                <a:uFillTx/>
                <a:latin typeface="+mn-ea"/>
                <a:ea typeface="黑体" panose="02010609060101010101" pitchFamily="49" charset="-122"/>
                <a:sym typeface="+mn-ea"/>
              </a:rPr>
              <a:t>2.项目所需工作签证不受限制，阿曼国员工占职工比例为10%，每月工资1200美金左右；</a:t>
            </a:r>
          </a:p>
          <a:p>
            <a:pPr marL="14605" indent="14605" algn="just" fontAlgn="auto">
              <a:lnSpc>
                <a:spcPct val="150000"/>
              </a:lnSpc>
              <a:spcBef>
                <a:spcPts val="300"/>
              </a:spcBef>
              <a:spcAft>
                <a:spcPts val="300"/>
              </a:spcAft>
            </a:pPr>
            <a:r>
              <a:rPr lang="zh-CN" altLang="en-US" sz="2200">
                <a:solidFill>
                  <a:srgbClr val="080808"/>
                </a:solidFill>
                <a:uFillTx/>
                <a:latin typeface="+mn-ea"/>
                <a:ea typeface="黑体" panose="02010609060101010101" pitchFamily="49" charset="-122"/>
                <a:sym typeface="+mn-ea"/>
              </a:rPr>
              <a:t>3.商业代理人的豁免，普通员工根据企业需要申请配额，从印度、孟加拉和巴基斯坦等国输入；</a:t>
            </a:r>
          </a:p>
          <a:p>
            <a:pPr marL="14605" indent="14605" algn="just" fontAlgn="auto">
              <a:lnSpc>
                <a:spcPct val="150000"/>
              </a:lnSpc>
              <a:spcBef>
                <a:spcPts val="300"/>
              </a:spcBef>
              <a:spcAft>
                <a:spcPts val="300"/>
              </a:spcAft>
            </a:pPr>
            <a:r>
              <a:rPr lang="en-US" altLang="zh-CN" sz="2200">
                <a:solidFill>
                  <a:srgbClr val="080808"/>
                </a:solidFill>
                <a:uFillTx/>
                <a:latin typeface="+mn-ea"/>
                <a:ea typeface="黑体" panose="02010609060101010101" pitchFamily="49" charset="-122"/>
                <a:sym typeface="+mn-ea"/>
              </a:rPr>
              <a:t>4</a:t>
            </a:r>
            <a:r>
              <a:rPr lang="zh-CN" altLang="en-US" sz="2200">
                <a:solidFill>
                  <a:srgbClr val="080808"/>
                </a:solidFill>
                <a:uFillTx/>
                <a:latin typeface="+mn-ea"/>
                <a:ea typeface="黑体" panose="02010609060101010101" pitchFamily="49" charset="-122"/>
                <a:sym typeface="+mn-ea"/>
              </a:rPr>
              <a:t>.企业所需资金进出不受管制，免除任何贸易限制和外汇转移，包括免费转移资本和利润；</a:t>
            </a:r>
          </a:p>
          <a:p>
            <a:pPr marL="14605" indent="14605" algn="just" fontAlgn="auto">
              <a:lnSpc>
                <a:spcPct val="150000"/>
              </a:lnSpc>
              <a:spcBef>
                <a:spcPts val="300"/>
              </a:spcBef>
              <a:spcAft>
                <a:spcPts val="300"/>
              </a:spcAft>
            </a:pPr>
            <a:r>
              <a:rPr lang="en-US" altLang="zh-CN" sz="2200">
                <a:solidFill>
                  <a:srgbClr val="080808"/>
                </a:solidFill>
                <a:uFillTx/>
                <a:latin typeface="+mn-ea"/>
                <a:ea typeface="黑体" panose="02010609060101010101" pitchFamily="49" charset="-122"/>
                <a:sym typeface="Arial" panose="020B0604020202020204" pitchFamily="34" charset="0"/>
              </a:rPr>
              <a:t>5</a:t>
            </a:r>
            <a:r>
              <a:rPr lang="zh-CN" altLang="en-US" sz="2200">
                <a:solidFill>
                  <a:srgbClr val="080808"/>
                </a:solidFill>
                <a:uFillTx/>
                <a:latin typeface="+mn-ea"/>
                <a:ea typeface="黑体" panose="02010609060101010101" pitchFamily="49" charset="-122"/>
                <a:sym typeface="Arial" panose="020B0604020202020204" pitchFamily="34" charset="0"/>
              </a:rPr>
              <a:t>.</a:t>
            </a:r>
            <a:r>
              <a:rPr lang="zh-CN" altLang="en-US" sz="2200">
                <a:solidFill>
                  <a:srgbClr val="080808"/>
                </a:solidFill>
                <a:uFillTx/>
                <a:latin typeface="+mn-ea"/>
                <a:ea typeface="黑体" panose="02010609060101010101" pitchFamily="49" charset="-122"/>
                <a:sym typeface="+mn-ea"/>
              </a:rPr>
              <a:t>在特区设立企业可100%外资所有，</a:t>
            </a:r>
            <a:r>
              <a:rPr lang="zh-CN" altLang="en-US" sz="2200">
                <a:solidFill>
                  <a:srgbClr val="080808"/>
                </a:solidFill>
                <a:uFillTx/>
                <a:latin typeface="+mn-ea"/>
                <a:ea typeface="黑体" panose="02010609060101010101" pitchFamily="49" charset="-122"/>
                <a:sym typeface="Arial" panose="020B0604020202020204" pitchFamily="34" charset="0"/>
              </a:rPr>
              <a:t>企业注册资本</a:t>
            </a:r>
            <a:r>
              <a:rPr lang="zh-CN" altLang="en-US" sz="2200">
                <a:solidFill>
                  <a:srgbClr val="080808"/>
                </a:solidFill>
                <a:uFillTx/>
                <a:latin typeface="+mn-ea"/>
                <a:ea typeface="黑体" panose="02010609060101010101" pitchFamily="49" charset="-122"/>
                <a:sym typeface="+mn-ea"/>
              </a:rPr>
              <a:t>没有最低要求，</a:t>
            </a:r>
            <a:r>
              <a:rPr lang="en-US" altLang="zh-CN" sz="2200">
                <a:solidFill>
                  <a:srgbClr val="080808"/>
                </a:solidFill>
                <a:uFillTx/>
                <a:latin typeface="+mn-ea"/>
                <a:ea typeface="黑体" panose="02010609060101010101" pitchFamily="49" charset="-122"/>
                <a:sym typeface="+mn-ea"/>
              </a:rPr>
              <a:t>2</a:t>
            </a:r>
            <a:r>
              <a:rPr lang="zh-CN" altLang="en-US" sz="2200">
                <a:solidFill>
                  <a:srgbClr val="080808"/>
                </a:solidFill>
                <a:uFillTx/>
                <a:latin typeface="+mn-ea"/>
                <a:ea typeface="黑体" panose="02010609060101010101" pitchFamily="49" charset="-122"/>
                <a:sym typeface="+mn-ea"/>
              </a:rPr>
              <a:t>万里亚尔</a:t>
            </a:r>
            <a:r>
              <a:rPr lang="zh-CN" altLang="en-US" sz="2200">
                <a:solidFill>
                  <a:srgbClr val="080808"/>
                </a:solidFill>
                <a:uFillTx/>
                <a:latin typeface="+mn-ea"/>
                <a:ea typeface="黑体" panose="02010609060101010101" pitchFamily="49" charset="-122"/>
                <a:sym typeface="Arial" panose="020B0604020202020204" pitchFamily="34" charset="0"/>
              </a:rPr>
              <a:t>以下的，不需要实缴资本，公司冠阿曼名称的，注册资本实缴</a:t>
            </a:r>
            <a:r>
              <a:rPr lang="en-US" altLang="zh-CN" sz="2200">
                <a:solidFill>
                  <a:srgbClr val="080808"/>
                </a:solidFill>
                <a:uFillTx/>
                <a:latin typeface="+mn-ea"/>
                <a:ea typeface="黑体" panose="02010609060101010101" pitchFamily="49" charset="-122"/>
                <a:sym typeface="Arial" panose="020B0604020202020204" pitchFamily="34" charset="0"/>
              </a:rPr>
              <a:t>60</a:t>
            </a:r>
            <a:r>
              <a:rPr lang="zh-CN" altLang="en-US" sz="2200">
                <a:solidFill>
                  <a:srgbClr val="080808"/>
                </a:solidFill>
                <a:uFillTx/>
                <a:latin typeface="+mn-ea"/>
                <a:ea typeface="黑体" panose="02010609060101010101" pitchFamily="49" charset="-122"/>
                <a:sym typeface="Arial" panose="020B0604020202020204" pitchFamily="34" charset="0"/>
              </a:rPr>
              <a:t>万里亚尔以</a:t>
            </a:r>
            <a:r>
              <a:rPr lang="zh-CN" altLang="en-US" sz="2200">
                <a:solidFill>
                  <a:srgbClr val="080808"/>
                </a:solidFill>
                <a:uFillTx/>
                <a:latin typeface="+mn-ea"/>
                <a:sym typeface="Arial" panose="020B0604020202020204" pitchFamily="34" charset="0"/>
              </a:rPr>
              <a:t>上</a:t>
            </a:r>
            <a:r>
              <a:rPr lang="zh-CN" altLang="en-US" sz="2200">
                <a:solidFill>
                  <a:srgbClr val="080808"/>
                </a:solidFill>
                <a:uFillTx/>
                <a:latin typeface="+mn-ea"/>
                <a:ea typeface="黑体" panose="02010609060101010101" pitchFamily="49" charset="-122"/>
                <a:sym typeface="Arial" panose="020B0604020202020204" pitchFamily="34" charset="0"/>
              </a:rPr>
              <a:t>（汇率为</a:t>
            </a:r>
            <a:r>
              <a:rPr lang="en-US" altLang="zh-CN" sz="2200">
                <a:solidFill>
                  <a:srgbClr val="080808"/>
                </a:solidFill>
                <a:uFillTx/>
                <a:latin typeface="+mn-ea"/>
                <a:ea typeface="黑体" panose="02010609060101010101" pitchFamily="49" charset="-122"/>
                <a:sym typeface="Arial" panose="020B0604020202020204" pitchFamily="34" charset="0"/>
              </a:rPr>
              <a:t>1</a:t>
            </a:r>
            <a:r>
              <a:rPr lang="zh-CN" altLang="en-US" sz="2200">
                <a:solidFill>
                  <a:srgbClr val="080808"/>
                </a:solidFill>
                <a:uFillTx/>
                <a:latin typeface="+mn-ea"/>
                <a:ea typeface="黑体" panose="02010609060101010101" pitchFamily="49" charset="-122"/>
                <a:sym typeface="Arial" panose="020B0604020202020204" pitchFamily="34" charset="0"/>
              </a:rPr>
              <a:t>里亚尔</a:t>
            </a:r>
            <a:r>
              <a:rPr lang="en-US" altLang="zh-CN" sz="2200">
                <a:solidFill>
                  <a:srgbClr val="080808"/>
                </a:solidFill>
                <a:uFillTx/>
                <a:latin typeface="+mn-ea"/>
                <a:ea typeface="黑体" panose="02010609060101010101" pitchFamily="49" charset="-122"/>
                <a:sym typeface="Arial" panose="020B0604020202020204" pitchFamily="34" charset="0"/>
              </a:rPr>
              <a:t>=17.6</a:t>
            </a:r>
            <a:r>
              <a:rPr lang="zh-CN" altLang="en-US" sz="2200">
                <a:solidFill>
                  <a:srgbClr val="080808"/>
                </a:solidFill>
                <a:uFillTx/>
                <a:latin typeface="+mn-ea"/>
                <a:ea typeface="黑体" panose="02010609060101010101" pitchFamily="49" charset="-122"/>
                <a:sym typeface="Arial" panose="020B0604020202020204" pitchFamily="34" charset="0"/>
              </a:rPr>
              <a:t>人民币）；</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c 17"/>
          <p:cNvSpPr/>
          <p:nvPr/>
        </p:nvSpPr>
        <p:spPr>
          <a:xfrm>
            <a:off x="1306712" y="1569318"/>
            <a:ext cx="3233737" cy="3235325"/>
          </a:xfrm>
          <a:prstGeom prst="arc">
            <a:avLst>
              <a:gd name="adj1" fmla="val 16200000"/>
              <a:gd name="adj2" fmla="val 5474721"/>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ltLang="zh-CN"/>
          </a:p>
        </p:txBody>
      </p:sp>
      <p:sp>
        <p:nvSpPr>
          <p:cNvPr id="77" name="Arc 585"/>
          <p:cNvSpPr/>
          <p:nvPr/>
        </p:nvSpPr>
        <p:spPr>
          <a:xfrm>
            <a:off x="1007627" y="1553443"/>
            <a:ext cx="3235325" cy="3235325"/>
          </a:xfrm>
          <a:prstGeom prst="arc">
            <a:avLst>
              <a:gd name="adj1" fmla="val 19845040"/>
              <a:gd name="adj2" fmla="val 1355885"/>
            </a:avLst>
          </a:prstGeom>
          <a:ln w="57150">
            <a:solidFill>
              <a:srgbClr val="27AAE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ltLang="zh-CN"/>
          </a:p>
        </p:txBody>
      </p:sp>
      <p:grpSp>
        <p:nvGrpSpPr>
          <p:cNvPr id="111" name="组合 110"/>
          <p:cNvGrpSpPr/>
          <p:nvPr/>
        </p:nvGrpSpPr>
        <p:grpSpPr>
          <a:xfrm>
            <a:off x="985402" y="1724893"/>
            <a:ext cx="820737" cy="960437"/>
            <a:chOff x="1274962" y="1724893"/>
            <a:chExt cx="820737" cy="960437"/>
          </a:xfrm>
        </p:grpSpPr>
        <p:sp>
          <p:nvSpPr>
            <p:cNvPr id="11" name="Freeform 37"/>
            <p:cNvSpPr/>
            <p:nvPr/>
          </p:nvSpPr>
          <p:spPr bwMode="auto">
            <a:xfrm>
              <a:off x="1274962" y="1724893"/>
              <a:ext cx="820737" cy="960437"/>
            </a:xfrm>
            <a:custGeom>
              <a:avLst/>
              <a:gdLst>
                <a:gd name="T0" fmla="*/ 2147483646 w 729"/>
                <a:gd name="T1" fmla="*/ 2147483646 h 855"/>
                <a:gd name="T2" fmla="*/ 2147483646 w 729"/>
                <a:gd name="T3" fmla="*/ 2147483646 h 855"/>
                <a:gd name="T4" fmla="*/ 2147483646 w 729"/>
                <a:gd name="T5" fmla="*/ 2147483646 h 855"/>
                <a:gd name="T6" fmla="*/ 2147483646 w 729"/>
                <a:gd name="T7" fmla="*/ 2147483646 h 855"/>
                <a:gd name="T8" fmla="*/ 2147483646 w 729"/>
                <a:gd name="T9" fmla="*/ 2147483646 h 855"/>
                <a:gd name="T10" fmla="*/ 2147483646 w 729"/>
                <a:gd name="T11" fmla="*/ 2147483646 h 855"/>
                <a:gd name="T12" fmla="*/ 2147483646 w 729"/>
                <a:gd name="T13" fmla="*/ 2147483646 h 855"/>
                <a:gd name="T14" fmla="*/ 2147483646 w 729"/>
                <a:gd name="T15" fmla="*/ 2147483646 h 855"/>
                <a:gd name="T16" fmla="*/ 2147483646 w 729"/>
                <a:gd name="T17" fmla="*/ 0 h 855"/>
                <a:gd name="T18" fmla="*/ 2147483646 w 729"/>
                <a:gd name="T19" fmla="*/ 2147483646 h 855"/>
                <a:gd name="T20" fmla="*/ 2147483646 w 729"/>
                <a:gd name="T21" fmla="*/ 2147483646 h 855"/>
                <a:gd name="T22" fmla="*/ 2147483646 w 729"/>
                <a:gd name="T23" fmla="*/ 2147483646 h 855"/>
                <a:gd name="T24" fmla="*/ 2147483646 w 729"/>
                <a:gd name="T25" fmla="*/ 2147483646 h 855"/>
                <a:gd name="T26" fmla="*/ 2147483646 w 729"/>
                <a:gd name="T27" fmla="*/ 2147483646 h 855"/>
                <a:gd name="T28" fmla="*/ 2147483646 w 729"/>
                <a:gd name="T29" fmla="*/ 2147483646 h 855"/>
                <a:gd name="T30" fmla="*/ 2147483646 w 729"/>
                <a:gd name="T31" fmla="*/ 2147483646 h 855"/>
                <a:gd name="T32" fmla="*/ 2147483646 w 729"/>
                <a:gd name="T33" fmla="*/ 2147483646 h 855"/>
                <a:gd name="T34" fmla="*/ 0 w 729"/>
                <a:gd name="T35" fmla="*/ 2147483646 h 855"/>
                <a:gd name="T36" fmla="*/ 2147483646 w 729"/>
                <a:gd name="T37" fmla="*/ 2147483646 h 855"/>
                <a:gd name="T38" fmla="*/ 2147483646 w 729"/>
                <a:gd name="T39" fmla="*/ 2147483646 h 855"/>
                <a:gd name="T40" fmla="*/ 2147483646 w 729"/>
                <a:gd name="T41" fmla="*/ 2147483646 h 855"/>
                <a:gd name="T42" fmla="*/ 2147483646 w 729"/>
                <a:gd name="T43" fmla="*/ 2147483646 h 855"/>
                <a:gd name="T44" fmla="*/ 2147483646 w 729"/>
                <a:gd name="T45" fmla="*/ 2147483646 h 855"/>
                <a:gd name="T46" fmla="*/ 2147483646 w 729"/>
                <a:gd name="T47" fmla="*/ 2147483646 h 855"/>
                <a:gd name="T48" fmla="*/ 2147483646 w 729"/>
                <a:gd name="T49" fmla="*/ 2147483646 h 855"/>
                <a:gd name="T50" fmla="*/ 2147483646 w 729"/>
                <a:gd name="T51" fmla="*/ 2147483646 h 855"/>
                <a:gd name="T52" fmla="*/ 2147483646 w 729"/>
                <a:gd name="T53" fmla="*/ 2147483646 h 855"/>
                <a:gd name="T54" fmla="*/ 2147483646 w 729"/>
                <a:gd name="T55" fmla="*/ 2147483646 h 855"/>
                <a:gd name="T56" fmla="*/ 2147483646 w 729"/>
                <a:gd name="T57" fmla="*/ 2147483646 h 855"/>
                <a:gd name="T58" fmla="*/ 2147483646 w 729"/>
                <a:gd name="T59" fmla="*/ 2147483646 h 855"/>
                <a:gd name="T60" fmla="*/ 2147483646 w 729"/>
                <a:gd name="T61" fmla="*/ 2147483646 h 855"/>
                <a:gd name="T62" fmla="*/ 2147483646 w 729"/>
                <a:gd name="T63" fmla="*/ 2147483646 h 855"/>
                <a:gd name="T64" fmla="*/ 2147483646 w 729"/>
                <a:gd name="T65" fmla="*/ 2147483646 h 855"/>
                <a:gd name="T66" fmla="*/ 2147483646 w 729"/>
                <a:gd name="T67" fmla="*/ 2147483646 h 855"/>
                <a:gd name="T68" fmla="*/ 2147483646 w 729"/>
                <a:gd name="T69" fmla="*/ 2147483646 h 855"/>
                <a:gd name="T70" fmla="*/ 2147483646 w 729"/>
                <a:gd name="T71" fmla="*/ 2147483646 h 855"/>
                <a:gd name="T72" fmla="*/ 2147483646 w 729"/>
                <a:gd name="T73" fmla="*/ 2147483646 h 85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29"/>
                <a:gd name="T112" fmla="*/ 0 h 855"/>
                <a:gd name="T113" fmla="*/ 729 w 729"/>
                <a:gd name="T114" fmla="*/ 855 h 85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29" h="855">
                  <a:moveTo>
                    <a:pt x="729" y="366"/>
                  </a:moveTo>
                  <a:lnTo>
                    <a:pt x="729" y="366"/>
                  </a:lnTo>
                  <a:lnTo>
                    <a:pt x="727" y="328"/>
                  </a:lnTo>
                  <a:lnTo>
                    <a:pt x="722" y="293"/>
                  </a:lnTo>
                  <a:lnTo>
                    <a:pt x="713" y="258"/>
                  </a:lnTo>
                  <a:lnTo>
                    <a:pt x="701" y="225"/>
                  </a:lnTo>
                  <a:lnTo>
                    <a:pt x="687" y="191"/>
                  </a:lnTo>
                  <a:lnTo>
                    <a:pt x="668" y="162"/>
                  </a:lnTo>
                  <a:lnTo>
                    <a:pt x="646" y="134"/>
                  </a:lnTo>
                  <a:lnTo>
                    <a:pt x="623" y="108"/>
                  </a:lnTo>
                  <a:lnTo>
                    <a:pt x="597" y="84"/>
                  </a:lnTo>
                  <a:lnTo>
                    <a:pt x="570" y="63"/>
                  </a:lnTo>
                  <a:lnTo>
                    <a:pt x="538" y="45"/>
                  </a:lnTo>
                  <a:lnTo>
                    <a:pt x="507" y="30"/>
                  </a:lnTo>
                  <a:lnTo>
                    <a:pt x="473" y="17"/>
                  </a:lnTo>
                  <a:lnTo>
                    <a:pt x="438" y="8"/>
                  </a:lnTo>
                  <a:lnTo>
                    <a:pt x="403" y="2"/>
                  </a:lnTo>
                  <a:lnTo>
                    <a:pt x="364" y="0"/>
                  </a:lnTo>
                  <a:lnTo>
                    <a:pt x="327" y="2"/>
                  </a:lnTo>
                  <a:lnTo>
                    <a:pt x="291" y="8"/>
                  </a:lnTo>
                  <a:lnTo>
                    <a:pt x="256" y="17"/>
                  </a:lnTo>
                  <a:lnTo>
                    <a:pt x="223" y="30"/>
                  </a:lnTo>
                  <a:lnTo>
                    <a:pt x="191" y="45"/>
                  </a:lnTo>
                  <a:lnTo>
                    <a:pt x="160" y="63"/>
                  </a:lnTo>
                  <a:lnTo>
                    <a:pt x="132" y="84"/>
                  </a:lnTo>
                  <a:lnTo>
                    <a:pt x="106" y="108"/>
                  </a:lnTo>
                  <a:lnTo>
                    <a:pt x="83" y="134"/>
                  </a:lnTo>
                  <a:lnTo>
                    <a:pt x="61" y="162"/>
                  </a:lnTo>
                  <a:lnTo>
                    <a:pt x="43" y="191"/>
                  </a:lnTo>
                  <a:lnTo>
                    <a:pt x="28" y="225"/>
                  </a:lnTo>
                  <a:lnTo>
                    <a:pt x="15" y="258"/>
                  </a:lnTo>
                  <a:lnTo>
                    <a:pt x="7" y="293"/>
                  </a:lnTo>
                  <a:lnTo>
                    <a:pt x="2" y="328"/>
                  </a:lnTo>
                  <a:lnTo>
                    <a:pt x="0" y="366"/>
                  </a:lnTo>
                  <a:lnTo>
                    <a:pt x="2" y="403"/>
                  </a:lnTo>
                  <a:lnTo>
                    <a:pt x="7" y="440"/>
                  </a:lnTo>
                  <a:lnTo>
                    <a:pt x="15" y="475"/>
                  </a:lnTo>
                  <a:lnTo>
                    <a:pt x="28" y="508"/>
                  </a:lnTo>
                  <a:lnTo>
                    <a:pt x="43" y="540"/>
                  </a:lnTo>
                  <a:lnTo>
                    <a:pt x="61" y="570"/>
                  </a:lnTo>
                  <a:lnTo>
                    <a:pt x="83" y="597"/>
                  </a:lnTo>
                  <a:lnTo>
                    <a:pt x="106" y="623"/>
                  </a:lnTo>
                  <a:lnTo>
                    <a:pt x="132" y="647"/>
                  </a:lnTo>
                  <a:lnTo>
                    <a:pt x="160" y="668"/>
                  </a:lnTo>
                  <a:lnTo>
                    <a:pt x="191" y="686"/>
                  </a:lnTo>
                  <a:lnTo>
                    <a:pt x="223" y="703"/>
                  </a:lnTo>
                  <a:lnTo>
                    <a:pt x="256" y="714"/>
                  </a:lnTo>
                  <a:lnTo>
                    <a:pt x="291" y="724"/>
                  </a:lnTo>
                  <a:lnTo>
                    <a:pt x="327" y="729"/>
                  </a:lnTo>
                  <a:lnTo>
                    <a:pt x="364" y="731"/>
                  </a:lnTo>
                  <a:lnTo>
                    <a:pt x="380" y="731"/>
                  </a:lnTo>
                  <a:lnTo>
                    <a:pt x="529" y="855"/>
                  </a:lnTo>
                  <a:lnTo>
                    <a:pt x="544" y="685"/>
                  </a:lnTo>
                  <a:lnTo>
                    <a:pt x="564" y="672"/>
                  </a:lnTo>
                  <a:lnTo>
                    <a:pt x="585" y="657"/>
                  </a:lnTo>
                  <a:lnTo>
                    <a:pt x="603" y="642"/>
                  </a:lnTo>
                  <a:lnTo>
                    <a:pt x="620" y="627"/>
                  </a:lnTo>
                  <a:lnTo>
                    <a:pt x="636" y="610"/>
                  </a:lnTo>
                  <a:lnTo>
                    <a:pt x="651" y="592"/>
                  </a:lnTo>
                  <a:lnTo>
                    <a:pt x="666" y="573"/>
                  </a:lnTo>
                  <a:lnTo>
                    <a:pt x="679" y="553"/>
                  </a:lnTo>
                  <a:lnTo>
                    <a:pt x="690" y="531"/>
                  </a:lnTo>
                  <a:lnTo>
                    <a:pt x="700" y="510"/>
                  </a:lnTo>
                  <a:lnTo>
                    <a:pt x="709" y="488"/>
                  </a:lnTo>
                  <a:lnTo>
                    <a:pt x="716" y="464"/>
                  </a:lnTo>
                  <a:lnTo>
                    <a:pt x="722" y="440"/>
                  </a:lnTo>
                  <a:lnTo>
                    <a:pt x="726" y="416"/>
                  </a:lnTo>
                  <a:lnTo>
                    <a:pt x="729" y="392"/>
                  </a:lnTo>
                  <a:lnTo>
                    <a:pt x="729" y="366"/>
                  </a:lnTo>
                  <a:close/>
                </a:path>
              </a:pathLst>
            </a:custGeom>
            <a:blipFill dpi="0" rotWithShape="0">
              <a:blip r:embed="rId2" cstate="print"/>
              <a:srcRect/>
              <a:tile tx="0" ty="0" sx="100000" sy="100000" flip="none" algn="tl"/>
            </a:blipFill>
            <a:ln w="28575">
              <a:solidFill>
                <a:schemeClr val="bg1"/>
              </a:solidFill>
              <a:round/>
            </a:ln>
          </p:spPr>
          <p:txBody>
            <a:bodyPr/>
            <a:lstStyle/>
            <a:p>
              <a:endParaRPr lang="en-GB"/>
            </a:p>
          </p:txBody>
        </p:sp>
        <p:grpSp>
          <p:nvGrpSpPr>
            <p:cNvPr id="12" name="Group 11"/>
            <p:cNvGrpSpPr/>
            <p:nvPr/>
          </p:nvGrpSpPr>
          <p:grpSpPr>
            <a:xfrm>
              <a:off x="1490240" y="1913127"/>
              <a:ext cx="429649" cy="335169"/>
              <a:chOff x="5240079" y="2059897"/>
              <a:chExt cx="429649" cy="335169"/>
            </a:xfrm>
            <a:solidFill>
              <a:schemeClr val="bg1"/>
            </a:solidFill>
          </p:grpSpPr>
          <p:sp>
            <p:nvSpPr>
              <p:cNvPr id="13" name="Freeform 38"/>
              <p:cNvSpPr/>
              <p:nvPr/>
            </p:nvSpPr>
            <p:spPr bwMode="auto">
              <a:xfrm>
                <a:off x="5240079" y="2224107"/>
                <a:ext cx="278933" cy="170959"/>
              </a:xfrm>
              <a:custGeom>
                <a:avLst/>
                <a:gdLst>
                  <a:gd name="T0" fmla="*/ 249 w 249"/>
                  <a:gd name="T1" fmla="*/ 153 h 153"/>
                  <a:gd name="T2" fmla="*/ 249 w 249"/>
                  <a:gd name="T3" fmla="*/ 153 h 153"/>
                  <a:gd name="T4" fmla="*/ 249 w 249"/>
                  <a:gd name="T5" fmla="*/ 138 h 153"/>
                  <a:gd name="T6" fmla="*/ 247 w 249"/>
                  <a:gd name="T7" fmla="*/ 123 h 153"/>
                  <a:gd name="T8" fmla="*/ 243 w 249"/>
                  <a:gd name="T9" fmla="*/ 108 h 153"/>
                  <a:gd name="T10" fmla="*/ 239 w 249"/>
                  <a:gd name="T11" fmla="*/ 93 h 153"/>
                  <a:gd name="T12" fmla="*/ 234 w 249"/>
                  <a:gd name="T13" fmla="*/ 80 h 153"/>
                  <a:gd name="T14" fmla="*/ 228 w 249"/>
                  <a:gd name="T15" fmla="*/ 67 h 153"/>
                  <a:gd name="T16" fmla="*/ 221 w 249"/>
                  <a:gd name="T17" fmla="*/ 56 h 153"/>
                  <a:gd name="T18" fmla="*/ 212 w 249"/>
                  <a:gd name="T19" fmla="*/ 45 h 153"/>
                  <a:gd name="T20" fmla="*/ 204 w 249"/>
                  <a:gd name="T21" fmla="*/ 36 h 153"/>
                  <a:gd name="T22" fmla="*/ 195 w 249"/>
                  <a:gd name="T23" fmla="*/ 26 h 153"/>
                  <a:gd name="T24" fmla="*/ 184 w 249"/>
                  <a:gd name="T25" fmla="*/ 19 h 153"/>
                  <a:gd name="T26" fmla="*/ 173 w 249"/>
                  <a:gd name="T27" fmla="*/ 12 h 153"/>
                  <a:gd name="T28" fmla="*/ 162 w 249"/>
                  <a:gd name="T29" fmla="*/ 6 h 153"/>
                  <a:gd name="T30" fmla="*/ 150 w 249"/>
                  <a:gd name="T31" fmla="*/ 2 h 153"/>
                  <a:gd name="T32" fmla="*/ 137 w 249"/>
                  <a:gd name="T33" fmla="*/ 0 h 153"/>
                  <a:gd name="T34" fmla="*/ 124 w 249"/>
                  <a:gd name="T35" fmla="*/ 0 h 153"/>
                  <a:gd name="T36" fmla="*/ 124 w 249"/>
                  <a:gd name="T37" fmla="*/ 0 h 153"/>
                  <a:gd name="T38" fmla="*/ 111 w 249"/>
                  <a:gd name="T39" fmla="*/ 0 h 153"/>
                  <a:gd name="T40" fmla="*/ 98 w 249"/>
                  <a:gd name="T41" fmla="*/ 2 h 153"/>
                  <a:gd name="T42" fmla="*/ 87 w 249"/>
                  <a:gd name="T43" fmla="*/ 6 h 153"/>
                  <a:gd name="T44" fmla="*/ 76 w 249"/>
                  <a:gd name="T45" fmla="*/ 12 h 153"/>
                  <a:gd name="T46" fmla="*/ 65 w 249"/>
                  <a:gd name="T47" fmla="*/ 19 h 153"/>
                  <a:gd name="T48" fmla="*/ 54 w 249"/>
                  <a:gd name="T49" fmla="*/ 26 h 153"/>
                  <a:gd name="T50" fmla="*/ 45 w 249"/>
                  <a:gd name="T51" fmla="*/ 36 h 153"/>
                  <a:gd name="T52" fmla="*/ 37 w 249"/>
                  <a:gd name="T53" fmla="*/ 45 h 153"/>
                  <a:gd name="T54" fmla="*/ 28 w 249"/>
                  <a:gd name="T55" fmla="*/ 56 h 153"/>
                  <a:gd name="T56" fmla="*/ 21 w 249"/>
                  <a:gd name="T57" fmla="*/ 67 h 153"/>
                  <a:gd name="T58" fmla="*/ 15 w 249"/>
                  <a:gd name="T59" fmla="*/ 80 h 153"/>
                  <a:gd name="T60" fmla="*/ 9 w 249"/>
                  <a:gd name="T61" fmla="*/ 93 h 153"/>
                  <a:gd name="T62" fmla="*/ 6 w 249"/>
                  <a:gd name="T63" fmla="*/ 108 h 153"/>
                  <a:gd name="T64" fmla="*/ 2 w 249"/>
                  <a:gd name="T65" fmla="*/ 123 h 153"/>
                  <a:gd name="T66" fmla="*/ 0 w 249"/>
                  <a:gd name="T67" fmla="*/ 138 h 153"/>
                  <a:gd name="T68" fmla="*/ 0 w 249"/>
                  <a:gd name="T69" fmla="*/ 153 h 153"/>
                  <a:gd name="T70" fmla="*/ 249 w 249"/>
                  <a:gd name="T71"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9" h="153">
                    <a:moveTo>
                      <a:pt x="249" y="153"/>
                    </a:moveTo>
                    <a:lnTo>
                      <a:pt x="249" y="153"/>
                    </a:lnTo>
                    <a:lnTo>
                      <a:pt x="249" y="138"/>
                    </a:lnTo>
                    <a:lnTo>
                      <a:pt x="247" y="123"/>
                    </a:lnTo>
                    <a:lnTo>
                      <a:pt x="243" y="108"/>
                    </a:lnTo>
                    <a:lnTo>
                      <a:pt x="239" y="93"/>
                    </a:lnTo>
                    <a:lnTo>
                      <a:pt x="234" y="80"/>
                    </a:lnTo>
                    <a:lnTo>
                      <a:pt x="228" y="67"/>
                    </a:lnTo>
                    <a:lnTo>
                      <a:pt x="221" y="56"/>
                    </a:lnTo>
                    <a:lnTo>
                      <a:pt x="212" y="45"/>
                    </a:lnTo>
                    <a:lnTo>
                      <a:pt x="204" y="36"/>
                    </a:lnTo>
                    <a:lnTo>
                      <a:pt x="195" y="26"/>
                    </a:lnTo>
                    <a:lnTo>
                      <a:pt x="184" y="19"/>
                    </a:lnTo>
                    <a:lnTo>
                      <a:pt x="173" y="12"/>
                    </a:lnTo>
                    <a:lnTo>
                      <a:pt x="162" y="6"/>
                    </a:lnTo>
                    <a:lnTo>
                      <a:pt x="150" y="2"/>
                    </a:lnTo>
                    <a:lnTo>
                      <a:pt x="137" y="0"/>
                    </a:lnTo>
                    <a:lnTo>
                      <a:pt x="124" y="0"/>
                    </a:lnTo>
                    <a:lnTo>
                      <a:pt x="124" y="0"/>
                    </a:lnTo>
                    <a:lnTo>
                      <a:pt x="111" y="0"/>
                    </a:lnTo>
                    <a:lnTo>
                      <a:pt x="98" y="2"/>
                    </a:lnTo>
                    <a:lnTo>
                      <a:pt x="87" y="6"/>
                    </a:lnTo>
                    <a:lnTo>
                      <a:pt x="76" y="12"/>
                    </a:lnTo>
                    <a:lnTo>
                      <a:pt x="65" y="19"/>
                    </a:lnTo>
                    <a:lnTo>
                      <a:pt x="54" y="26"/>
                    </a:lnTo>
                    <a:lnTo>
                      <a:pt x="45" y="36"/>
                    </a:lnTo>
                    <a:lnTo>
                      <a:pt x="37" y="45"/>
                    </a:lnTo>
                    <a:lnTo>
                      <a:pt x="28" y="56"/>
                    </a:lnTo>
                    <a:lnTo>
                      <a:pt x="21" y="67"/>
                    </a:lnTo>
                    <a:lnTo>
                      <a:pt x="15" y="80"/>
                    </a:lnTo>
                    <a:lnTo>
                      <a:pt x="9" y="93"/>
                    </a:lnTo>
                    <a:lnTo>
                      <a:pt x="6" y="108"/>
                    </a:lnTo>
                    <a:lnTo>
                      <a:pt x="2" y="123"/>
                    </a:lnTo>
                    <a:lnTo>
                      <a:pt x="0" y="138"/>
                    </a:lnTo>
                    <a:lnTo>
                      <a:pt x="0" y="153"/>
                    </a:lnTo>
                    <a:lnTo>
                      <a:pt x="249" y="153"/>
                    </a:lnTo>
                    <a:close/>
                  </a:path>
                </a:pathLst>
              </a:custGeom>
              <a:grpFill/>
              <a:ln>
                <a:noFill/>
              </a:ln>
            </p:spPr>
            <p:txBody>
              <a:bodyPr/>
              <a:lstStyle/>
              <a:p>
                <a:pPr eaLnBrk="1" hangingPunct="1">
                  <a:spcBef>
                    <a:spcPts val="0"/>
                  </a:spcBef>
                  <a:spcAft>
                    <a:spcPts val="0"/>
                  </a:spcAft>
                  <a:defRPr/>
                </a:pPr>
                <a:endParaRPr lang="en-US">
                  <a:latin typeface="+mn-lt"/>
                </a:endParaRPr>
              </a:p>
            </p:txBody>
          </p:sp>
          <p:sp>
            <p:nvSpPr>
              <p:cNvPr id="14" name="Freeform 39"/>
              <p:cNvSpPr/>
              <p:nvPr/>
            </p:nvSpPr>
            <p:spPr bwMode="auto">
              <a:xfrm>
                <a:off x="5296317" y="2059897"/>
                <a:ext cx="161961" cy="152963"/>
              </a:xfrm>
              <a:custGeom>
                <a:avLst/>
                <a:gdLst>
                  <a:gd name="T0" fmla="*/ 145 w 145"/>
                  <a:gd name="T1" fmla="*/ 67 h 135"/>
                  <a:gd name="T2" fmla="*/ 145 w 145"/>
                  <a:gd name="T3" fmla="*/ 67 h 135"/>
                  <a:gd name="T4" fmla="*/ 145 w 145"/>
                  <a:gd name="T5" fmla="*/ 54 h 135"/>
                  <a:gd name="T6" fmla="*/ 139 w 145"/>
                  <a:gd name="T7" fmla="*/ 41 h 135"/>
                  <a:gd name="T8" fmla="*/ 134 w 145"/>
                  <a:gd name="T9" fmla="*/ 30 h 135"/>
                  <a:gd name="T10" fmla="*/ 125 w 145"/>
                  <a:gd name="T11" fmla="*/ 20 h 135"/>
                  <a:gd name="T12" fmla="*/ 113 w 145"/>
                  <a:gd name="T13" fmla="*/ 11 h 135"/>
                  <a:gd name="T14" fmla="*/ 100 w 145"/>
                  <a:gd name="T15" fmla="*/ 6 h 135"/>
                  <a:gd name="T16" fmla="*/ 87 w 145"/>
                  <a:gd name="T17" fmla="*/ 2 h 135"/>
                  <a:gd name="T18" fmla="*/ 73 w 145"/>
                  <a:gd name="T19" fmla="*/ 0 h 135"/>
                  <a:gd name="T20" fmla="*/ 73 w 145"/>
                  <a:gd name="T21" fmla="*/ 0 h 135"/>
                  <a:gd name="T22" fmla="*/ 58 w 145"/>
                  <a:gd name="T23" fmla="*/ 2 h 135"/>
                  <a:gd name="T24" fmla="*/ 45 w 145"/>
                  <a:gd name="T25" fmla="*/ 6 h 135"/>
                  <a:gd name="T26" fmla="*/ 32 w 145"/>
                  <a:gd name="T27" fmla="*/ 11 h 135"/>
                  <a:gd name="T28" fmla="*/ 21 w 145"/>
                  <a:gd name="T29" fmla="*/ 20 h 135"/>
                  <a:gd name="T30" fmla="*/ 11 w 145"/>
                  <a:gd name="T31" fmla="*/ 30 h 135"/>
                  <a:gd name="T32" fmla="*/ 6 w 145"/>
                  <a:gd name="T33" fmla="*/ 41 h 135"/>
                  <a:gd name="T34" fmla="*/ 0 w 145"/>
                  <a:gd name="T35" fmla="*/ 54 h 135"/>
                  <a:gd name="T36" fmla="*/ 0 w 145"/>
                  <a:gd name="T37" fmla="*/ 67 h 135"/>
                  <a:gd name="T38" fmla="*/ 0 w 145"/>
                  <a:gd name="T39" fmla="*/ 67 h 135"/>
                  <a:gd name="T40" fmla="*/ 0 w 145"/>
                  <a:gd name="T41" fmla="*/ 82 h 135"/>
                  <a:gd name="T42" fmla="*/ 6 w 145"/>
                  <a:gd name="T43" fmla="*/ 95 h 135"/>
                  <a:gd name="T44" fmla="*/ 11 w 145"/>
                  <a:gd name="T45" fmla="*/ 106 h 135"/>
                  <a:gd name="T46" fmla="*/ 21 w 145"/>
                  <a:gd name="T47" fmla="*/ 115 h 135"/>
                  <a:gd name="T48" fmla="*/ 32 w 145"/>
                  <a:gd name="T49" fmla="*/ 124 h 135"/>
                  <a:gd name="T50" fmla="*/ 45 w 145"/>
                  <a:gd name="T51" fmla="*/ 130 h 135"/>
                  <a:gd name="T52" fmla="*/ 58 w 145"/>
                  <a:gd name="T53" fmla="*/ 133 h 135"/>
                  <a:gd name="T54" fmla="*/ 73 w 145"/>
                  <a:gd name="T55" fmla="*/ 135 h 135"/>
                  <a:gd name="T56" fmla="*/ 73 w 145"/>
                  <a:gd name="T57" fmla="*/ 135 h 135"/>
                  <a:gd name="T58" fmla="*/ 87 w 145"/>
                  <a:gd name="T59" fmla="*/ 133 h 135"/>
                  <a:gd name="T60" fmla="*/ 100 w 145"/>
                  <a:gd name="T61" fmla="*/ 130 h 135"/>
                  <a:gd name="T62" fmla="*/ 113 w 145"/>
                  <a:gd name="T63" fmla="*/ 124 h 135"/>
                  <a:gd name="T64" fmla="*/ 125 w 145"/>
                  <a:gd name="T65" fmla="*/ 115 h 135"/>
                  <a:gd name="T66" fmla="*/ 134 w 145"/>
                  <a:gd name="T67" fmla="*/ 106 h 135"/>
                  <a:gd name="T68" fmla="*/ 139 w 145"/>
                  <a:gd name="T69" fmla="*/ 95 h 135"/>
                  <a:gd name="T70" fmla="*/ 145 w 145"/>
                  <a:gd name="T71" fmla="*/ 82 h 135"/>
                  <a:gd name="T72" fmla="*/ 145 w 145"/>
                  <a:gd name="T73" fmla="*/ 67 h 135"/>
                  <a:gd name="T74" fmla="*/ 145 w 145"/>
                  <a:gd name="T75" fmla="*/ 6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35">
                    <a:moveTo>
                      <a:pt x="145" y="67"/>
                    </a:moveTo>
                    <a:lnTo>
                      <a:pt x="145" y="67"/>
                    </a:lnTo>
                    <a:lnTo>
                      <a:pt x="145" y="54"/>
                    </a:lnTo>
                    <a:lnTo>
                      <a:pt x="139" y="41"/>
                    </a:lnTo>
                    <a:lnTo>
                      <a:pt x="134" y="30"/>
                    </a:lnTo>
                    <a:lnTo>
                      <a:pt x="125" y="20"/>
                    </a:lnTo>
                    <a:lnTo>
                      <a:pt x="113" y="11"/>
                    </a:lnTo>
                    <a:lnTo>
                      <a:pt x="100" y="6"/>
                    </a:lnTo>
                    <a:lnTo>
                      <a:pt x="87" y="2"/>
                    </a:lnTo>
                    <a:lnTo>
                      <a:pt x="73" y="0"/>
                    </a:lnTo>
                    <a:lnTo>
                      <a:pt x="73" y="0"/>
                    </a:lnTo>
                    <a:lnTo>
                      <a:pt x="58" y="2"/>
                    </a:lnTo>
                    <a:lnTo>
                      <a:pt x="45" y="6"/>
                    </a:lnTo>
                    <a:lnTo>
                      <a:pt x="32" y="11"/>
                    </a:lnTo>
                    <a:lnTo>
                      <a:pt x="21" y="20"/>
                    </a:lnTo>
                    <a:lnTo>
                      <a:pt x="11" y="30"/>
                    </a:lnTo>
                    <a:lnTo>
                      <a:pt x="6" y="41"/>
                    </a:lnTo>
                    <a:lnTo>
                      <a:pt x="0" y="54"/>
                    </a:lnTo>
                    <a:lnTo>
                      <a:pt x="0" y="67"/>
                    </a:lnTo>
                    <a:lnTo>
                      <a:pt x="0" y="67"/>
                    </a:lnTo>
                    <a:lnTo>
                      <a:pt x="0" y="82"/>
                    </a:lnTo>
                    <a:lnTo>
                      <a:pt x="6" y="95"/>
                    </a:lnTo>
                    <a:lnTo>
                      <a:pt x="11" y="106"/>
                    </a:lnTo>
                    <a:lnTo>
                      <a:pt x="21" y="115"/>
                    </a:lnTo>
                    <a:lnTo>
                      <a:pt x="32" y="124"/>
                    </a:lnTo>
                    <a:lnTo>
                      <a:pt x="45" y="130"/>
                    </a:lnTo>
                    <a:lnTo>
                      <a:pt x="58" y="133"/>
                    </a:lnTo>
                    <a:lnTo>
                      <a:pt x="73" y="135"/>
                    </a:lnTo>
                    <a:lnTo>
                      <a:pt x="73" y="135"/>
                    </a:lnTo>
                    <a:lnTo>
                      <a:pt x="87" y="133"/>
                    </a:lnTo>
                    <a:lnTo>
                      <a:pt x="100" y="130"/>
                    </a:lnTo>
                    <a:lnTo>
                      <a:pt x="113" y="124"/>
                    </a:lnTo>
                    <a:lnTo>
                      <a:pt x="125" y="115"/>
                    </a:lnTo>
                    <a:lnTo>
                      <a:pt x="134" y="106"/>
                    </a:lnTo>
                    <a:lnTo>
                      <a:pt x="139" y="95"/>
                    </a:lnTo>
                    <a:lnTo>
                      <a:pt x="145" y="82"/>
                    </a:lnTo>
                    <a:lnTo>
                      <a:pt x="145" y="67"/>
                    </a:lnTo>
                    <a:lnTo>
                      <a:pt x="145" y="67"/>
                    </a:lnTo>
                    <a:close/>
                  </a:path>
                </a:pathLst>
              </a:custGeom>
              <a:grpFill/>
              <a:ln>
                <a:noFill/>
              </a:ln>
            </p:spPr>
            <p:txBody>
              <a:bodyPr/>
              <a:lstStyle/>
              <a:p>
                <a:pPr eaLnBrk="1" hangingPunct="1">
                  <a:spcBef>
                    <a:spcPts val="0"/>
                  </a:spcBef>
                  <a:spcAft>
                    <a:spcPts val="0"/>
                  </a:spcAft>
                  <a:defRPr/>
                </a:pPr>
                <a:endParaRPr lang="en-US">
                  <a:latin typeface="+mn-lt"/>
                </a:endParaRPr>
              </a:p>
            </p:txBody>
          </p:sp>
          <p:sp>
            <p:nvSpPr>
              <p:cNvPr id="15" name="Freeform 40"/>
              <p:cNvSpPr/>
              <p:nvPr/>
            </p:nvSpPr>
            <p:spPr bwMode="auto">
              <a:xfrm>
                <a:off x="5476274" y="2224107"/>
                <a:ext cx="193454" cy="170959"/>
              </a:xfrm>
              <a:custGeom>
                <a:avLst/>
                <a:gdLst>
                  <a:gd name="T0" fmla="*/ 46 w 170"/>
                  <a:gd name="T1" fmla="*/ 0 h 153"/>
                  <a:gd name="T2" fmla="*/ 46 w 170"/>
                  <a:gd name="T3" fmla="*/ 0 h 153"/>
                  <a:gd name="T4" fmla="*/ 33 w 170"/>
                  <a:gd name="T5" fmla="*/ 0 h 153"/>
                  <a:gd name="T6" fmla="*/ 22 w 170"/>
                  <a:gd name="T7" fmla="*/ 2 h 153"/>
                  <a:gd name="T8" fmla="*/ 11 w 170"/>
                  <a:gd name="T9" fmla="*/ 6 h 153"/>
                  <a:gd name="T10" fmla="*/ 0 w 170"/>
                  <a:gd name="T11" fmla="*/ 12 h 153"/>
                  <a:gd name="T12" fmla="*/ 0 w 170"/>
                  <a:gd name="T13" fmla="*/ 12 h 153"/>
                  <a:gd name="T14" fmla="*/ 16 w 170"/>
                  <a:gd name="T15" fmla="*/ 21 h 153"/>
                  <a:gd name="T16" fmla="*/ 31 w 170"/>
                  <a:gd name="T17" fmla="*/ 34 h 153"/>
                  <a:gd name="T18" fmla="*/ 44 w 170"/>
                  <a:gd name="T19" fmla="*/ 49 h 153"/>
                  <a:gd name="T20" fmla="*/ 57 w 170"/>
                  <a:gd name="T21" fmla="*/ 65 h 153"/>
                  <a:gd name="T22" fmla="*/ 66 w 170"/>
                  <a:gd name="T23" fmla="*/ 86 h 153"/>
                  <a:gd name="T24" fmla="*/ 72 w 170"/>
                  <a:gd name="T25" fmla="*/ 106 h 153"/>
                  <a:gd name="T26" fmla="*/ 78 w 170"/>
                  <a:gd name="T27" fmla="*/ 128 h 153"/>
                  <a:gd name="T28" fmla="*/ 78 w 170"/>
                  <a:gd name="T29" fmla="*/ 153 h 153"/>
                  <a:gd name="T30" fmla="*/ 170 w 170"/>
                  <a:gd name="T31" fmla="*/ 153 h 153"/>
                  <a:gd name="T32" fmla="*/ 170 w 170"/>
                  <a:gd name="T33" fmla="*/ 153 h 153"/>
                  <a:gd name="T34" fmla="*/ 170 w 170"/>
                  <a:gd name="T35" fmla="*/ 138 h 153"/>
                  <a:gd name="T36" fmla="*/ 169 w 170"/>
                  <a:gd name="T37" fmla="*/ 123 h 153"/>
                  <a:gd name="T38" fmla="*/ 165 w 170"/>
                  <a:gd name="T39" fmla="*/ 108 h 153"/>
                  <a:gd name="T40" fmla="*/ 161 w 170"/>
                  <a:gd name="T41" fmla="*/ 93 h 153"/>
                  <a:gd name="T42" fmla="*/ 156 w 170"/>
                  <a:gd name="T43" fmla="*/ 80 h 153"/>
                  <a:gd name="T44" fmla="*/ 150 w 170"/>
                  <a:gd name="T45" fmla="*/ 67 h 153"/>
                  <a:gd name="T46" fmla="*/ 143 w 170"/>
                  <a:gd name="T47" fmla="*/ 56 h 153"/>
                  <a:gd name="T48" fmla="*/ 133 w 170"/>
                  <a:gd name="T49" fmla="*/ 45 h 153"/>
                  <a:gd name="T50" fmla="*/ 126 w 170"/>
                  <a:gd name="T51" fmla="*/ 36 h 153"/>
                  <a:gd name="T52" fmla="*/ 115 w 170"/>
                  <a:gd name="T53" fmla="*/ 26 h 153"/>
                  <a:gd name="T54" fmla="*/ 105 w 170"/>
                  <a:gd name="T55" fmla="*/ 19 h 153"/>
                  <a:gd name="T56" fmla="*/ 94 w 170"/>
                  <a:gd name="T57" fmla="*/ 12 h 153"/>
                  <a:gd name="T58" fmla="*/ 83 w 170"/>
                  <a:gd name="T59" fmla="*/ 6 h 153"/>
                  <a:gd name="T60" fmla="*/ 70 w 170"/>
                  <a:gd name="T61" fmla="*/ 2 h 153"/>
                  <a:gd name="T62" fmla="*/ 59 w 170"/>
                  <a:gd name="T63" fmla="*/ 0 h 153"/>
                  <a:gd name="T64" fmla="*/ 46 w 170"/>
                  <a:gd name="T65" fmla="*/ 0 h 153"/>
                  <a:gd name="T66" fmla="*/ 46 w 170"/>
                  <a:gd name="T6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153">
                    <a:moveTo>
                      <a:pt x="46" y="0"/>
                    </a:moveTo>
                    <a:lnTo>
                      <a:pt x="46" y="0"/>
                    </a:lnTo>
                    <a:lnTo>
                      <a:pt x="33" y="0"/>
                    </a:lnTo>
                    <a:lnTo>
                      <a:pt x="22" y="2"/>
                    </a:lnTo>
                    <a:lnTo>
                      <a:pt x="11" y="6"/>
                    </a:lnTo>
                    <a:lnTo>
                      <a:pt x="0" y="12"/>
                    </a:lnTo>
                    <a:lnTo>
                      <a:pt x="0" y="12"/>
                    </a:lnTo>
                    <a:lnTo>
                      <a:pt x="16" y="21"/>
                    </a:lnTo>
                    <a:lnTo>
                      <a:pt x="31" y="34"/>
                    </a:lnTo>
                    <a:lnTo>
                      <a:pt x="44" y="49"/>
                    </a:lnTo>
                    <a:lnTo>
                      <a:pt x="57" y="65"/>
                    </a:lnTo>
                    <a:lnTo>
                      <a:pt x="66" y="86"/>
                    </a:lnTo>
                    <a:lnTo>
                      <a:pt x="72" y="106"/>
                    </a:lnTo>
                    <a:lnTo>
                      <a:pt x="78" y="128"/>
                    </a:lnTo>
                    <a:lnTo>
                      <a:pt x="78" y="153"/>
                    </a:lnTo>
                    <a:lnTo>
                      <a:pt x="170" y="153"/>
                    </a:lnTo>
                    <a:lnTo>
                      <a:pt x="170" y="153"/>
                    </a:lnTo>
                    <a:lnTo>
                      <a:pt x="170" y="138"/>
                    </a:lnTo>
                    <a:lnTo>
                      <a:pt x="169" y="123"/>
                    </a:lnTo>
                    <a:lnTo>
                      <a:pt x="165" y="108"/>
                    </a:lnTo>
                    <a:lnTo>
                      <a:pt x="161" y="93"/>
                    </a:lnTo>
                    <a:lnTo>
                      <a:pt x="156" y="80"/>
                    </a:lnTo>
                    <a:lnTo>
                      <a:pt x="150" y="67"/>
                    </a:lnTo>
                    <a:lnTo>
                      <a:pt x="143" y="56"/>
                    </a:lnTo>
                    <a:lnTo>
                      <a:pt x="133" y="45"/>
                    </a:lnTo>
                    <a:lnTo>
                      <a:pt x="126" y="36"/>
                    </a:lnTo>
                    <a:lnTo>
                      <a:pt x="115" y="26"/>
                    </a:lnTo>
                    <a:lnTo>
                      <a:pt x="105" y="19"/>
                    </a:lnTo>
                    <a:lnTo>
                      <a:pt x="94" y="12"/>
                    </a:lnTo>
                    <a:lnTo>
                      <a:pt x="83" y="6"/>
                    </a:lnTo>
                    <a:lnTo>
                      <a:pt x="70" y="2"/>
                    </a:lnTo>
                    <a:lnTo>
                      <a:pt x="59" y="0"/>
                    </a:lnTo>
                    <a:lnTo>
                      <a:pt x="46" y="0"/>
                    </a:lnTo>
                    <a:lnTo>
                      <a:pt x="46" y="0"/>
                    </a:lnTo>
                    <a:close/>
                  </a:path>
                </a:pathLst>
              </a:custGeom>
              <a:grpFill/>
              <a:ln>
                <a:noFill/>
              </a:ln>
            </p:spPr>
            <p:txBody>
              <a:bodyPr/>
              <a:lstStyle/>
              <a:p>
                <a:pPr eaLnBrk="1" hangingPunct="1">
                  <a:spcBef>
                    <a:spcPts val="0"/>
                  </a:spcBef>
                  <a:spcAft>
                    <a:spcPts val="0"/>
                  </a:spcAft>
                  <a:defRPr/>
                </a:pPr>
                <a:endParaRPr lang="en-US">
                  <a:latin typeface="+mn-lt"/>
                </a:endParaRPr>
              </a:p>
            </p:txBody>
          </p:sp>
          <p:sp>
            <p:nvSpPr>
              <p:cNvPr id="16" name="Freeform 41"/>
              <p:cNvSpPr/>
              <p:nvPr/>
            </p:nvSpPr>
            <p:spPr bwMode="auto">
              <a:xfrm>
                <a:off x="5474024" y="2059897"/>
                <a:ext cx="134968" cy="152963"/>
              </a:xfrm>
              <a:custGeom>
                <a:avLst/>
                <a:gdLst>
                  <a:gd name="T0" fmla="*/ 28 w 119"/>
                  <a:gd name="T1" fmla="*/ 67 h 135"/>
                  <a:gd name="T2" fmla="*/ 28 w 119"/>
                  <a:gd name="T3" fmla="*/ 67 h 135"/>
                  <a:gd name="T4" fmla="*/ 26 w 119"/>
                  <a:gd name="T5" fmla="*/ 83 h 135"/>
                  <a:gd name="T6" fmla="*/ 20 w 119"/>
                  <a:gd name="T7" fmla="*/ 96 h 135"/>
                  <a:gd name="T8" fmla="*/ 11 w 119"/>
                  <a:gd name="T9" fmla="*/ 109 h 135"/>
                  <a:gd name="T10" fmla="*/ 0 w 119"/>
                  <a:gd name="T11" fmla="*/ 121 h 135"/>
                  <a:gd name="T12" fmla="*/ 0 w 119"/>
                  <a:gd name="T13" fmla="*/ 121 h 135"/>
                  <a:gd name="T14" fmla="*/ 11 w 119"/>
                  <a:gd name="T15" fmla="*/ 126 h 135"/>
                  <a:gd name="T16" fmla="*/ 22 w 119"/>
                  <a:gd name="T17" fmla="*/ 132 h 135"/>
                  <a:gd name="T18" fmla="*/ 33 w 119"/>
                  <a:gd name="T19" fmla="*/ 133 h 135"/>
                  <a:gd name="T20" fmla="*/ 46 w 119"/>
                  <a:gd name="T21" fmla="*/ 135 h 135"/>
                  <a:gd name="T22" fmla="*/ 46 w 119"/>
                  <a:gd name="T23" fmla="*/ 135 h 135"/>
                  <a:gd name="T24" fmla="*/ 61 w 119"/>
                  <a:gd name="T25" fmla="*/ 133 h 135"/>
                  <a:gd name="T26" fmla="*/ 74 w 119"/>
                  <a:gd name="T27" fmla="*/ 130 h 135"/>
                  <a:gd name="T28" fmla="*/ 87 w 119"/>
                  <a:gd name="T29" fmla="*/ 124 h 135"/>
                  <a:gd name="T30" fmla="*/ 98 w 119"/>
                  <a:gd name="T31" fmla="*/ 115 h 135"/>
                  <a:gd name="T32" fmla="*/ 107 w 119"/>
                  <a:gd name="T33" fmla="*/ 106 h 135"/>
                  <a:gd name="T34" fmla="*/ 113 w 119"/>
                  <a:gd name="T35" fmla="*/ 95 h 135"/>
                  <a:gd name="T36" fmla="*/ 119 w 119"/>
                  <a:gd name="T37" fmla="*/ 82 h 135"/>
                  <a:gd name="T38" fmla="*/ 119 w 119"/>
                  <a:gd name="T39" fmla="*/ 67 h 135"/>
                  <a:gd name="T40" fmla="*/ 119 w 119"/>
                  <a:gd name="T41" fmla="*/ 67 h 135"/>
                  <a:gd name="T42" fmla="*/ 119 w 119"/>
                  <a:gd name="T43" fmla="*/ 54 h 135"/>
                  <a:gd name="T44" fmla="*/ 113 w 119"/>
                  <a:gd name="T45" fmla="*/ 41 h 135"/>
                  <a:gd name="T46" fmla="*/ 107 w 119"/>
                  <a:gd name="T47" fmla="*/ 30 h 135"/>
                  <a:gd name="T48" fmla="*/ 98 w 119"/>
                  <a:gd name="T49" fmla="*/ 20 h 135"/>
                  <a:gd name="T50" fmla="*/ 87 w 119"/>
                  <a:gd name="T51" fmla="*/ 11 h 135"/>
                  <a:gd name="T52" fmla="*/ 74 w 119"/>
                  <a:gd name="T53" fmla="*/ 6 h 135"/>
                  <a:gd name="T54" fmla="*/ 61 w 119"/>
                  <a:gd name="T55" fmla="*/ 2 h 135"/>
                  <a:gd name="T56" fmla="*/ 46 w 119"/>
                  <a:gd name="T57" fmla="*/ 0 h 135"/>
                  <a:gd name="T58" fmla="*/ 46 w 119"/>
                  <a:gd name="T59" fmla="*/ 0 h 135"/>
                  <a:gd name="T60" fmla="*/ 33 w 119"/>
                  <a:gd name="T61" fmla="*/ 0 h 135"/>
                  <a:gd name="T62" fmla="*/ 22 w 119"/>
                  <a:gd name="T63" fmla="*/ 4 h 135"/>
                  <a:gd name="T64" fmla="*/ 11 w 119"/>
                  <a:gd name="T65" fmla="*/ 9 h 135"/>
                  <a:gd name="T66" fmla="*/ 0 w 119"/>
                  <a:gd name="T67" fmla="*/ 15 h 135"/>
                  <a:gd name="T68" fmla="*/ 0 w 119"/>
                  <a:gd name="T69" fmla="*/ 15 h 135"/>
                  <a:gd name="T70" fmla="*/ 11 w 119"/>
                  <a:gd name="T71" fmla="*/ 26 h 135"/>
                  <a:gd name="T72" fmla="*/ 20 w 119"/>
                  <a:gd name="T73" fmla="*/ 37 h 135"/>
                  <a:gd name="T74" fmla="*/ 26 w 119"/>
                  <a:gd name="T75" fmla="*/ 52 h 135"/>
                  <a:gd name="T76" fmla="*/ 28 w 119"/>
                  <a:gd name="T77" fmla="*/ 67 h 135"/>
                  <a:gd name="T78" fmla="*/ 28 w 119"/>
                  <a:gd name="T79" fmla="*/ 6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 h="135">
                    <a:moveTo>
                      <a:pt x="28" y="67"/>
                    </a:moveTo>
                    <a:lnTo>
                      <a:pt x="28" y="67"/>
                    </a:lnTo>
                    <a:lnTo>
                      <a:pt x="26" y="83"/>
                    </a:lnTo>
                    <a:lnTo>
                      <a:pt x="20" y="96"/>
                    </a:lnTo>
                    <a:lnTo>
                      <a:pt x="11" y="109"/>
                    </a:lnTo>
                    <a:lnTo>
                      <a:pt x="0" y="121"/>
                    </a:lnTo>
                    <a:lnTo>
                      <a:pt x="0" y="121"/>
                    </a:lnTo>
                    <a:lnTo>
                      <a:pt x="11" y="126"/>
                    </a:lnTo>
                    <a:lnTo>
                      <a:pt x="22" y="132"/>
                    </a:lnTo>
                    <a:lnTo>
                      <a:pt x="33" y="133"/>
                    </a:lnTo>
                    <a:lnTo>
                      <a:pt x="46" y="135"/>
                    </a:lnTo>
                    <a:lnTo>
                      <a:pt x="46" y="135"/>
                    </a:lnTo>
                    <a:lnTo>
                      <a:pt x="61" y="133"/>
                    </a:lnTo>
                    <a:lnTo>
                      <a:pt x="74" y="130"/>
                    </a:lnTo>
                    <a:lnTo>
                      <a:pt x="87" y="124"/>
                    </a:lnTo>
                    <a:lnTo>
                      <a:pt x="98" y="115"/>
                    </a:lnTo>
                    <a:lnTo>
                      <a:pt x="107" y="106"/>
                    </a:lnTo>
                    <a:lnTo>
                      <a:pt x="113" y="95"/>
                    </a:lnTo>
                    <a:lnTo>
                      <a:pt x="119" y="82"/>
                    </a:lnTo>
                    <a:lnTo>
                      <a:pt x="119" y="67"/>
                    </a:lnTo>
                    <a:lnTo>
                      <a:pt x="119" y="67"/>
                    </a:lnTo>
                    <a:lnTo>
                      <a:pt x="119" y="54"/>
                    </a:lnTo>
                    <a:lnTo>
                      <a:pt x="113" y="41"/>
                    </a:lnTo>
                    <a:lnTo>
                      <a:pt x="107" y="30"/>
                    </a:lnTo>
                    <a:lnTo>
                      <a:pt x="98" y="20"/>
                    </a:lnTo>
                    <a:lnTo>
                      <a:pt x="87" y="11"/>
                    </a:lnTo>
                    <a:lnTo>
                      <a:pt x="74" y="6"/>
                    </a:lnTo>
                    <a:lnTo>
                      <a:pt x="61" y="2"/>
                    </a:lnTo>
                    <a:lnTo>
                      <a:pt x="46" y="0"/>
                    </a:lnTo>
                    <a:lnTo>
                      <a:pt x="46" y="0"/>
                    </a:lnTo>
                    <a:lnTo>
                      <a:pt x="33" y="0"/>
                    </a:lnTo>
                    <a:lnTo>
                      <a:pt x="22" y="4"/>
                    </a:lnTo>
                    <a:lnTo>
                      <a:pt x="11" y="9"/>
                    </a:lnTo>
                    <a:lnTo>
                      <a:pt x="0" y="15"/>
                    </a:lnTo>
                    <a:lnTo>
                      <a:pt x="0" y="15"/>
                    </a:lnTo>
                    <a:lnTo>
                      <a:pt x="11" y="26"/>
                    </a:lnTo>
                    <a:lnTo>
                      <a:pt x="20" y="37"/>
                    </a:lnTo>
                    <a:lnTo>
                      <a:pt x="26" y="52"/>
                    </a:lnTo>
                    <a:lnTo>
                      <a:pt x="28" y="67"/>
                    </a:lnTo>
                    <a:lnTo>
                      <a:pt x="28" y="67"/>
                    </a:lnTo>
                    <a:close/>
                  </a:path>
                </a:pathLst>
              </a:custGeom>
              <a:grpFill/>
              <a:ln>
                <a:noFill/>
              </a:ln>
            </p:spPr>
            <p:txBody>
              <a:bodyPr/>
              <a:lstStyle/>
              <a:p>
                <a:pPr eaLnBrk="1" hangingPunct="1">
                  <a:spcBef>
                    <a:spcPts val="0"/>
                  </a:spcBef>
                  <a:spcAft>
                    <a:spcPts val="0"/>
                  </a:spcAft>
                  <a:defRPr/>
                </a:pPr>
                <a:endParaRPr lang="en-US">
                  <a:latin typeface="+mn-lt"/>
                </a:endParaRPr>
              </a:p>
            </p:txBody>
          </p:sp>
        </p:grpSp>
      </p:grpSp>
      <p:grpSp>
        <p:nvGrpSpPr>
          <p:cNvPr id="120" name="组合 119"/>
          <p:cNvGrpSpPr/>
          <p:nvPr/>
        </p:nvGrpSpPr>
        <p:grpSpPr>
          <a:xfrm>
            <a:off x="901264" y="3413993"/>
            <a:ext cx="909638" cy="1063625"/>
            <a:chOff x="1190824" y="3413993"/>
            <a:chExt cx="909638" cy="1063625"/>
          </a:xfrm>
        </p:grpSpPr>
        <p:sp>
          <p:nvSpPr>
            <p:cNvPr id="17" name="Freeform 42"/>
            <p:cNvSpPr/>
            <p:nvPr/>
          </p:nvSpPr>
          <p:spPr bwMode="auto">
            <a:xfrm>
              <a:off x="1190824" y="3413993"/>
              <a:ext cx="909638" cy="1063625"/>
            </a:xfrm>
            <a:custGeom>
              <a:avLst/>
              <a:gdLst>
                <a:gd name="T0" fmla="*/ 2147483646 w 809"/>
                <a:gd name="T1" fmla="*/ 2147483646 h 946"/>
                <a:gd name="T2" fmla="*/ 2147483646 w 809"/>
                <a:gd name="T3" fmla="*/ 2147483646 h 946"/>
                <a:gd name="T4" fmla="*/ 2147483646 w 809"/>
                <a:gd name="T5" fmla="*/ 2147483646 h 946"/>
                <a:gd name="T6" fmla="*/ 2147483646 w 809"/>
                <a:gd name="T7" fmla="*/ 2147483646 h 946"/>
                <a:gd name="T8" fmla="*/ 2147483646 w 809"/>
                <a:gd name="T9" fmla="*/ 2147483646 h 946"/>
                <a:gd name="T10" fmla="*/ 2147483646 w 809"/>
                <a:gd name="T11" fmla="*/ 2147483646 h 946"/>
                <a:gd name="T12" fmla="*/ 2147483646 w 809"/>
                <a:gd name="T13" fmla="*/ 2147483646 h 946"/>
                <a:gd name="T14" fmla="*/ 2147483646 w 809"/>
                <a:gd name="T15" fmla="*/ 2147483646 h 946"/>
                <a:gd name="T16" fmla="*/ 2147483646 w 809"/>
                <a:gd name="T17" fmla="*/ 0 h 946"/>
                <a:gd name="T18" fmla="*/ 2147483646 w 809"/>
                <a:gd name="T19" fmla="*/ 2147483646 h 946"/>
                <a:gd name="T20" fmla="*/ 2147483646 w 809"/>
                <a:gd name="T21" fmla="*/ 2147483646 h 946"/>
                <a:gd name="T22" fmla="*/ 2147483646 w 809"/>
                <a:gd name="T23" fmla="*/ 2147483646 h 946"/>
                <a:gd name="T24" fmla="*/ 2147483646 w 809"/>
                <a:gd name="T25" fmla="*/ 2147483646 h 946"/>
                <a:gd name="T26" fmla="*/ 2147483646 w 809"/>
                <a:gd name="T27" fmla="*/ 2147483646 h 946"/>
                <a:gd name="T28" fmla="*/ 2147483646 w 809"/>
                <a:gd name="T29" fmla="*/ 2147483646 h 946"/>
                <a:gd name="T30" fmla="*/ 2147483646 w 809"/>
                <a:gd name="T31" fmla="*/ 2147483646 h 946"/>
                <a:gd name="T32" fmla="*/ 2147483646 w 809"/>
                <a:gd name="T33" fmla="*/ 2147483646 h 946"/>
                <a:gd name="T34" fmla="*/ 0 w 809"/>
                <a:gd name="T35" fmla="*/ 2147483646 h 946"/>
                <a:gd name="T36" fmla="*/ 2147483646 w 809"/>
                <a:gd name="T37" fmla="*/ 2147483646 h 946"/>
                <a:gd name="T38" fmla="*/ 2147483646 w 809"/>
                <a:gd name="T39" fmla="*/ 2147483646 h 946"/>
                <a:gd name="T40" fmla="*/ 2147483646 w 809"/>
                <a:gd name="T41" fmla="*/ 2147483646 h 946"/>
                <a:gd name="T42" fmla="*/ 2147483646 w 809"/>
                <a:gd name="T43" fmla="*/ 2147483646 h 946"/>
                <a:gd name="T44" fmla="*/ 2147483646 w 809"/>
                <a:gd name="T45" fmla="*/ 2147483646 h 946"/>
                <a:gd name="T46" fmla="*/ 2147483646 w 809"/>
                <a:gd name="T47" fmla="*/ 2147483646 h 946"/>
                <a:gd name="T48" fmla="*/ 2147483646 w 809"/>
                <a:gd name="T49" fmla="*/ 2147483646 h 946"/>
                <a:gd name="T50" fmla="*/ 2147483646 w 809"/>
                <a:gd name="T51" fmla="*/ 2147483646 h 946"/>
                <a:gd name="T52" fmla="*/ 2147483646 w 809"/>
                <a:gd name="T53" fmla="*/ 2147483646 h 946"/>
                <a:gd name="T54" fmla="*/ 2147483646 w 809"/>
                <a:gd name="T55" fmla="*/ 2147483646 h 946"/>
                <a:gd name="T56" fmla="*/ 2147483646 w 809"/>
                <a:gd name="T57" fmla="*/ 2147483646 h 946"/>
                <a:gd name="T58" fmla="*/ 2147483646 w 809"/>
                <a:gd name="T59" fmla="*/ 2147483646 h 946"/>
                <a:gd name="T60" fmla="*/ 2147483646 w 809"/>
                <a:gd name="T61" fmla="*/ 2147483646 h 946"/>
                <a:gd name="T62" fmla="*/ 2147483646 w 809"/>
                <a:gd name="T63" fmla="*/ 2147483646 h 946"/>
                <a:gd name="T64" fmla="*/ 2147483646 w 809"/>
                <a:gd name="T65" fmla="*/ 2147483646 h 946"/>
                <a:gd name="T66" fmla="*/ 2147483646 w 809"/>
                <a:gd name="T67" fmla="*/ 2147483646 h 946"/>
                <a:gd name="T68" fmla="*/ 2147483646 w 809"/>
                <a:gd name="T69" fmla="*/ 2147483646 h 946"/>
                <a:gd name="T70" fmla="*/ 2147483646 w 809"/>
                <a:gd name="T71" fmla="*/ 2147483646 h 946"/>
                <a:gd name="T72" fmla="*/ 2147483646 w 809"/>
                <a:gd name="T73" fmla="*/ 2147483646 h 9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09"/>
                <a:gd name="T112" fmla="*/ 0 h 946"/>
                <a:gd name="T113" fmla="*/ 809 w 809"/>
                <a:gd name="T114" fmla="*/ 946 h 94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09" h="946">
                  <a:moveTo>
                    <a:pt x="809" y="404"/>
                  </a:moveTo>
                  <a:lnTo>
                    <a:pt x="809" y="404"/>
                  </a:lnTo>
                  <a:lnTo>
                    <a:pt x="807" y="363"/>
                  </a:lnTo>
                  <a:lnTo>
                    <a:pt x="800" y="322"/>
                  </a:lnTo>
                  <a:lnTo>
                    <a:pt x="790" y="283"/>
                  </a:lnTo>
                  <a:lnTo>
                    <a:pt x="777" y="246"/>
                  </a:lnTo>
                  <a:lnTo>
                    <a:pt x="759" y="211"/>
                  </a:lnTo>
                  <a:lnTo>
                    <a:pt x="740" y="178"/>
                  </a:lnTo>
                  <a:lnTo>
                    <a:pt x="716" y="148"/>
                  </a:lnTo>
                  <a:lnTo>
                    <a:pt x="690" y="118"/>
                  </a:lnTo>
                  <a:lnTo>
                    <a:pt x="660" y="92"/>
                  </a:lnTo>
                  <a:lnTo>
                    <a:pt x="631" y="68"/>
                  </a:lnTo>
                  <a:lnTo>
                    <a:pt x="597" y="50"/>
                  </a:lnTo>
                  <a:lnTo>
                    <a:pt x="562" y="31"/>
                  </a:lnTo>
                  <a:lnTo>
                    <a:pt x="525" y="18"/>
                  </a:lnTo>
                  <a:lnTo>
                    <a:pt x="486" y="9"/>
                  </a:lnTo>
                  <a:lnTo>
                    <a:pt x="445" y="1"/>
                  </a:lnTo>
                  <a:lnTo>
                    <a:pt x="404" y="0"/>
                  </a:lnTo>
                  <a:lnTo>
                    <a:pt x="363" y="1"/>
                  </a:lnTo>
                  <a:lnTo>
                    <a:pt x="323" y="9"/>
                  </a:lnTo>
                  <a:lnTo>
                    <a:pt x="284" y="18"/>
                  </a:lnTo>
                  <a:lnTo>
                    <a:pt x="247" y="31"/>
                  </a:lnTo>
                  <a:lnTo>
                    <a:pt x="211" y="50"/>
                  </a:lnTo>
                  <a:lnTo>
                    <a:pt x="178" y="68"/>
                  </a:lnTo>
                  <a:lnTo>
                    <a:pt x="146" y="92"/>
                  </a:lnTo>
                  <a:lnTo>
                    <a:pt x="119" y="118"/>
                  </a:lnTo>
                  <a:lnTo>
                    <a:pt x="93" y="148"/>
                  </a:lnTo>
                  <a:lnTo>
                    <a:pt x="68" y="178"/>
                  </a:lnTo>
                  <a:lnTo>
                    <a:pt x="48" y="211"/>
                  </a:lnTo>
                  <a:lnTo>
                    <a:pt x="31" y="246"/>
                  </a:lnTo>
                  <a:lnTo>
                    <a:pt x="18" y="283"/>
                  </a:lnTo>
                  <a:lnTo>
                    <a:pt x="7" y="322"/>
                  </a:lnTo>
                  <a:lnTo>
                    <a:pt x="2" y="363"/>
                  </a:lnTo>
                  <a:lnTo>
                    <a:pt x="0" y="404"/>
                  </a:lnTo>
                  <a:lnTo>
                    <a:pt x="2" y="445"/>
                  </a:lnTo>
                  <a:lnTo>
                    <a:pt x="7" y="486"/>
                  </a:lnTo>
                  <a:lnTo>
                    <a:pt x="18" y="525"/>
                  </a:lnTo>
                  <a:lnTo>
                    <a:pt x="31" y="562"/>
                  </a:lnTo>
                  <a:lnTo>
                    <a:pt x="48" y="597"/>
                  </a:lnTo>
                  <a:lnTo>
                    <a:pt x="68" y="630"/>
                  </a:lnTo>
                  <a:lnTo>
                    <a:pt x="93" y="662"/>
                  </a:lnTo>
                  <a:lnTo>
                    <a:pt x="119" y="690"/>
                  </a:lnTo>
                  <a:lnTo>
                    <a:pt x="146" y="716"/>
                  </a:lnTo>
                  <a:lnTo>
                    <a:pt x="178" y="740"/>
                  </a:lnTo>
                  <a:lnTo>
                    <a:pt x="211" y="760"/>
                  </a:lnTo>
                  <a:lnTo>
                    <a:pt x="247" y="777"/>
                  </a:lnTo>
                  <a:lnTo>
                    <a:pt x="284" y="790"/>
                  </a:lnTo>
                  <a:lnTo>
                    <a:pt x="323" y="799"/>
                  </a:lnTo>
                  <a:lnTo>
                    <a:pt x="363" y="806"/>
                  </a:lnTo>
                  <a:lnTo>
                    <a:pt x="404" y="808"/>
                  </a:lnTo>
                  <a:lnTo>
                    <a:pt x="423" y="808"/>
                  </a:lnTo>
                  <a:lnTo>
                    <a:pt x="586" y="946"/>
                  </a:lnTo>
                  <a:lnTo>
                    <a:pt x="603" y="756"/>
                  </a:lnTo>
                  <a:lnTo>
                    <a:pt x="625" y="742"/>
                  </a:lnTo>
                  <a:lnTo>
                    <a:pt x="647" y="727"/>
                  </a:lnTo>
                  <a:lnTo>
                    <a:pt x="668" y="710"/>
                  </a:lnTo>
                  <a:lnTo>
                    <a:pt x="686" y="693"/>
                  </a:lnTo>
                  <a:lnTo>
                    <a:pt x="705" y="675"/>
                  </a:lnTo>
                  <a:lnTo>
                    <a:pt x="722" y="654"/>
                  </a:lnTo>
                  <a:lnTo>
                    <a:pt x="736" y="632"/>
                  </a:lnTo>
                  <a:lnTo>
                    <a:pt x="751" y="610"/>
                  </a:lnTo>
                  <a:lnTo>
                    <a:pt x="764" y="588"/>
                  </a:lnTo>
                  <a:lnTo>
                    <a:pt x="775" y="563"/>
                  </a:lnTo>
                  <a:lnTo>
                    <a:pt x="785" y="539"/>
                  </a:lnTo>
                  <a:lnTo>
                    <a:pt x="794" y="513"/>
                  </a:lnTo>
                  <a:lnTo>
                    <a:pt x="800" y="487"/>
                  </a:lnTo>
                  <a:lnTo>
                    <a:pt x="805" y="460"/>
                  </a:lnTo>
                  <a:lnTo>
                    <a:pt x="807" y="432"/>
                  </a:lnTo>
                  <a:lnTo>
                    <a:pt x="809" y="404"/>
                  </a:lnTo>
                  <a:close/>
                </a:path>
              </a:pathLst>
            </a:custGeom>
            <a:blipFill dpi="0" rotWithShape="0">
              <a:blip r:embed="rId2" cstate="print"/>
              <a:srcRect/>
              <a:tile tx="0" ty="0" sx="100000" sy="100000" flip="none" algn="tl"/>
            </a:blipFill>
            <a:ln w="28575">
              <a:solidFill>
                <a:schemeClr val="bg1"/>
              </a:solidFill>
              <a:round/>
            </a:ln>
          </p:spPr>
          <p:txBody>
            <a:bodyPr/>
            <a:lstStyle/>
            <a:p>
              <a:endParaRPr lang="en-GB"/>
            </a:p>
          </p:txBody>
        </p:sp>
        <p:sp>
          <p:nvSpPr>
            <p:cNvPr id="18" name="Freeform 43"/>
            <p:cNvSpPr>
              <a:spLocks noEditPoints="1"/>
            </p:cNvSpPr>
            <p:nvPr/>
          </p:nvSpPr>
          <p:spPr bwMode="auto">
            <a:xfrm>
              <a:off x="1479749" y="3566393"/>
              <a:ext cx="341313" cy="638175"/>
            </a:xfrm>
            <a:custGeom>
              <a:avLst/>
              <a:gdLst>
                <a:gd name="T0" fmla="*/ 2147483646 w 304"/>
                <a:gd name="T1" fmla="*/ 2147483646 h 567"/>
                <a:gd name="T2" fmla="*/ 2147483646 w 304"/>
                <a:gd name="T3" fmla="*/ 2147483646 h 567"/>
                <a:gd name="T4" fmla="*/ 2147483646 w 304"/>
                <a:gd name="T5" fmla="*/ 2147483646 h 567"/>
                <a:gd name="T6" fmla="*/ 2147483646 w 304"/>
                <a:gd name="T7" fmla="*/ 2147483646 h 567"/>
                <a:gd name="T8" fmla="*/ 2147483646 w 304"/>
                <a:gd name="T9" fmla="*/ 2147483646 h 567"/>
                <a:gd name="T10" fmla="*/ 2147483646 w 304"/>
                <a:gd name="T11" fmla="*/ 2147483646 h 567"/>
                <a:gd name="T12" fmla="*/ 2147483646 w 304"/>
                <a:gd name="T13" fmla="*/ 2147483646 h 567"/>
                <a:gd name="T14" fmla="*/ 2147483646 w 304"/>
                <a:gd name="T15" fmla="*/ 2147483646 h 567"/>
                <a:gd name="T16" fmla="*/ 2147483646 w 304"/>
                <a:gd name="T17" fmla="*/ 2147483646 h 567"/>
                <a:gd name="T18" fmla="*/ 2147483646 w 304"/>
                <a:gd name="T19" fmla="*/ 2147483646 h 567"/>
                <a:gd name="T20" fmla="*/ 2147483646 w 304"/>
                <a:gd name="T21" fmla="*/ 2147483646 h 567"/>
                <a:gd name="T22" fmla="*/ 2147483646 w 304"/>
                <a:gd name="T23" fmla="*/ 2147483646 h 567"/>
                <a:gd name="T24" fmla="*/ 2147483646 w 304"/>
                <a:gd name="T25" fmla="*/ 2147483646 h 567"/>
                <a:gd name="T26" fmla="*/ 2147483646 w 304"/>
                <a:gd name="T27" fmla="*/ 2147483646 h 567"/>
                <a:gd name="T28" fmla="*/ 2147483646 w 304"/>
                <a:gd name="T29" fmla="*/ 2147483646 h 567"/>
                <a:gd name="T30" fmla="*/ 2147483646 w 304"/>
                <a:gd name="T31" fmla="*/ 2147483646 h 567"/>
                <a:gd name="T32" fmla="*/ 2147483646 w 304"/>
                <a:gd name="T33" fmla="*/ 2147483646 h 567"/>
                <a:gd name="T34" fmla="*/ 2147483646 w 304"/>
                <a:gd name="T35" fmla="*/ 2147483646 h 567"/>
                <a:gd name="T36" fmla="*/ 2147483646 w 304"/>
                <a:gd name="T37" fmla="*/ 2147483646 h 567"/>
                <a:gd name="T38" fmla="*/ 2147483646 w 304"/>
                <a:gd name="T39" fmla="*/ 2147483646 h 567"/>
                <a:gd name="T40" fmla="*/ 2147483646 w 304"/>
                <a:gd name="T41" fmla="*/ 2147483646 h 567"/>
                <a:gd name="T42" fmla="*/ 2147483646 w 304"/>
                <a:gd name="T43" fmla="*/ 2147483646 h 567"/>
                <a:gd name="T44" fmla="*/ 2147483646 w 304"/>
                <a:gd name="T45" fmla="*/ 2147483646 h 567"/>
                <a:gd name="T46" fmla="*/ 2147483646 w 304"/>
                <a:gd name="T47" fmla="*/ 2147483646 h 567"/>
                <a:gd name="T48" fmla="*/ 2147483646 w 304"/>
                <a:gd name="T49" fmla="*/ 2147483646 h 567"/>
                <a:gd name="T50" fmla="*/ 2147483646 w 304"/>
                <a:gd name="T51" fmla="*/ 2147483646 h 567"/>
                <a:gd name="T52" fmla="*/ 2147483646 w 304"/>
                <a:gd name="T53" fmla="*/ 2147483646 h 567"/>
                <a:gd name="T54" fmla="*/ 2147483646 w 304"/>
                <a:gd name="T55" fmla="*/ 2147483646 h 567"/>
                <a:gd name="T56" fmla="*/ 2147483646 w 304"/>
                <a:gd name="T57" fmla="*/ 2147483646 h 567"/>
                <a:gd name="T58" fmla="*/ 2147483646 w 304"/>
                <a:gd name="T59" fmla="*/ 2147483646 h 567"/>
                <a:gd name="T60" fmla="*/ 2147483646 w 304"/>
                <a:gd name="T61" fmla="*/ 2147483646 h 567"/>
                <a:gd name="T62" fmla="*/ 2147483646 w 304"/>
                <a:gd name="T63" fmla="*/ 2147483646 h 567"/>
                <a:gd name="T64" fmla="*/ 2147483646 w 304"/>
                <a:gd name="T65" fmla="*/ 2147483646 h 567"/>
                <a:gd name="T66" fmla="*/ 2147483646 w 304"/>
                <a:gd name="T67" fmla="*/ 2147483646 h 567"/>
                <a:gd name="T68" fmla="*/ 2147483646 w 304"/>
                <a:gd name="T69" fmla="*/ 2147483646 h 567"/>
                <a:gd name="T70" fmla="*/ 2147483646 w 304"/>
                <a:gd name="T71" fmla="*/ 2147483646 h 567"/>
                <a:gd name="T72" fmla="*/ 2147483646 w 304"/>
                <a:gd name="T73" fmla="*/ 2147483646 h 567"/>
                <a:gd name="T74" fmla="*/ 2147483646 w 304"/>
                <a:gd name="T75" fmla="*/ 2147483646 h 567"/>
                <a:gd name="T76" fmla="*/ 2147483646 w 304"/>
                <a:gd name="T77" fmla="*/ 2147483646 h 567"/>
                <a:gd name="T78" fmla="*/ 2147483646 w 304"/>
                <a:gd name="T79" fmla="*/ 2147483646 h 567"/>
                <a:gd name="T80" fmla="*/ 2147483646 w 304"/>
                <a:gd name="T81" fmla="*/ 2147483646 h 567"/>
                <a:gd name="T82" fmla="*/ 2147483646 w 304"/>
                <a:gd name="T83" fmla="*/ 2147483646 h 567"/>
                <a:gd name="T84" fmla="*/ 2147483646 w 304"/>
                <a:gd name="T85" fmla="*/ 2147483646 h 567"/>
                <a:gd name="T86" fmla="*/ 2147483646 w 304"/>
                <a:gd name="T87" fmla="*/ 2147483646 h 567"/>
                <a:gd name="T88" fmla="*/ 2147483646 w 304"/>
                <a:gd name="T89" fmla="*/ 2147483646 h 567"/>
                <a:gd name="T90" fmla="*/ 2147483646 w 304"/>
                <a:gd name="T91" fmla="*/ 2147483646 h 567"/>
                <a:gd name="T92" fmla="*/ 2147483646 w 304"/>
                <a:gd name="T93" fmla="*/ 2147483646 h 567"/>
                <a:gd name="T94" fmla="*/ 2147483646 w 304"/>
                <a:gd name="T95" fmla="*/ 2147483646 h 567"/>
                <a:gd name="T96" fmla="*/ 2147483646 w 304"/>
                <a:gd name="T97" fmla="*/ 2147483646 h 56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04"/>
                <a:gd name="T148" fmla="*/ 0 h 567"/>
                <a:gd name="T149" fmla="*/ 304 w 304"/>
                <a:gd name="T150" fmla="*/ 567 h 56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04" h="567">
                  <a:moveTo>
                    <a:pt x="304" y="378"/>
                  </a:moveTo>
                  <a:lnTo>
                    <a:pt x="304" y="378"/>
                  </a:lnTo>
                  <a:lnTo>
                    <a:pt x="300" y="399"/>
                  </a:lnTo>
                  <a:lnTo>
                    <a:pt x="295" y="421"/>
                  </a:lnTo>
                  <a:lnTo>
                    <a:pt x="284" y="441"/>
                  </a:lnTo>
                  <a:lnTo>
                    <a:pt x="269" y="462"/>
                  </a:lnTo>
                  <a:lnTo>
                    <a:pt x="252" y="478"/>
                  </a:lnTo>
                  <a:lnTo>
                    <a:pt x="230" y="493"/>
                  </a:lnTo>
                  <a:lnTo>
                    <a:pt x="217" y="501"/>
                  </a:lnTo>
                  <a:lnTo>
                    <a:pt x="206" y="506"/>
                  </a:lnTo>
                  <a:lnTo>
                    <a:pt x="191" y="510"/>
                  </a:lnTo>
                  <a:lnTo>
                    <a:pt x="176" y="514"/>
                  </a:lnTo>
                  <a:lnTo>
                    <a:pt x="176" y="567"/>
                  </a:lnTo>
                  <a:lnTo>
                    <a:pt x="139" y="567"/>
                  </a:lnTo>
                  <a:lnTo>
                    <a:pt x="139" y="519"/>
                  </a:lnTo>
                  <a:lnTo>
                    <a:pt x="135" y="519"/>
                  </a:lnTo>
                  <a:lnTo>
                    <a:pt x="132" y="519"/>
                  </a:lnTo>
                  <a:lnTo>
                    <a:pt x="111" y="519"/>
                  </a:lnTo>
                  <a:lnTo>
                    <a:pt x="93" y="517"/>
                  </a:lnTo>
                  <a:lnTo>
                    <a:pt x="59" y="510"/>
                  </a:lnTo>
                  <a:lnTo>
                    <a:pt x="43" y="504"/>
                  </a:lnTo>
                  <a:lnTo>
                    <a:pt x="28" y="499"/>
                  </a:lnTo>
                  <a:lnTo>
                    <a:pt x="0" y="486"/>
                  </a:lnTo>
                  <a:lnTo>
                    <a:pt x="22" y="417"/>
                  </a:lnTo>
                  <a:lnTo>
                    <a:pt x="44" y="430"/>
                  </a:lnTo>
                  <a:lnTo>
                    <a:pt x="74" y="443"/>
                  </a:lnTo>
                  <a:lnTo>
                    <a:pt x="107" y="454"/>
                  </a:lnTo>
                  <a:lnTo>
                    <a:pt x="122" y="458"/>
                  </a:lnTo>
                  <a:lnTo>
                    <a:pt x="139" y="460"/>
                  </a:lnTo>
                  <a:lnTo>
                    <a:pt x="139" y="317"/>
                  </a:lnTo>
                  <a:lnTo>
                    <a:pt x="94" y="298"/>
                  </a:lnTo>
                  <a:lnTo>
                    <a:pt x="74" y="287"/>
                  </a:lnTo>
                  <a:lnTo>
                    <a:pt x="56" y="273"/>
                  </a:lnTo>
                  <a:lnTo>
                    <a:pt x="46" y="263"/>
                  </a:lnTo>
                  <a:lnTo>
                    <a:pt x="39" y="254"/>
                  </a:lnTo>
                  <a:lnTo>
                    <a:pt x="33" y="243"/>
                  </a:lnTo>
                  <a:lnTo>
                    <a:pt x="26" y="232"/>
                  </a:lnTo>
                  <a:lnTo>
                    <a:pt x="22" y="221"/>
                  </a:lnTo>
                  <a:lnTo>
                    <a:pt x="18" y="206"/>
                  </a:lnTo>
                  <a:lnTo>
                    <a:pt x="17" y="191"/>
                  </a:lnTo>
                  <a:lnTo>
                    <a:pt x="15" y="172"/>
                  </a:lnTo>
                  <a:lnTo>
                    <a:pt x="17" y="156"/>
                  </a:lnTo>
                  <a:lnTo>
                    <a:pt x="24" y="137"/>
                  </a:lnTo>
                  <a:lnTo>
                    <a:pt x="33" y="117"/>
                  </a:lnTo>
                  <a:lnTo>
                    <a:pt x="48" y="100"/>
                  </a:lnTo>
                  <a:lnTo>
                    <a:pt x="65" y="83"/>
                  </a:lnTo>
                  <a:lnTo>
                    <a:pt x="87" y="70"/>
                  </a:lnTo>
                  <a:lnTo>
                    <a:pt x="98" y="63"/>
                  </a:lnTo>
                  <a:lnTo>
                    <a:pt x="111" y="57"/>
                  </a:lnTo>
                  <a:lnTo>
                    <a:pt x="124" y="54"/>
                  </a:lnTo>
                  <a:lnTo>
                    <a:pt x="139" y="50"/>
                  </a:lnTo>
                  <a:lnTo>
                    <a:pt x="139" y="0"/>
                  </a:lnTo>
                  <a:lnTo>
                    <a:pt x="176" y="0"/>
                  </a:lnTo>
                  <a:lnTo>
                    <a:pt x="176" y="48"/>
                  </a:lnTo>
                  <a:lnTo>
                    <a:pt x="178" y="48"/>
                  </a:lnTo>
                  <a:lnTo>
                    <a:pt x="206" y="48"/>
                  </a:lnTo>
                  <a:lnTo>
                    <a:pt x="232" y="50"/>
                  </a:lnTo>
                  <a:lnTo>
                    <a:pt x="284" y="57"/>
                  </a:lnTo>
                  <a:lnTo>
                    <a:pt x="271" y="126"/>
                  </a:lnTo>
                  <a:lnTo>
                    <a:pt x="247" y="119"/>
                  </a:lnTo>
                  <a:lnTo>
                    <a:pt x="223" y="113"/>
                  </a:lnTo>
                  <a:lnTo>
                    <a:pt x="200" y="107"/>
                  </a:lnTo>
                  <a:lnTo>
                    <a:pt x="176" y="106"/>
                  </a:lnTo>
                  <a:lnTo>
                    <a:pt x="176" y="232"/>
                  </a:lnTo>
                  <a:lnTo>
                    <a:pt x="221" y="250"/>
                  </a:lnTo>
                  <a:lnTo>
                    <a:pt x="243" y="261"/>
                  </a:lnTo>
                  <a:lnTo>
                    <a:pt x="261" y="276"/>
                  </a:lnTo>
                  <a:lnTo>
                    <a:pt x="271" y="286"/>
                  </a:lnTo>
                  <a:lnTo>
                    <a:pt x="278" y="295"/>
                  </a:lnTo>
                  <a:lnTo>
                    <a:pt x="286" y="306"/>
                  </a:lnTo>
                  <a:lnTo>
                    <a:pt x="291" y="317"/>
                  </a:lnTo>
                  <a:lnTo>
                    <a:pt x="297" y="330"/>
                  </a:lnTo>
                  <a:lnTo>
                    <a:pt x="300" y="345"/>
                  </a:lnTo>
                  <a:lnTo>
                    <a:pt x="302" y="360"/>
                  </a:lnTo>
                  <a:lnTo>
                    <a:pt x="304" y="378"/>
                  </a:lnTo>
                  <a:close/>
                  <a:moveTo>
                    <a:pt x="94" y="159"/>
                  </a:moveTo>
                  <a:lnTo>
                    <a:pt x="94" y="159"/>
                  </a:lnTo>
                  <a:lnTo>
                    <a:pt x="94" y="169"/>
                  </a:lnTo>
                  <a:lnTo>
                    <a:pt x="96" y="178"/>
                  </a:lnTo>
                  <a:lnTo>
                    <a:pt x="102" y="185"/>
                  </a:lnTo>
                  <a:lnTo>
                    <a:pt x="106" y="193"/>
                  </a:lnTo>
                  <a:lnTo>
                    <a:pt x="120" y="204"/>
                  </a:lnTo>
                  <a:lnTo>
                    <a:pt x="139" y="215"/>
                  </a:lnTo>
                  <a:lnTo>
                    <a:pt x="139" y="106"/>
                  </a:lnTo>
                  <a:lnTo>
                    <a:pt x="122" y="109"/>
                  </a:lnTo>
                  <a:lnTo>
                    <a:pt x="111" y="115"/>
                  </a:lnTo>
                  <a:lnTo>
                    <a:pt x="104" y="120"/>
                  </a:lnTo>
                  <a:lnTo>
                    <a:pt x="98" y="130"/>
                  </a:lnTo>
                  <a:lnTo>
                    <a:pt x="94" y="143"/>
                  </a:lnTo>
                  <a:lnTo>
                    <a:pt x="94" y="159"/>
                  </a:lnTo>
                  <a:close/>
                  <a:moveTo>
                    <a:pt x="224" y="391"/>
                  </a:moveTo>
                  <a:lnTo>
                    <a:pt x="224" y="391"/>
                  </a:lnTo>
                  <a:lnTo>
                    <a:pt x="223" y="380"/>
                  </a:lnTo>
                  <a:lnTo>
                    <a:pt x="221" y="371"/>
                  </a:lnTo>
                  <a:lnTo>
                    <a:pt x="217" y="363"/>
                  </a:lnTo>
                  <a:lnTo>
                    <a:pt x="211" y="356"/>
                  </a:lnTo>
                  <a:lnTo>
                    <a:pt x="197" y="345"/>
                  </a:lnTo>
                  <a:lnTo>
                    <a:pt x="176" y="334"/>
                  </a:lnTo>
                  <a:lnTo>
                    <a:pt x="176" y="458"/>
                  </a:lnTo>
                  <a:lnTo>
                    <a:pt x="191" y="454"/>
                  </a:lnTo>
                  <a:lnTo>
                    <a:pt x="202" y="451"/>
                  </a:lnTo>
                  <a:lnTo>
                    <a:pt x="206" y="449"/>
                  </a:lnTo>
                  <a:lnTo>
                    <a:pt x="211" y="443"/>
                  </a:lnTo>
                  <a:lnTo>
                    <a:pt x="217" y="432"/>
                  </a:lnTo>
                  <a:lnTo>
                    <a:pt x="223" y="413"/>
                  </a:lnTo>
                  <a:lnTo>
                    <a:pt x="224" y="391"/>
                  </a:lnTo>
                  <a:close/>
                </a:path>
              </a:pathLst>
            </a:custGeom>
            <a:solidFill>
              <a:schemeClr val="bg1"/>
            </a:solidFill>
            <a:ln w="9525">
              <a:noFill/>
              <a:round/>
            </a:ln>
          </p:spPr>
          <p:txBody>
            <a:bodyPr/>
            <a:lstStyle/>
            <a:p>
              <a:endParaRPr lang="en-GB"/>
            </a:p>
          </p:txBody>
        </p:sp>
      </p:grpSp>
      <p:grpSp>
        <p:nvGrpSpPr>
          <p:cNvPr id="114" name="组合 113"/>
          <p:cNvGrpSpPr/>
          <p:nvPr/>
        </p:nvGrpSpPr>
        <p:grpSpPr>
          <a:xfrm>
            <a:off x="1745814" y="2131293"/>
            <a:ext cx="919163" cy="1074737"/>
            <a:chOff x="2035374" y="2131293"/>
            <a:chExt cx="919163" cy="1074737"/>
          </a:xfrm>
        </p:grpSpPr>
        <p:sp>
          <p:nvSpPr>
            <p:cNvPr id="40" name="Freeform 76"/>
            <p:cNvSpPr/>
            <p:nvPr/>
          </p:nvSpPr>
          <p:spPr bwMode="auto">
            <a:xfrm>
              <a:off x="2035374" y="2131293"/>
              <a:ext cx="919163" cy="1074737"/>
            </a:xfrm>
            <a:custGeom>
              <a:avLst/>
              <a:gdLst>
                <a:gd name="T0" fmla="*/ 2147483646 w 819"/>
                <a:gd name="T1" fmla="*/ 0 h 955"/>
                <a:gd name="T2" fmla="*/ 2147483646 w 819"/>
                <a:gd name="T3" fmla="*/ 2147483646 h 955"/>
                <a:gd name="T4" fmla="*/ 2147483646 w 819"/>
                <a:gd name="T5" fmla="*/ 2147483646 h 955"/>
                <a:gd name="T6" fmla="*/ 2147483646 w 819"/>
                <a:gd name="T7" fmla="*/ 2147483646 h 955"/>
                <a:gd name="T8" fmla="*/ 2147483646 w 819"/>
                <a:gd name="T9" fmla="*/ 2147483646 h 955"/>
                <a:gd name="T10" fmla="*/ 2147483646 w 819"/>
                <a:gd name="T11" fmla="*/ 2147483646 h 955"/>
                <a:gd name="T12" fmla="*/ 2147483646 w 819"/>
                <a:gd name="T13" fmla="*/ 2147483646 h 955"/>
                <a:gd name="T14" fmla="*/ 2147483646 w 819"/>
                <a:gd name="T15" fmla="*/ 2147483646 h 955"/>
                <a:gd name="T16" fmla="*/ 0 w 819"/>
                <a:gd name="T17" fmla="*/ 2147483646 h 955"/>
                <a:gd name="T18" fmla="*/ 2147483646 w 819"/>
                <a:gd name="T19" fmla="*/ 2147483646 h 955"/>
                <a:gd name="T20" fmla="*/ 2147483646 w 819"/>
                <a:gd name="T21" fmla="*/ 2147483646 h 955"/>
                <a:gd name="T22" fmla="*/ 2147483646 w 819"/>
                <a:gd name="T23" fmla="*/ 2147483646 h 955"/>
                <a:gd name="T24" fmla="*/ 2147483646 w 819"/>
                <a:gd name="T25" fmla="*/ 2147483646 h 955"/>
                <a:gd name="T26" fmla="*/ 2147483646 w 819"/>
                <a:gd name="T27" fmla="*/ 2147483646 h 955"/>
                <a:gd name="T28" fmla="*/ 2147483646 w 819"/>
                <a:gd name="T29" fmla="*/ 2147483646 h 955"/>
                <a:gd name="T30" fmla="*/ 2147483646 w 819"/>
                <a:gd name="T31" fmla="*/ 2147483646 h 955"/>
                <a:gd name="T32" fmla="*/ 2147483646 w 819"/>
                <a:gd name="T33" fmla="*/ 2147483646 h 955"/>
                <a:gd name="T34" fmla="*/ 2147483646 w 819"/>
                <a:gd name="T35" fmla="*/ 2147483646 h 955"/>
                <a:gd name="T36" fmla="*/ 2147483646 w 819"/>
                <a:gd name="T37" fmla="*/ 2147483646 h 955"/>
                <a:gd name="T38" fmla="*/ 2147483646 w 819"/>
                <a:gd name="T39" fmla="*/ 2147483646 h 955"/>
                <a:gd name="T40" fmla="*/ 2147483646 w 819"/>
                <a:gd name="T41" fmla="*/ 2147483646 h 955"/>
                <a:gd name="T42" fmla="*/ 2147483646 w 819"/>
                <a:gd name="T43" fmla="*/ 2147483646 h 955"/>
                <a:gd name="T44" fmla="*/ 2147483646 w 819"/>
                <a:gd name="T45" fmla="*/ 2147483646 h 955"/>
                <a:gd name="T46" fmla="*/ 2147483646 w 819"/>
                <a:gd name="T47" fmla="*/ 2147483646 h 955"/>
                <a:gd name="T48" fmla="*/ 2147483646 w 819"/>
                <a:gd name="T49" fmla="*/ 2147483646 h 955"/>
                <a:gd name="T50" fmla="*/ 2147483646 w 819"/>
                <a:gd name="T51" fmla="*/ 2147483646 h 955"/>
                <a:gd name="T52" fmla="*/ 2147483646 w 819"/>
                <a:gd name="T53" fmla="*/ 2147483646 h 955"/>
                <a:gd name="T54" fmla="*/ 2147483646 w 819"/>
                <a:gd name="T55" fmla="*/ 2147483646 h 955"/>
                <a:gd name="T56" fmla="*/ 2147483646 w 819"/>
                <a:gd name="T57" fmla="*/ 2147483646 h 955"/>
                <a:gd name="T58" fmla="*/ 2147483646 w 819"/>
                <a:gd name="T59" fmla="*/ 2147483646 h 955"/>
                <a:gd name="T60" fmla="*/ 2147483646 w 819"/>
                <a:gd name="T61" fmla="*/ 2147483646 h 955"/>
                <a:gd name="T62" fmla="*/ 2147483646 w 819"/>
                <a:gd name="T63" fmla="*/ 2147483646 h 955"/>
                <a:gd name="T64" fmla="*/ 2147483646 w 819"/>
                <a:gd name="T65" fmla="*/ 2147483646 h 955"/>
                <a:gd name="T66" fmla="*/ 2147483646 w 819"/>
                <a:gd name="T67" fmla="*/ 2147483646 h 955"/>
                <a:gd name="T68" fmla="*/ 2147483646 w 819"/>
                <a:gd name="T69" fmla="*/ 2147483646 h 955"/>
                <a:gd name="T70" fmla="*/ 2147483646 w 819"/>
                <a:gd name="T71" fmla="*/ 2147483646 h 955"/>
                <a:gd name="T72" fmla="*/ 2147483646 w 819"/>
                <a:gd name="T73" fmla="*/ 0 h 95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19"/>
                <a:gd name="T112" fmla="*/ 0 h 955"/>
                <a:gd name="T113" fmla="*/ 819 w 819"/>
                <a:gd name="T114" fmla="*/ 955 h 95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19" h="955">
                  <a:moveTo>
                    <a:pt x="409" y="0"/>
                  </a:moveTo>
                  <a:lnTo>
                    <a:pt x="409" y="0"/>
                  </a:lnTo>
                  <a:lnTo>
                    <a:pt x="368" y="2"/>
                  </a:lnTo>
                  <a:lnTo>
                    <a:pt x="327" y="7"/>
                  </a:lnTo>
                  <a:lnTo>
                    <a:pt x="288" y="16"/>
                  </a:lnTo>
                  <a:lnTo>
                    <a:pt x="251" y="31"/>
                  </a:lnTo>
                  <a:lnTo>
                    <a:pt x="216" y="48"/>
                  </a:lnTo>
                  <a:lnTo>
                    <a:pt x="180" y="68"/>
                  </a:lnTo>
                  <a:lnTo>
                    <a:pt x="149" y="92"/>
                  </a:lnTo>
                  <a:lnTo>
                    <a:pt x="121" y="118"/>
                  </a:lnTo>
                  <a:lnTo>
                    <a:pt x="95" y="148"/>
                  </a:lnTo>
                  <a:lnTo>
                    <a:pt x="71" y="180"/>
                  </a:lnTo>
                  <a:lnTo>
                    <a:pt x="51" y="213"/>
                  </a:lnTo>
                  <a:lnTo>
                    <a:pt x="34" y="248"/>
                  </a:lnTo>
                  <a:lnTo>
                    <a:pt x="19" y="285"/>
                  </a:lnTo>
                  <a:lnTo>
                    <a:pt x="10" y="324"/>
                  </a:lnTo>
                  <a:lnTo>
                    <a:pt x="2" y="365"/>
                  </a:lnTo>
                  <a:lnTo>
                    <a:pt x="0" y="408"/>
                  </a:lnTo>
                  <a:lnTo>
                    <a:pt x="2" y="436"/>
                  </a:lnTo>
                  <a:lnTo>
                    <a:pt x="4" y="463"/>
                  </a:lnTo>
                  <a:lnTo>
                    <a:pt x="10" y="491"/>
                  </a:lnTo>
                  <a:lnTo>
                    <a:pt x="15" y="517"/>
                  </a:lnTo>
                  <a:lnTo>
                    <a:pt x="25" y="543"/>
                  </a:lnTo>
                  <a:lnTo>
                    <a:pt x="34" y="569"/>
                  </a:lnTo>
                  <a:lnTo>
                    <a:pt x="45" y="593"/>
                  </a:lnTo>
                  <a:lnTo>
                    <a:pt x="58" y="616"/>
                  </a:lnTo>
                  <a:lnTo>
                    <a:pt x="73" y="638"/>
                  </a:lnTo>
                  <a:lnTo>
                    <a:pt x="88" y="660"/>
                  </a:lnTo>
                  <a:lnTo>
                    <a:pt x="106" y="680"/>
                  </a:lnTo>
                  <a:lnTo>
                    <a:pt x="123" y="699"/>
                  </a:lnTo>
                  <a:lnTo>
                    <a:pt x="143" y="718"/>
                  </a:lnTo>
                  <a:lnTo>
                    <a:pt x="164" y="734"/>
                  </a:lnTo>
                  <a:lnTo>
                    <a:pt x="186" y="749"/>
                  </a:lnTo>
                  <a:lnTo>
                    <a:pt x="208" y="762"/>
                  </a:lnTo>
                  <a:lnTo>
                    <a:pt x="227" y="955"/>
                  </a:lnTo>
                  <a:lnTo>
                    <a:pt x="390" y="816"/>
                  </a:lnTo>
                  <a:lnTo>
                    <a:pt x="409" y="816"/>
                  </a:lnTo>
                  <a:lnTo>
                    <a:pt x="451" y="814"/>
                  </a:lnTo>
                  <a:lnTo>
                    <a:pt x="492" y="808"/>
                  </a:lnTo>
                  <a:lnTo>
                    <a:pt x="531" y="797"/>
                  </a:lnTo>
                  <a:lnTo>
                    <a:pt x="568" y="784"/>
                  </a:lnTo>
                  <a:lnTo>
                    <a:pt x="604" y="766"/>
                  </a:lnTo>
                  <a:lnTo>
                    <a:pt x="639" y="745"/>
                  </a:lnTo>
                  <a:lnTo>
                    <a:pt x="670" y="723"/>
                  </a:lnTo>
                  <a:lnTo>
                    <a:pt x="698" y="697"/>
                  </a:lnTo>
                  <a:lnTo>
                    <a:pt x="724" y="667"/>
                  </a:lnTo>
                  <a:lnTo>
                    <a:pt x="748" y="636"/>
                  </a:lnTo>
                  <a:lnTo>
                    <a:pt x="769" y="603"/>
                  </a:lnTo>
                  <a:lnTo>
                    <a:pt x="785" y="567"/>
                  </a:lnTo>
                  <a:lnTo>
                    <a:pt x="800" y="528"/>
                  </a:lnTo>
                  <a:lnTo>
                    <a:pt x="809" y="489"/>
                  </a:lnTo>
                  <a:lnTo>
                    <a:pt x="817" y="449"/>
                  </a:lnTo>
                  <a:lnTo>
                    <a:pt x="819" y="408"/>
                  </a:lnTo>
                  <a:lnTo>
                    <a:pt x="817" y="365"/>
                  </a:lnTo>
                  <a:lnTo>
                    <a:pt x="809" y="324"/>
                  </a:lnTo>
                  <a:lnTo>
                    <a:pt x="800" y="285"/>
                  </a:lnTo>
                  <a:lnTo>
                    <a:pt x="785" y="248"/>
                  </a:lnTo>
                  <a:lnTo>
                    <a:pt x="769" y="213"/>
                  </a:lnTo>
                  <a:lnTo>
                    <a:pt x="748" y="180"/>
                  </a:lnTo>
                  <a:lnTo>
                    <a:pt x="724" y="148"/>
                  </a:lnTo>
                  <a:lnTo>
                    <a:pt x="698" y="118"/>
                  </a:lnTo>
                  <a:lnTo>
                    <a:pt x="670" y="92"/>
                  </a:lnTo>
                  <a:lnTo>
                    <a:pt x="639" y="68"/>
                  </a:lnTo>
                  <a:lnTo>
                    <a:pt x="604" y="48"/>
                  </a:lnTo>
                  <a:lnTo>
                    <a:pt x="568" y="31"/>
                  </a:lnTo>
                  <a:lnTo>
                    <a:pt x="531" y="16"/>
                  </a:lnTo>
                  <a:lnTo>
                    <a:pt x="492" y="7"/>
                  </a:lnTo>
                  <a:lnTo>
                    <a:pt x="451" y="2"/>
                  </a:lnTo>
                  <a:lnTo>
                    <a:pt x="409" y="0"/>
                  </a:lnTo>
                  <a:close/>
                </a:path>
              </a:pathLst>
            </a:custGeom>
            <a:blipFill dpi="0" rotWithShape="0">
              <a:blip r:embed="rId3" cstate="print"/>
              <a:srcRect/>
              <a:tile tx="0" ty="0" sx="100000" sy="100000" flip="none" algn="tl"/>
            </a:blipFill>
            <a:ln w="28575">
              <a:solidFill>
                <a:schemeClr val="bg1"/>
              </a:solidFill>
              <a:round/>
            </a:ln>
          </p:spPr>
          <p:txBody>
            <a:bodyPr/>
            <a:lstStyle/>
            <a:p>
              <a:endParaRPr lang="en-GB"/>
            </a:p>
          </p:txBody>
        </p:sp>
        <p:sp>
          <p:nvSpPr>
            <p:cNvPr id="41" name="Freeform 77"/>
            <p:cNvSpPr>
              <a:spLocks noEditPoints="1"/>
            </p:cNvSpPr>
            <p:nvPr/>
          </p:nvSpPr>
          <p:spPr bwMode="auto">
            <a:xfrm>
              <a:off x="2311599" y="2251943"/>
              <a:ext cx="341313" cy="633412"/>
            </a:xfrm>
            <a:custGeom>
              <a:avLst/>
              <a:gdLst>
                <a:gd name="T0" fmla="*/ 2147483646 w 304"/>
                <a:gd name="T1" fmla="*/ 2147483646 h 566"/>
                <a:gd name="T2" fmla="*/ 2147483646 w 304"/>
                <a:gd name="T3" fmla="*/ 2147483646 h 566"/>
                <a:gd name="T4" fmla="*/ 2147483646 w 304"/>
                <a:gd name="T5" fmla="*/ 2147483646 h 566"/>
                <a:gd name="T6" fmla="*/ 2147483646 w 304"/>
                <a:gd name="T7" fmla="*/ 2147483646 h 566"/>
                <a:gd name="T8" fmla="*/ 2147483646 w 304"/>
                <a:gd name="T9" fmla="*/ 2147483646 h 566"/>
                <a:gd name="T10" fmla="*/ 2147483646 w 304"/>
                <a:gd name="T11" fmla="*/ 2147483646 h 566"/>
                <a:gd name="T12" fmla="*/ 2147483646 w 304"/>
                <a:gd name="T13" fmla="*/ 2147483646 h 566"/>
                <a:gd name="T14" fmla="*/ 2147483646 w 304"/>
                <a:gd name="T15" fmla="*/ 2147483646 h 566"/>
                <a:gd name="T16" fmla="*/ 2147483646 w 304"/>
                <a:gd name="T17" fmla="*/ 2147483646 h 566"/>
                <a:gd name="T18" fmla="*/ 2147483646 w 304"/>
                <a:gd name="T19" fmla="*/ 2147483646 h 566"/>
                <a:gd name="T20" fmla="*/ 2147483646 w 304"/>
                <a:gd name="T21" fmla="*/ 2147483646 h 566"/>
                <a:gd name="T22" fmla="*/ 2147483646 w 304"/>
                <a:gd name="T23" fmla="*/ 2147483646 h 566"/>
                <a:gd name="T24" fmla="*/ 2147483646 w 304"/>
                <a:gd name="T25" fmla="*/ 2147483646 h 566"/>
                <a:gd name="T26" fmla="*/ 2147483646 w 304"/>
                <a:gd name="T27" fmla="*/ 2147483646 h 566"/>
                <a:gd name="T28" fmla="*/ 2147483646 w 304"/>
                <a:gd name="T29" fmla="*/ 2147483646 h 566"/>
                <a:gd name="T30" fmla="*/ 2147483646 w 304"/>
                <a:gd name="T31" fmla="*/ 2147483646 h 566"/>
                <a:gd name="T32" fmla="*/ 2147483646 w 304"/>
                <a:gd name="T33" fmla="*/ 2147483646 h 566"/>
                <a:gd name="T34" fmla="*/ 2147483646 w 304"/>
                <a:gd name="T35" fmla="*/ 2147483646 h 566"/>
                <a:gd name="T36" fmla="*/ 2147483646 w 304"/>
                <a:gd name="T37" fmla="*/ 2147483646 h 566"/>
                <a:gd name="T38" fmla="*/ 2147483646 w 304"/>
                <a:gd name="T39" fmla="*/ 2147483646 h 566"/>
                <a:gd name="T40" fmla="*/ 2147483646 w 304"/>
                <a:gd name="T41" fmla="*/ 2147483646 h 566"/>
                <a:gd name="T42" fmla="*/ 2147483646 w 304"/>
                <a:gd name="T43" fmla="*/ 2147483646 h 566"/>
                <a:gd name="T44" fmla="*/ 2147483646 w 304"/>
                <a:gd name="T45" fmla="*/ 2147483646 h 566"/>
                <a:gd name="T46" fmla="*/ 2147483646 w 304"/>
                <a:gd name="T47" fmla="*/ 2147483646 h 566"/>
                <a:gd name="T48" fmla="*/ 2147483646 w 304"/>
                <a:gd name="T49" fmla="*/ 2147483646 h 566"/>
                <a:gd name="T50" fmla="*/ 2147483646 w 304"/>
                <a:gd name="T51" fmla="*/ 2147483646 h 566"/>
                <a:gd name="T52" fmla="*/ 2147483646 w 304"/>
                <a:gd name="T53" fmla="*/ 2147483646 h 566"/>
                <a:gd name="T54" fmla="*/ 2147483646 w 304"/>
                <a:gd name="T55" fmla="*/ 2147483646 h 566"/>
                <a:gd name="T56" fmla="*/ 2147483646 w 304"/>
                <a:gd name="T57" fmla="*/ 2147483646 h 566"/>
                <a:gd name="T58" fmla="*/ 2147483646 w 304"/>
                <a:gd name="T59" fmla="*/ 2147483646 h 566"/>
                <a:gd name="T60" fmla="*/ 2147483646 w 304"/>
                <a:gd name="T61" fmla="*/ 2147483646 h 566"/>
                <a:gd name="T62" fmla="*/ 2147483646 w 304"/>
                <a:gd name="T63" fmla="*/ 2147483646 h 566"/>
                <a:gd name="T64" fmla="*/ 2147483646 w 304"/>
                <a:gd name="T65" fmla="*/ 2147483646 h 566"/>
                <a:gd name="T66" fmla="*/ 2147483646 w 304"/>
                <a:gd name="T67" fmla="*/ 2147483646 h 566"/>
                <a:gd name="T68" fmla="*/ 2147483646 w 304"/>
                <a:gd name="T69" fmla="*/ 2147483646 h 566"/>
                <a:gd name="T70" fmla="*/ 2147483646 w 304"/>
                <a:gd name="T71" fmla="*/ 2147483646 h 566"/>
                <a:gd name="T72" fmla="*/ 2147483646 w 304"/>
                <a:gd name="T73" fmla="*/ 2147483646 h 566"/>
                <a:gd name="T74" fmla="*/ 2147483646 w 304"/>
                <a:gd name="T75" fmla="*/ 2147483646 h 566"/>
                <a:gd name="T76" fmla="*/ 2147483646 w 304"/>
                <a:gd name="T77" fmla="*/ 2147483646 h 566"/>
                <a:gd name="T78" fmla="*/ 2147483646 w 304"/>
                <a:gd name="T79" fmla="*/ 2147483646 h 566"/>
                <a:gd name="T80" fmla="*/ 2147483646 w 304"/>
                <a:gd name="T81" fmla="*/ 2147483646 h 566"/>
                <a:gd name="T82" fmla="*/ 2147483646 w 304"/>
                <a:gd name="T83" fmla="*/ 2147483646 h 566"/>
                <a:gd name="T84" fmla="*/ 2147483646 w 304"/>
                <a:gd name="T85" fmla="*/ 2147483646 h 566"/>
                <a:gd name="T86" fmla="*/ 2147483646 w 304"/>
                <a:gd name="T87" fmla="*/ 2147483646 h 566"/>
                <a:gd name="T88" fmla="*/ 2147483646 w 304"/>
                <a:gd name="T89" fmla="*/ 2147483646 h 566"/>
                <a:gd name="T90" fmla="*/ 2147483646 w 304"/>
                <a:gd name="T91" fmla="*/ 2147483646 h 566"/>
                <a:gd name="T92" fmla="*/ 2147483646 w 304"/>
                <a:gd name="T93" fmla="*/ 2147483646 h 566"/>
                <a:gd name="T94" fmla="*/ 2147483646 w 304"/>
                <a:gd name="T95" fmla="*/ 2147483646 h 566"/>
                <a:gd name="T96" fmla="*/ 2147483646 w 304"/>
                <a:gd name="T97" fmla="*/ 2147483646 h 5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04"/>
                <a:gd name="T148" fmla="*/ 0 h 566"/>
                <a:gd name="T149" fmla="*/ 304 w 304"/>
                <a:gd name="T150" fmla="*/ 566 h 5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04" h="566">
                  <a:moveTo>
                    <a:pt x="304" y="377"/>
                  </a:moveTo>
                  <a:lnTo>
                    <a:pt x="304" y="377"/>
                  </a:lnTo>
                  <a:lnTo>
                    <a:pt x="303" y="399"/>
                  </a:lnTo>
                  <a:lnTo>
                    <a:pt x="295" y="419"/>
                  </a:lnTo>
                  <a:lnTo>
                    <a:pt x="286" y="440"/>
                  </a:lnTo>
                  <a:lnTo>
                    <a:pt x="271" y="460"/>
                  </a:lnTo>
                  <a:lnTo>
                    <a:pt x="252" y="477"/>
                  </a:lnTo>
                  <a:lnTo>
                    <a:pt x="230" y="492"/>
                  </a:lnTo>
                  <a:lnTo>
                    <a:pt x="219" y="499"/>
                  </a:lnTo>
                  <a:lnTo>
                    <a:pt x="206" y="505"/>
                  </a:lnTo>
                  <a:lnTo>
                    <a:pt x="193" y="510"/>
                  </a:lnTo>
                  <a:lnTo>
                    <a:pt x="178" y="514"/>
                  </a:lnTo>
                  <a:lnTo>
                    <a:pt x="178" y="566"/>
                  </a:lnTo>
                  <a:lnTo>
                    <a:pt x="139" y="566"/>
                  </a:lnTo>
                  <a:lnTo>
                    <a:pt x="139" y="518"/>
                  </a:lnTo>
                  <a:lnTo>
                    <a:pt x="136" y="518"/>
                  </a:lnTo>
                  <a:lnTo>
                    <a:pt x="132" y="518"/>
                  </a:lnTo>
                  <a:lnTo>
                    <a:pt x="113" y="518"/>
                  </a:lnTo>
                  <a:lnTo>
                    <a:pt x="93" y="516"/>
                  </a:lnTo>
                  <a:lnTo>
                    <a:pt x="59" y="508"/>
                  </a:lnTo>
                  <a:lnTo>
                    <a:pt x="45" y="505"/>
                  </a:lnTo>
                  <a:lnTo>
                    <a:pt x="30" y="499"/>
                  </a:lnTo>
                  <a:lnTo>
                    <a:pt x="0" y="484"/>
                  </a:lnTo>
                  <a:lnTo>
                    <a:pt x="22" y="416"/>
                  </a:lnTo>
                  <a:lnTo>
                    <a:pt x="45" y="429"/>
                  </a:lnTo>
                  <a:lnTo>
                    <a:pt x="74" y="443"/>
                  </a:lnTo>
                  <a:lnTo>
                    <a:pt x="108" y="455"/>
                  </a:lnTo>
                  <a:lnTo>
                    <a:pt x="124" y="456"/>
                  </a:lnTo>
                  <a:lnTo>
                    <a:pt x="139" y="458"/>
                  </a:lnTo>
                  <a:lnTo>
                    <a:pt x="139" y="315"/>
                  </a:lnTo>
                  <a:lnTo>
                    <a:pt x="97" y="297"/>
                  </a:lnTo>
                  <a:lnTo>
                    <a:pt x="74" y="286"/>
                  </a:lnTo>
                  <a:lnTo>
                    <a:pt x="56" y="271"/>
                  </a:lnTo>
                  <a:lnTo>
                    <a:pt x="48" y="262"/>
                  </a:lnTo>
                  <a:lnTo>
                    <a:pt x="41" y="252"/>
                  </a:lnTo>
                  <a:lnTo>
                    <a:pt x="33" y="243"/>
                  </a:lnTo>
                  <a:lnTo>
                    <a:pt x="28" y="232"/>
                  </a:lnTo>
                  <a:lnTo>
                    <a:pt x="22" y="219"/>
                  </a:lnTo>
                  <a:lnTo>
                    <a:pt x="19" y="204"/>
                  </a:lnTo>
                  <a:lnTo>
                    <a:pt x="17" y="189"/>
                  </a:lnTo>
                  <a:lnTo>
                    <a:pt x="17" y="173"/>
                  </a:lnTo>
                  <a:lnTo>
                    <a:pt x="19" y="154"/>
                  </a:lnTo>
                  <a:lnTo>
                    <a:pt x="24" y="135"/>
                  </a:lnTo>
                  <a:lnTo>
                    <a:pt x="35" y="117"/>
                  </a:lnTo>
                  <a:lnTo>
                    <a:pt x="48" y="98"/>
                  </a:lnTo>
                  <a:lnTo>
                    <a:pt x="67" y="82"/>
                  </a:lnTo>
                  <a:lnTo>
                    <a:pt x="87" y="69"/>
                  </a:lnTo>
                  <a:lnTo>
                    <a:pt x="100" y="61"/>
                  </a:lnTo>
                  <a:lnTo>
                    <a:pt x="111" y="58"/>
                  </a:lnTo>
                  <a:lnTo>
                    <a:pt x="126" y="52"/>
                  </a:lnTo>
                  <a:lnTo>
                    <a:pt x="139" y="50"/>
                  </a:lnTo>
                  <a:lnTo>
                    <a:pt x="139" y="0"/>
                  </a:lnTo>
                  <a:lnTo>
                    <a:pt x="178" y="0"/>
                  </a:lnTo>
                  <a:lnTo>
                    <a:pt x="178" y="46"/>
                  </a:lnTo>
                  <a:lnTo>
                    <a:pt x="208" y="46"/>
                  </a:lnTo>
                  <a:lnTo>
                    <a:pt x="234" y="48"/>
                  </a:lnTo>
                  <a:lnTo>
                    <a:pt x="284" y="58"/>
                  </a:lnTo>
                  <a:lnTo>
                    <a:pt x="271" y="126"/>
                  </a:lnTo>
                  <a:lnTo>
                    <a:pt x="249" y="117"/>
                  </a:lnTo>
                  <a:lnTo>
                    <a:pt x="225" y="111"/>
                  </a:lnTo>
                  <a:lnTo>
                    <a:pt x="200" y="106"/>
                  </a:lnTo>
                  <a:lnTo>
                    <a:pt x="178" y="104"/>
                  </a:lnTo>
                  <a:lnTo>
                    <a:pt x="178" y="230"/>
                  </a:lnTo>
                  <a:lnTo>
                    <a:pt x="223" y="249"/>
                  </a:lnTo>
                  <a:lnTo>
                    <a:pt x="243" y="262"/>
                  </a:lnTo>
                  <a:lnTo>
                    <a:pt x="264" y="275"/>
                  </a:lnTo>
                  <a:lnTo>
                    <a:pt x="271" y="284"/>
                  </a:lnTo>
                  <a:lnTo>
                    <a:pt x="280" y="293"/>
                  </a:lnTo>
                  <a:lnTo>
                    <a:pt x="288" y="304"/>
                  </a:lnTo>
                  <a:lnTo>
                    <a:pt x="293" y="315"/>
                  </a:lnTo>
                  <a:lnTo>
                    <a:pt x="299" y="328"/>
                  </a:lnTo>
                  <a:lnTo>
                    <a:pt x="303" y="343"/>
                  </a:lnTo>
                  <a:lnTo>
                    <a:pt x="304" y="360"/>
                  </a:lnTo>
                  <a:lnTo>
                    <a:pt x="304" y="377"/>
                  </a:lnTo>
                  <a:close/>
                  <a:moveTo>
                    <a:pt x="95" y="158"/>
                  </a:moveTo>
                  <a:lnTo>
                    <a:pt x="95" y="158"/>
                  </a:lnTo>
                  <a:lnTo>
                    <a:pt x="97" y="167"/>
                  </a:lnTo>
                  <a:lnTo>
                    <a:pt x="98" y="176"/>
                  </a:lnTo>
                  <a:lnTo>
                    <a:pt x="102" y="184"/>
                  </a:lnTo>
                  <a:lnTo>
                    <a:pt x="108" y="191"/>
                  </a:lnTo>
                  <a:lnTo>
                    <a:pt x="123" y="202"/>
                  </a:lnTo>
                  <a:lnTo>
                    <a:pt x="139" y="213"/>
                  </a:lnTo>
                  <a:lnTo>
                    <a:pt x="139" y="104"/>
                  </a:lnTo>
                  <a:lnTo>
                    <a:pt x="124" y="108"/>
                  </a:lnTo>
                  <a:lnTo>
                    <a:pt x="111" y="113"/>
                  </a:lnTo>
                  <a:lnTo>
                    <a:pt x="104" y="119"/>
                  </a:lnTo>
                  <a:lnTo>
                    <a:pt x="98" y="130"/>
                  </a:lnTo>
                  <a:lnTo>
                    <a:pt x="97" y="143"/>
                  </a:lnTo>
                  <a:lnTo>
                    <a:pt x="95" y="158"/>
                  </a:lnTo>
                  <a:close/>
                  <a:moveTo>
                    <a:pt x="225" y="390"/>
                  </a:moveTo>
                  <a:lnTo>
                    <a:pt x="225" y="390"/>
                  </a:lnTo>
                  <a:lnTo>
                    <a:pt x="225" y="378"/>
                  </a:lnTo>
                  <a:lnTo>
                    <a:pt x="221" y="369"/>
                  </a:lnTo>
                  <a:lnTo>
                    <a:pt x="217" y="362"/>
                  </a:lnTo>
                  <a:lnTo>
                    <a:pt x="212" y="354"/>
                  </a:lnTo>
                  <a:lnTo>
                    <a:pt x="197" y="343"/>
                  </a:lnTo>
                  <a:lnTo>
                    <a:pt x="178" y="332"/>
                  </a:lnTo>
                  <a:lnTo>
                    <a:pt x="178" y="456"/>
                  </a:lnTo>
                  <a:lnTo>
                    <a:pt x="191" y="455"/>
                  </a:lnTo>
                  <a:lnTo>
                    <a:pt x="202" y="449"/>
                  </a:lnTo>
                  <a:lnTo>
                    <a:pt x="208" y="447"/>
                  </a:lnTo>
                  <a:lnTo>
                    <a:pt x="212" y="442"/>
                  </a:lnTo>
                  <a:lnTo>
                    <a:pt x="219" y="430"/>
                  </a:lnTo>
                  <a:lnTo>
                    <a:pt x="223" y="412"/>
                  </a:lnTo>
                  <a:lnTo>
                    <a:pt x="225" y="390"/>
                  </a:lnTo>
                  <a:close/>
                </a:path>
              </a:pathLst>
            </a:custGeom>
            <a:solidFill>
              <a:schemeClr val="bg1"/>
            </a:solidFill>
            <a:ln w="9525">
              <a:noFill/>
              <a:round/>
            </a:ln>
          </p:spPr>
          <p:txBody>
            <a:bodyPr/>
            <a:lstStyle/>
            <a:p>
              <a:endParaRPr lang="en-GB"/>
            </a:p>
          </p:txBody>
        </p:sp>
      </p:grpSp>
      <p:grpSp>
        <p:nvGrpSpPr>
          <p:cNvPr id="108" name="组合 107"/>
          <p:cNvGrpSpPr/>
          <p:nvPr/>
        </p:nvGrpSpPr>
        <p:grpSpPr>
          <a:xfrm>
            <a:off x="621864" y="4941168"/>
            <a:ext cx="2338388" cy="1770062"/>
            <a:chOff x="911424" y="4941168"/>
            <a:chExt cx="2338388" cy="1770062"/>
          </a:xfrm>
        </p:grpSpPr>
        <p:grpSp>
          <p:nvGrpSpPr>
            <p:cNvPr id="55" name="Group 20"/>
            <p:cNvGrpSpPr/>
            <p:nvPr/>
          </p:nvGrpSpPr>
          <p:grpSpPr bwMode="auto">
            <a:xfrm>
              <a:off x="911424" y="4941168"/>
              <a:ext cx="2338388" cy="1770062"/>
              <a:chOff x="4661969" y="5087672"/>
              <a:chExt cx="2337190" cy="1770327"/>
            </a:xfrm>
          </p:grpSpPr>
          <p:sp>
            <p:nvSpPr>
              <p:cNvPr id="56" name="Freeform 102"/>
              <p:cNvSpPr/>
              <p:nvPr/>
            </p:nvSpPr>
            <p:spPr bwMode="auto">
              <a:xfrm>
                <a:off x="5451529" y="5087672"/>
                <a:ext cx="1205711" cy="1678098"/>
              </a:xfrm>
              <a:custGeom>
                <a:avLst/>
                <a:gdLst>
                  <a:gd name="T0" fmla="*/ 0 w 1073"/>
                  <a:gd name="T1" fmla="*/ 2147483646 h 1494"/>
                  <a:gd name="T2" fmla="*/ 0 w 1073"/>
                  <a:gd name="T3" fmla="*/ 2147483646 h 1494"/>
                  <a:gd name="T4" fmla="*/ 2147483646 w 1073"/>
                  <a:gd name="T5" fmla="*/ 2147483646 h 1494"/>
                  <a:gd name="T6" fmla="*/ 2147483646 w 1073"/>
                  <a:gd name="T7" fmla="*/ 2147483646 h 1494"/>
                  <a:gd name="T8" fmla="*/ 2147483646 w 1073"/>
                  <a:gd name="T9" fmla="*/ 2147483646 h 1494"/>
                  <a:gd name="T10" fmla="*/ 2147483646 w 1073"/>
                  <a:gd name="T11" fmla="*/ 2147483646 h 1494"/>
                  <a:gd name="T12" fmla="*/ 2147483646 w 1073"/>
                  <a:gd name="T13" fmla="*/ 2147483646 h 1494"/>
                  <a:gd name="T14" fmla="*/ 2147483646 w 1073"/>
                  <a:gd name="T15" fmla="*/ 2147483646 h 1494"/>
                  <a:gd name="T16" fmla="*/ 2147483646 w 1073"/>
                  <a:gd name="T17" fmla="*/ 2147483646 h 1494"/>
                  <a:gd name="T18" fmla="*/ 2147483646 w 1073"/>
                  <a:gd name="T19" fmla="*/ 2147483646 h 1494"/>
                  <a:gd name="T20" fmla="*/ 2147483646 w 1073"/>
                  <a:gd name="T21" fmla="*/ 2147483646 h 1494"/>
                  <a:gd name="T22" fmla="*/ 2147483646 w 1073"/>
                  <a:gd name="T23" fmla="*/ 2147483646 h 1494"/>
                  <a:gd name="T24" fmla="*/ 2147483646 w 1073"/>
                  <a:gd name="T25" fmla="*/ 2147483646 h 1494"/>
                  <a:gd name="T26" fmla="*/ 2147483646 w 1073"/>
                  <a:gd name="T27" fmla="*/ 2147483646 h 1494"/>
                  <a:gd name="T28" fmla="*/ 2147483646 w 1073"/>
                  <a:gd name="T29" fmla="*/ 2147483646 h 1494"/>
                  <a:gd name="T30" fmla="*/ 2147483646 w 1073"/>
                  <a:gd name="T31" fmla="*/ 2147483646 h 1494"/>
                  <a:gd name="T32" fmla="*/ 2147483646 w 1073"/>
                  <a:gd name="T33" fmla="*/ 2147483646 h 1494"/>
                  <a:gd name="T34" fmla="*/ 2147483646 w 1073"/>
                  <a:gd name="T35" fmla="*/ 2147483646 h 1494"/>
                  <a:gd name="T36" fmla="*/ 2147483646 w 1073"/>
                  <a:gd name="T37" fmla="*/ 2147483646 h 1494"/>
                  <a:gd name="T38" fmla="*/ 2147483646 w 1073"/>
                  <a:gd name="T39" fmla="*/ 2147483646 h 1494"/>
                  <a:gd name="T40" fmla="*/ 2147483646 w 1073"/>
                  <a:gd name="T41" fmla="*/ 2147483646 h 1494"/>
                  <a:gd name="T42" fmla="*/ 2147483646 w 1073"/>
                  <a:gd name="T43" fmla="*/ 2147483646 h 1494"/>
                  <a:gd name="T44" fmla="*/ 2147483646 w 1073"/>
                  <a:gd name="T45" fmla="*/ 2147483646 h 1494"/>
                  <a:gd name="T46" fmla="*/ 2147483646 w 1073"/>
                  <a:gd name="T47" fmla="*/ 2147483646 h 1494"/>
                  <a:gd name="T48" fmla="*/ 2147483646 w 1073"/>
                  <a:gd name="T49" fmla="*/ 2147483646 h 1494"/>
                  <a:gd name="T50" fmla="*/ 2147483646 w 1073"/>
                  <a:gd name="T51" fmla="*/ 2147483646 h 1494"/>
                  <a:gd name="T52" fmla="*/ 2147483646 w 1073"/>
                  <a:gd name="T53" fmla="*/ 2147483646 h 1494"/>
                  <a:gd name="T54" fmla="*/ 2147483646 w 1073"/>
                  <a:gd name="T55" fmla="*/ 2147483646 h 1494"/>
                  <a:gd name="T56" fmla="*/ 2147483646 w 1073"/>
                  <a:gd name="T57" fmla="*/ 2147483646 h 1494"/>
                  <a:gd name="T58" fmla="*/ 2147483646 w 1073"/>
                  <a:gd name="T59" fmla="*/ 0 h 1494"/>
                  <a:gd name="T60" fmla="*/ 2147483646 w 1073"/>
                  <a:gd name="T61" fmla="*/ 0 h 1494"/>
                  <a:gd name="T62" fmla="*/ 2147483646 w 1073"/>
                  <a:gd name="T63" fmla="*/ 0 h 1494"/>
                  <a:gd name="T64" fmla="*/ 2147483646 w 1073"/>
                  <a:gd name="T65" fmla="*/ 2147483646 h 1494"/>
                  <a:gd name="T66" fmla="*/ 2147483646 w 1073"/>
                  <a:gd name="T67" fmla="*/ 2147483646 h 1494"/>
                  <a:gd name="T68" fmla="*/ 2147483646 w 1073"/>
                  <a:gd name="T69" fmla="*/ 2147483646 h 1494"/>
                  <a:gd name="T70" fmla="*/ 2147483646 w 1073"/>
                  <a:gd name="T71" fmla="*/ 2147483646 h 1494"/>
                  <a:gd name="T72" fmla="*/ 2147483646 w 1073"/>
                  <a:gd name="T73" fmla="*/ 2147483646 h 1494"/>
                  <a:gd name="T74" fmla="*/ 2147483646 w 1073"/>
                  <a:gd name="T75" fmla="*/ 2147483646 h 1494"/>
                  <a:gd name="T76" fmla="*/ 2147483646 w 1073"/>
                  <a:gd name="T77" fmla="*/ 2147483646 h 1494"/>
                  <a:gd name="T78" fmla="*/ 0 w 1073"/>
                  <a:gd name="T79" fmla="*/ 2147483646 h 1494"/>
                  <a:gd name="T80" fmla="*/ 0 w 1073"/>
                  <a:gd name="T81" fmla="*/ 2147483646 h 149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73"/>
                  <a:gd name="T124" fmla="*/ 0 h 1494"/>
                  <a:gd name="T125" fmla="*/ 1073 w 1073"/>
                  <a:gd name="T126" fmla="*/ 1494 h 149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73" h="1494">
                    <a:moveTo>
                      <a:pt x="0" y="1412"/>
                    </a:moveTo>
                    <a:lnTo>
                      <a:pt x="0" y="1412"/>
                    </a:lnTo>
                    <a:lnTo>
                      <a:pt x="2" y="1429"/>
                    </a:lnTo>
                    <a:lnTo>
                      <a:pt x="6" y="1445"/>
                    </a:lnTo>
                    <a:lnTo>
                      <a:pt x="13" y="1458"/>
                    </a:lnTo>
                    <a:lnTo>
                      <a:pt x="25" y="1469"/>
                    </a:lnTo>
                    <a:lnTo>
                      <a:pt x="36" y="1481"/>
                    </a:lnTo>
                    <a:lnTo>
                      <a:pt x="50" y="1488"/>
                    </a:lnTo>
                    <a:lnTo>
                      <a:pt x="65" y="1492"/>
                    </a:lnTo>
                    <a:lnTo>
                      <a:pt x="82" y="1494"/>
                    </a:lnTo>
                    <a:lnTo>
                      <a:pt x="991" y="1494"/>
                    </a:lnTo>
                    <a:lnTo>
                      <a:pt x="1008" y="1492"/>
                    </a:lnTo>
                    <a:lnTo>
                      <a:pt x="1023" y="1488"/>
                    </a:lnTo>
                    <a:lnTo>
                      <a:pt x="1038" y="1481"/>
                    </a:lnTo>
                    <a:lnTo>
                      <a:pt x="1049" y="1469"/>
                    </a:lnTo>
                    <a:lnTo>
                      <a:pt x="1060" y="1458"/>
                    </a:lnTo>
                    <a:lnTo>
                      <a:pt x="1067" y="1445"/>
                    </a:lnTo>
                    <a:lnTo>
                      <a:pt x="1071" y="1429"/>
                    </a:lnTo>
                    <a:lnTo>
                      <a:pt x="1073" y="1412"/>
                    </a:lnTo>
                    <a:lnTo>
                      <a:pt x="1073" y="82"/>
                    </a:lnTo>
                    <a:lnTo>
                      <a:pt x="1071" y="65"/>
                    </a:lnTo>
                    <a:lnTo>
                      <a:pt x="1067" y="50"/>
                    </a:lnTo>
                    <a:lnTo>
                      <a:pt x="1060" y="36"/>
                    </a:lnTo>
                    <a:lnTo>
                      <a:pt x="1049" y="24"/>
                    </a:lnTo>
                    <a:lnTo>
                      <a:pt x="1038" y="13"/>
                    </a:lnTo>
                    <a:lnTo>
                      <a:pt x="1023" y="6"/>
                    </a:lnTo>
                    <a:lnTo>
                      <a:pt x="1008" y="2"/>
                    </a:lnTo>
                    <a:lnTo>
                      <a:pt x="991" y="0"/>
                    </a:lnTo>
                    <a:lnTo>
                      <a:pt x="82" y="0"/>
                    </a:lnTo>
                    <a:lnTo>
                      <a:pt x="65" y="2"/>
                    </a:lnTo>
                    <a:lnTo>
                      <a:pt x="50" y="6"/>
                    </a:lnTo>
                    <a:lnTo>
                      <a:pt x="36" y="13"/>
                    </a:lnTo>
                    <a:lnTo>
                      <a:pt x="25" y="24"/>
                    </a:lnTo>
                    <a:lnTo>
                      <a:pt x="13" y="36"/>
                    </a:lnTo>
                    <a:lnTo>
                      <a:pt x="6" y="50"/>
                    </a:lnTo>
                    <a:lnTo>
                      <a:pt x="2" y="65"/>
                    </a:lnTo>
                    <a:lnTo>
                      <a:pt x="0" y="82"/>
                    </a:lnTo>
                    <a:lnTo>
                      <a:pt x="0" y="1412"/>
                    </a:lnTo>
                    <a:close/>
                  </a:path>
                </a:pathLst>
              </a:custGeom>
              <a:solidFill>
                <a:srgbClr val="171717"/>
              </a:solidFill>
              <a:ln w="9525">
                <a:noFill/>
                <a:round/>
              </a:ln>
            </p:spPr>
            <p:txBody>
              <a:bodyPr/>
              <a:lstStyle/>
              <a:p>
                <a:endParaRPr lang="en-GB"/>
              </a:p>
            </p:txBody>
          </p:sp>
          <p:sp>
            <p:nvSpPr>
              <p:cNvPr id="57" name="Rectangle 103"/>
              <p:cNvSpPr>
                <a:spLocks noChangeArrowheads="1"/>
              </p:cNvSpPr>
              <p:nvPr/>
            </p:nvSpPr>
            <p:spPr bwMode="auto">
              <a:xfrm>
                <a:off x="5539259" y="5161904"/>
                <a:ext cx="1032504" cy="1457651"/>
              </a:xfrm>
              <a:prstGeom prst="rect">
                <a:avLst/>
              </a:prstGeom>
              <a:solidFill>
                <a:schemeClr val="bg1"/>
              </a:solidFill>
              <a:ln w="9525">
                <a:noFill/>
                <a:miter lim="800000"/>
              </a:ln>
            </p:spPr>
            <p:txBody>
              <a:bodyPr/>
              <a:lstStyle/>
              <a:p>
                <a:pPr eaLnBrk="1" hangingPunct="1"/>
                <a:endParaRPr lang="zh-CN" altLang="zh-CN"/>
              </a:p>
            </p:txBody>
          </p:sp>
          <p:sp>
            <p:nvSpPr>
              <p:cNvPr id="58" name="Freeform 105"/>
              <p:cNvSpPr/>
              <p:nvPr/>
            </p:nvSpPr>
            <p:spPr bwMode="auto">
              <a:xfrm>
                <a:off x="6016144" y="6653297"/>
                <a:ext cx="78732" cy="80981"/>
              </a:xfrm>
              <a:custGeom>
                <a:avLst/>
                <a:gdLst>
                  <a:gd name="T0" fmla="*/ 2147483646 w 71"/>
                  <a:gd name="T1" fmla="*/ 2147483646 h 73"/>
                  <a:gd name="T2" fmla="*/ 2147483646 w 71"/>
                  <a:gd name="T3" fmla="*/ 2147483646 h 73"/>
                  <a:gd name="T4" fmla="*/ 2147483646 w 71"/>
                  <a:gd name="T5" fmla="*/ 2147483646 h 73"/>
                  <a:gd name="T6" fmla="*/ 2147483646 w 71"/>
                  <a:gd name="T7" fmla="*/ 2147483646 h 73"/>
                  <a:gd name="T8" fmla="*/ 2147483646 w 71"/>
                  <a:gd name="T9" fmla="*/ 2147483646 h 73"/>
                  <a:gd name="T10" fmla="*/ 2147483646 w 71"/>
                  <a:gd name="T11" fmla="*/ 2147483646 h 73"/>
                  <a:gd name="T12" fmla="*/ 2147483646 w 71"/>
                  <a:gd name="T13" fmla="*/ 2147483646 h 73"/>
                  <a:gd name="T14" fmla="*/ 2147483646 w 71"/>
                  <a:gd name="T15" fmla="*/ 2147483646 h 73"/>
                  <a:gd name="T16" fmla="*/ 0 w 71"/>
                  <a:gd name="T17" fmla="*/ 2147483646 h 73"/>
                  <a:gd name="T18" fmla="*/ 0 w 71"/>
                  <a:gd name="T19" fmla="*/ 2147483646 h 73"/>
                  <a:gd name="T20" fmla="*/ 0 w 71"/>
                  <a:gd name="T21" fmla="*/ 2147483646 h 73"/>
                  <a:gd name="T22" fmla="*/ 0 w 71"/>
                  <a:gd name="T23" fmla="*/ 2147483646 h 73"/>
                  <a:gd name="T24" fmla="*/ 2147483646 w 71"/>
                  <a:gd name="T25" fmla="*/ 2147483646 h 73"/>
                  <a:gd name="T26" fmla="*/ 2147483646 w 71"/>
                  <a:gd name="T27" fmla="*/ 2147483646 h 73"/>
                  <a:gd name="T28" fmla="*/ 2147483646 w 71"/>
                  <a:gd name="T29" fmla="*/ 2147483646 h 73"/>
                  <a:gd name="T30" fmla="*/ 2147483646 w 71"/>
                  <a:gd name="T31" fmla="*/ 2147483646 h 73"/>
                  <a:gd name="T32" fmla="*/ 2147483646 w 71"/>
                  <a:gd name="T33" fmla="*/ 2147483646 h 73"/>
                  <a:gd name="T34" fmla="*/ 2147483646 w 71"/>
                  <a:gd name="T35" fmla="*/ 2147483646 h 73"/>
                  <a:gd name="T36" fmla="*/ 2147483646 w 71"/>
                  <a:gd name="T37" fmla="*/ 0 h 73"/>
                  <a:gd name="T38" fmla="*/ 2147483646 w 71"/>
                  <a:gd name="T39" fmla="*/ 0 h 73"/>
                  <a:gd name="T40" fmla="*/ 2147483646 w 71"/>
                  <a:gd name="T41" fmla="*/ 2147483646 h 73"/>
                  <a:gd name="T42" fmla="*/ 2147483646 w 71"/>
                  <a:gd name="T43" fmla="*/ 2147483646 h 73"/>
                  <a:gd name="T44" fmla="*/ 2147483646 w 71"/>
                  <a:gd name="T45" fmla="*/ 2147483646 h 73"/>
                  <a:gd name="T46" fmla="*/ 2147483646 w 71"/>
                  <a:gd name="T47" fmla="*/ 2147483646 h 73"/>
                  <a:gd name="T48" fmla="*/ 2147483646 w 71"/>
                  <a:gd name="T49" fmla="*/ 2147483646 h 73"/>
                  <a:gd name="T50" fmla="*/ 2147483646 w 71"/>
                  <a:gd name="T51" fmla="*/ 2147483646 h 73"/>
                  <a:gd name="T52" fmla="*/ 2147483646 w 71"/>
                  <a:gd name="T53" fmla="*/ 2147483646 h 73"/>
                  <a:gd name="T54" fmla="*/ 2147483646 w 71"/>
                  <a:gd name="T55" fmla="*/ 2147483646 h 73"/>
                  <a:gd name="T56" fmla="*/ 2147483646 w 71"/>
                  <a:gd name="T57" fmla="*/ 2147483646 h 73"/>
                  <a:gd name="T58" fmla="*/ 2147483646 w 71"/>
                  <a:gd name="T59" fmla="*/ 2147483646 h 73"/>
                  <a:gd name="T60" fmla="*/ 2147483646 w 71"/>
                  <a:gd name="T61" fmla="*/ 2147483646 h 73"/>
                  <a:gd name="T62" fmla="*/ 2147483646 w 71"/>
                  <a:gd name="T63" fmla="*/ 2147483646 h 73"/>
                  <a:gd name="T64" fmla="*/ 2147483646 w 71"/>
                  <a:gd name="T65" fmla="*/ 2147483646 h 73"/>
                  <a:gd name="T66" fmla="*/ 2147483646 w 71"/>
                  <a:gd name="T67" fmla="*/ 2147483646 h 73"/>
                  <a:gd name="T68" fmla="*/ 2147483646 w 71"/>
                  <a:gd name="T69" fmla="*/ 2147483646 h 73"/>
                  <a:gd name="T70" fmla="*/ 2147483646 w 71"/>
                  <a:gd name="T71" fmla="*/ 2147483646 h 73"/>
                  <a:gd name="T72" fmla="*/ 2147483646 w 71"/>
                  <a:gd name="T73" fmla="*/ 2147483646 h 73"/>
                  <a:gd name="T74" fmla="*/ 2147483646 w 71"/>
                  <a:gd name="T75" fmla="*/ 2147483646 h 7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1"/>
                  <a:gd name="T115" fmla="*/ 0 h 73"/>
                  <a:gd name="T116" fmla="*/ 71 w 71"/>
                  <a:gd name="T117" fmla="*/ 73 h 7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1" h="73">
                    <a:moveTo>
                      <a:pt x="36" y="73"/>
                    </a:moveTo>
                    <a:lnTo>
                      <a:pt x="36" y="73"/>
                    </a:lnTo>
                    <a:lnTo>
                      <a:pt x="28" y="73"/>
                    </a:lnTo>
                    <a:lnTo>
                      <a:pt x="23" y="69"/>
                    </a:lnTo>
                    <a:lnTo>
                      <a:pt x="15" y="67"/>
                    </a:lnTo>
                    <a:lnTo>
                      <a:pt x="10" y="62"/>
                    </a:lnTo>
                    <a:lnTo>
                      <a:pt x="6" y="56"/>
                    </a:lnTo>
                    <a:lnTo>
                      <a:pt x="2" y="50"/>
                    </a:lnTo>
                    <a:lnTo>
                      <a:pt x="0" y="45"/>
                    </a:lnTo>
                    <a:lnTo>
                      <a:pt x="0" y="37"/>
                    </a:lnTo>
                    <a:lnTo>
                      <a:pt x="0" y="30"/>
                    </a:lnTo>
                    <a:lnTo>
                      <a:pt x="2" y="23"/>
                    </a:lnTo>
                    <a:lnTo>
                      <a:pt x="6" y="17"/>
                    </a:lnTo>
                    <a:lnTo>
                      <a:pt x="10" y="11"/>
                    </a:lnTo>
                    <a:lnTo>
                      <a:pt x="15" y="8"/>
                    </a:lnTo>
                    <a:lnTo>
                      <a:pt x="23" y="4"/>
                    </a:lnTo>
                    <a:lnTo>
                      <a:pt x="28" y="2"/>
                    </a:lnTo>
                    <a:lnTo>
                      <a:pt x="36" y="0"/>
                    </a:lnTo>
                    <a:lnTo>
                      <a:pt x="43" y="2"/>
                    </a:lnTo>
                    <a:lnTo>
                      <a:pt x="51" y="4"/>
                    </a:lnTo>
                    <a:lnTo>
                      <a:pt x="56" y="8"/>
                    </a:lnTo>
                    <a:lnTo>
                      <a:pt x="62" y="11"/>
                    </a:lnTo>
                    <a:lnTo>
                      <a:pt x="65" y="17"/>
                    </a:lnTo>
                    <a:lnTo>
                      <a:pt x="69" y="23"/>
                    </a:lnTo>
                    <a:lnTo>
                      <a:pt x="71" y="30"/>
                    </a:lnTo>
                    <a:lnTo>
                      <a:pt x="71" y="37"/>
                    </a:lnTo>
                    <a:lnTo>
                      <a:pt x="71" y="45"/>
                    </a:lnTo>
                    <a:lnTo>
                      <a:pt x="69" y="50"/>
                    </a:lnTo>
                    <a:lnTo>
                      <a:pt x="65" y="56"/>
                    </a:lnTo>
                    <a:lnTo>
                      <a:pt x="62" y="62"/>
                    </a:lnTo>
                    <a:lnTo>
                      <a:pt x="56" y="67"/>
                    </a:lnTo>
                    <a:lnTo>
                      <a:pt x="51" y="69"/>
                    </a:lnTo>
                    <a:lnTo>
                      <a:pt x="43" y="73"/>
                    </a:lnTo>
                    <a:lnTo>
                      <a:pt x="36" y="73"/>
                    </a:lnTo>
                    <a:close/>
                  </a:path>
                </a:pathLst>
              </a:custGeom>
              <a:solidFill>
                <a:srgbClr val="5F4F4E"/>
              </a:solidFill>
              <a:ln w="9525">
                <a:noFill/>
                <a:round/>
              </a:ln>
            </p:spPr>
            <p:txBody>
              <a:bodyPr/>
              <a:lstStyle/>
              <a:p>
                <a:endParaRPr lang="en-GB"/>
              </a:p>
            </p:txBody>
          </p:sp>
          <p:sp>
            <p:nvSpPr>
              <p:cNvPr id="59" name="Freeform 106"/>
              <p:cNvSpPr/>
              <p:nvPr/>
            </p:nvSpPr>
            <p:spPr bwMode="auto">
              <a:xfrm>
                <a:off x="5966656" y="5121413"/>
                <a:ext cx="175458" cy="13497"/>
              </a:xfrm>
              <a:custGeom>
                <a:avLst/>
                <a:gdLst>
                  <a:gd name="T0" fmla="*/ 2147483646 w 156"/>
                  <a:gd name="T1" fmla="*/ 2147483646 h 13"/>
                  <a:gd name="T2" fmla="*/ 2147483646 w 156"/>
                  <a:gd name="T3" fmla="*/ 2147483646 h 13"/>
                  <a:gd name="T4" fmla="*/ 2147483646 w 156"/>
                  <a:gd name="T5" fmla="*/ 2147483646 h 13"/>
                  <a:gd name="T6" fmla="*/ 2147483646 w 156"/>
                  <a:gd name="T7" fmla="*/ 2147483646 h 13"/>
                  <a:gd name="T8" fmla="*/ 2147483646 w 156"/>
                  <a:gd name="T9" fmla="*/ 2147483646 h 13"/>
                  <a:gd name="T10" fmla="*/ 2147483646 w 156"/>
                  <a:gd name="T11" fmla="*/ 2147483646 h 13"/>
                  <a:gd name="T12" fmla="*/ 2147483646 w 156"/>
                  <a:gd name="T13" fmla="*/ 2147483646 h 13"/>
                  <a:gd name="T14" fmla="*/ 2147483646 w 156"/>
                  <a:gd name="T15" fmla="*/ 0 h 13"/>
                  <a:gd name="T16" fmla="*/ 2147483646 w 156"/>
                  <a:gd name="T17" fmla="*/ 0 h 13"/>
                  <a:gd name="T18" fmla="*/ 2147483646 w 156"/>
                  <a:gd name="T19" fmla="*/ 0 h 13"/>
                  <a:gd name="T20" fmla="*/ 2147483646 w 156"/>
                  <a:gd name="T21" fmla="*/ 2147483646 h 13"/>
                  <a:gd name="T22" fmla="*/ 0 w 156"/>
                  <a:gd name="T23" fmla="*/ 2147483646 h 13"/>
                  <a:gd name="T24" fmla="*/ 0 w 156"/>
                  <a:gd name="T25" fmla="*/ 2147483646 h 13"/>
                  <a:gd name="T26" fmla="*/ 0 w 156"/>
                  <a:gd name="T27" fmla="*/ 2147483646 h 13"/>
                  <a:gd name="T28" fmla="*/ 2147483646 w 156"/>
                  <a:gd name="T29" fmla="*/ 2147483646 h 13"/>
                  <a:gd name="T30" fmla="*/ 2147483646 w 156"/>
                  <a:gd name="T31" fmla="*/ 2147483646 h 13"/>
                  <a:gd name="T32" fmla="*/ 2147483646 w 156"/>
                  <a:gd name="T33" fmla="*/ 2147483646 h 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6"/>
                  <a:gd name="T52" fmla="*/ 0 h 13"/>
                  <a:gd name="T53" fmla="*/ 156 w 156"/>
                  <a:gd name="T54" fmla="*/ 13 h 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6" h="13">
                    <a:moveTo>
                      <a:pt x="148" y="13"/>
                    </a:moveTo>
                    <a:lnTo>
                      <a:pt x="148" y="13"/>
                    </a:lnTo>
                    <a:lnTo>
                      <a:pt x="154" y="11"/>
                    </a:lnTo>
                    <a:lnTo>
                      <a:pt x="156" y="7"/>
                    </a:lnTo>
                    <a:lnTo>
                      <a:pt x="154" y="2"/>
                    </a:lnTo>
                    <a:lnTo>
                      <a:pt x="148" y="0"/>
                    </a:lnTo>
                    <a:lnTo>
                      <a:pt x="7" y="0"/>
                    </a:lnTo>
                    <a:lnTo>
                      <a:pt x="2" y="2"/>
                    </a:lnTo>
                    <a:lnTo>
                      <a:pt x="0" y="7"/>
                    </a:lnTo>
                    <a:lnTo>
                      <a:pt x="2" y="11"/>
                    </a:lnTo>
                    <a:lnTo>
                      <a:pt x="7" y="13"/>
                    </a:lnTo>
                    <a:lnTo>
                      <a:pt x="148" y="13"/>
                    </a:lnTo>
                    <a:close/>
                  </a:path>
                </a:pathLst>
              </a:custGeom>
              <a:solidFill>
                <a:srgbClr val="6D6E70"/>
              </a:solidFill>
              <a:ln w="9525">
                <a:noFill/>
                <a:round/>
              </a:ln>
            </p:spPr>
            <p:txBody>
              <a:bodyPr/>
              <a:lstStyle/>
              <a:p>
                <a:endParaRPr lang="en-GB"/>
              </a:p>
            </p:txBody>
          </p:sp>
          <p:grpSp>
            <p:nvGrpSpPr>
              <p:cNvPr id="60" name="Group 7"/>
              <p:cNvGrpSpPr/>
              <p:nvPr/>
            </p:nvGrpSpPr>
            <p:grpSpPr>
              <a:xfrm>
                <a:off x="6238840" y="5785005"/>
                <a:ext cx="139467" cy="551117"/>
                <a:chOff x="6238840" y="5785005"/>
                <a:chExt cx="139467" cy="551117"/>
              </a:xfrm>
              <a:solidFill>
                <a:srgbClr val="171717"/>
              </a:solidFill>
            </p:grpSpPr>
            <p:sp>
              <p:nvSpPr>
                <p:cNvPr id="70" name="Freeform 111"/>
                <p:cNvSpPr/>
                <p:nvPr/>
              </p:nvSpPr>
              <p:spPr bwMode="auto">
                <a:xfrm>
                  <a:off x="6238840" y="5785005"/>
                  <a:ext cx="139467" cy="323922"/>
                </a:xfrm>
                <a:custGeom>
                  <a:avLst/>
                  <a:gdLst>
                    <a:gd name="T0" fmla="*/ 11 w 124"/>
                    <a:gd name="T1" fmla="*/ 287 h 287"/>
                    <a:gd name="T2" fmla="*/ 11 w 124"/>
                    <a:gd name="T3" fmla="*/ 287 h 287"/>
                    <a:gd name="T4" fmla="*/ 7 w 124"/>
                    <a:gd name="T5" fmla="*/ 287 h 287"/>
                    <a:gd name="T6" fmla="*/ 7 w 124"/>
                    <a:gd name="T7" fmla="*/ 287 h 287"/>
                    <a:gd name="T8" fmla="*/ 4 w 124"/>
                    <a:gd name="T9" fmla="*/ 285 h 287"/>
                    <a:gd name="T10" fmla="*/ 2 w 124"/>
                    <a:gd name="T11" fmla="*/ 282 h 287"/>
                    <a:gd name="T12" fmla="*/ 0 w 124"/>
                    <a:gd name="T13" fmla="*/ 276 h 287"/>
                    <a:gd name="T14" fmla="*/ 0 w 124"/>
                    <a:gd name="T15" fmla="*/ 272 h 287"/>
                    <a:gd name="T16" fmla="*/ 102 w 124"/>
                    <a:gd name="T17" fmla="*/ 7 h 287"/>
                    <a:gd name="T18" fmla="*/ 102 w 124"/>
                    <a:gd name="T19" fmla="*/ 7 h 287"/>
                    <a:gd name="T20" fmla="*/ 104 w 124"/>
                    <a:gd name="T21" fmla="*/ 3 h 287"/>
                    <a:gd name="T22" fmla="*/ 108 w 124"/>
                    <a:gd name="T23" fmla="*/ 2 h 287"/>
                    <a:gd name="T24" fmla="*/ 111 w 124"/>
                    <a:gd name="T25" fmla="*/ 0 h 287"/>
                    <a:gd name="T26" fmla="*/ 117 w 124"/>
                    <a:gd name="T27" fmla="*/ 0 h 287"/>
                    <a:gd name="T28" fmla="*/ 117 w 124"/>
                    <a:gd name="T29" fmla="*/ 0 h 287"/>
                    <a:gd name="T30" fmla="*/ 121 w 124"/>
                    <a:gd name="T31" fmla="*/ 3 h 287"/>
                    <a:gd name="T32" fmla="*/ 122 w 124"/>
                    <a:gd name="T33" fmla="*/ 7 h 287"/>
                    <a:gd name="T34" fmla="*/ 124 w 124"/>
                    <a:gd name="T35" fmla="*/ 11 h 287"/>
                    <a:gd name="T36" fmla="*/ 122 w 124"/>
                    <a:gd name="T37" fmla="*/ 15 h 287"/>
                    <a:gd name="T38" fmla="*/ 22 w 124"/>
                    <a:gd name="T39" fmla="*/ 280 h 287"/>
                    <a:gd name="T40" fmla="*/ 22 w 124"/>
                    <a:gd name="T41" fmla="*/ 280 h 287"/>
                    <a:gd name="T42" fmla="*/ 19 w 124"/>
                    <a:gd name="T43" fmla="*/ 285 h 287"/>
                    <a:gd name="T44" fmla="*/ 11 w 124"/>
                    <a:gd name="T45" fmla="*/ 287 h 287"/>
                    <a:gd name="T46" fmla="*/ 11 w 124"/>
                    <a:gd name="T47"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4" h="287">
                      <a:moveTo>
                        <a:pt x="11" y="287"/>
                      </a:moveTo>
                      <a:lnTo>
                        <a:pt x="11" y="287"/>
                      </a:lnTo>
                      <a:lnTo>
                        <a:pt x="7" y="287"/>
                      </a:lnTo>
                      <a:lnTo>
                        <a:pt x="7" y="287"/>
                      </a:lnTo>
                      <a:lnTo>
                        <a:pt x="4" y="285"/>
                      </a:lnTo>
                      <a:lnTo>
                        <a:pt x="2" y="282"/>
                      </a:lnTo>
                      <a:lnTo>
                        <a:pt x="0" y="276"/>
                      </a:lnTo>
                      <a:lnTo>
                        <a:pt x="0" y="272"/>
                      </a:lnTo>
                      <a:lnTo>
                        <a:pt x="102" y="7"/>
                      </a:lnTo>
                      <a:lnTo>
                        <a:pt x="102" y="7"/>
                      </a:lnTo>
                      <a:lnTo>
                        <a:pt x="104" y="3"/>
                      </a:lnTo>
                      <a:lnTo>
                        <a:pt x="108" y="2"/>
                      </a:lnTo>
                      <a:lnTo>
                        <a:pt x="111" y="0"/>
                      </a:lnTo>
                      <a:lnTo>
                        <a:pt x="117" y="0"/>
                      </a:lnTo>
                      <a:lnTo>
                        <a:pt x="117" y="0"/>
                      </a:lnTo>
                      <a:lnTo>
                        <a:pt x="121" y="3"/>
                      </a:lnTo>
                      <a:lnTo>
                        <a:pt x="122" y="7"/>
                      </a:lnTo>
                      <a:lnTo>
                        <a:pt x="124" y="11"/>
                      </a:lnTo>
                      <a:lnTo>
                        <a:pt x="122" y="15"/>
                      </a:lnTo>
                      <a:lnTo>
                        <a:pt x="22" y="280"/>
                      </a:lnTo>
                      <a:lnTo>
                        <a:pt x="22" y="280"/>
                      </a:lnTo>
                      <a:lnTo>
                        <a:pt x="19" y="285"/>
                      </a:lnTo>
                      <a:lnTo>
                        <a:pt x="11" y="287"/>
                      </a:lnTo>
                      <a:lnTo>
                        <a:pt x="11" y="287"/>
                      </a:lnTo>
                      <a:close/>
                    </a:path>
                  </a:pathLst>
                </a:custGeom>
                <a:grpFill/>
                <a:ln>
                  <a:noFill/>
                </a:ln>
              </p:spPr>
              <p:txBody>
                <a:bodyPr/>
                <a:lstStyle/>
                <a:p>
                  <a:pPr eaLnBrk="1" hangingPunct="1">
                    <a:spcBef>
                      <a:spcPts val="0"/>
                    </a:spcBef>
                    <a:spcAft>
                      <a:spcPts val="0"/>
                    </a:spcAft>
                    <a:defRPr/>
                  </a:pPr>
                  <a:endParaRPr lang="en-US">
                    <a:latin typeface="+mn-lt"/>
                  </a:endParaRPr>
                </a:p>
              </p:txBody>
            </p:sp>
            <p:sp>
              <p:nvSpPr>
                <p:cNvPr id="76" name="Freeform 117"/>
                <p:cNvSpPr/>
                <p:nvPr/>
              </p:nvSpPr>
              <p:spPr bwMode="auto">
                <a:xfrm>
                  <a:off x="6252337" y="6228148"/>
                  <a:ext cx="110224" cy="107974"/>
                </a:xfrm>
                <a:custGeom>
                  <a:avLst/>
                  <a:gdLst>
                    <a:gd name="T0" fmla="*/ 96 w 96"/>
                    <a:gd name="T1" fmla="*/ 48 h 96"/>
                    <a:gd name="T2" fmla="*/ 96 w 96"/>
                    <a:gd name="T3" fmla="*/ 48 h 96"/>
                    <a:gd name="T4" fmla="*/ 95 w 96"/>
                    <a:gd name="T5" fmla="*/ 39 h 96"/>
                    <a:gd name="T6" fmla="*/ 93 w 96"/>
                    <a:gd name="T7" fmla="*/ 30 h 96"/>
                    <a:gd name="T8" fmla="*/ 89 w 96"/>
                    <a:gd name="T9" fmla="*/ 22 h 96"/>
                    <a:gd name="T10" fmla="*/ 82 w 96"/>
                    <a:gd name="T11" fmla="*/ 15 h 96"/>
                    <a:gd name="T12" fmla="*/ 76 w 96"/>
                    <a:gd name="T13" fmla="*/ 9 h 96"/>
                    <a:gd name="T14" fmla="*/ 67 w 96"/>
                    <a:gd name="T15" fmla="*/ 4 h 96"/>
                    <a:gd name="T16" fmla="*/ 57 w 96"/>
                    <a:gd name="T17" fmla="*/ 2 h 96"/>
                    <a:gd name="T18" fmla="*/ 48 w 96"/>
                    <a:gd name="T19" fmla="*/ 0 h 96"/>
                    <a:gd name="T20" fmla="*/ 48 w 96"/>
                    <a:gd name="T21" fmla="*/ 0 h 96"/>
                    <a:gd name="T22" fmla="*/ 39 w 96"/>
                    <a:gd name="T23" fmla="*/ 2 h 96"/>
                    <a:gd name="T24" fmla="*/ 30 w 96"/>
                    <a:gd name="T25" fmla="*/ 4 h 96"/>
                    <a:gd name="T26" fmla="*/ 22 w 96"/>
                    <a:gd name="T27" fmla="*/ 9 h 96"/>
                    <a:gd name="T28" fmla="*/ 15 w 96"/>
                    <a:gd name="T29" fmla="*/ 15 h 96"/>
                    <a:gd name="T30" fmla="*/ 9 w 96"/>
                    <a:gd name="T31" fmla="*/ 22 h 96"/>
                    <a:gd name="T32" fmla="*/ 4 w 96"/>
                    <a:gd name="T33" fmla="*/ 30 h 96"/>
                    <a:gd name="T34" fmla="*/ 2 w 96"/>
                    <a:gd name="T35" fmla="*/ 39 h 96"/>
                    <a:gd name="T36" fmla="*/ 0 w 96"/>
                    <a:gd name="T37" fmla="*/ 48 h 96"/>
                    <a:gd name="T38" fmla="*/ 0 w 96"/>
                    <a:gd name="T39" fmla="*/ 48 h 96"/>
                    <a:gd name="T40" fmla="*/ 2 w 96"/>
                    <a:gd name="T41" fmla="*/ 59 h 96"/>
                    <a:gd name="T42" fmla="*/ 4 w 96"/>
                    <a:gd name="T43" fmla="*/ 67 h 96"/>
                    <a:gd name="T44" fmla="*/ 9 w 96"/>
                    <a:gd name="T45" fmla="*/ 76 h 96"/>
                    <a:gd name="T46" fmla="*/ 15 w 96"/>
                    <a:gd name="T47" fmla="*/ 83 h 96"/>
                    <a:gd name="T48" fmla="*/ 22 w 96"/>
                    <a:gd name="T49" fmla="*/ 89 h 96"/>
                    <a:gd name="T50" fmla="*/ 30 w 96"/>
                    <a:gd name="T51" fmla="*/ 93 h 96"/>
                    <a:gd name="T52" fmla="*/ 39 w 96"/>
                    <a:gd name="T53" fmla="*/ 96 h 96"/>
                    <a:gd name="T54" fmla="*/ 48 w 96"/>
                    <a:gd name="T55" fmla="*/ 96 h 96"/>
                    <a:gd name="T56" fmla="*/ 48 w 96"/>
                    <a:gd name="T57" fmla="*/ 96 h 96"/>
                    <a:gd name="T58" fmla="*/ 57 w 96"/>
                    <a:gd name="T59" fmla="*/ 96 h 96"/>
                    <a:gd name="T60" fmla="*/ 67 w 96"/>
                    <a:gd name="T61" fmla="*/ 93 h 96"/>
                    <a:gd name="T62" fmla="*/ 76 w 96"/>
                    <a:gd name="T63" fmla="*/ 89 h 96"/>
                    <a:gd name="T64" fmla="*/ 82 w 96"/>
                    <a:gd name="T65" fmla="*/ 83 h 96"/>
                    <a:gd name="T66" fmla="*/ 89 w 96"/>
                    <a:gd name="T67" fmla="*/ 76 h 96"/>
                    <a:gd name="T68" fmla="*/ 93 w 96"/>
                    <a:gd name="T69" fmla="*/ 67 h 96"/>
                    <a:gd name="T70" fmla="*/ 95 w 96"/>
                    <a:gd name="T71" fmla="*/ 59 h 96"/>
                    <a:gd name="T72" fmla="*/ 96 w 96"/>
                    <a:gd name="T73" fmla="*/ 48 h 96"/>
                    <a:gd name="T74" fmla="*/ 96 w 96"/>
                    <a:gd name="T7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6">
                      <a:moveTo>
                        <a:pt x="96" y="48"/>
                      </a:moveTo>
                      <a:lnTo>
                        <a:pt x="96" y="48"/>
                      </a:lnTo>
                      <a:lnTo>
                        <a:pt x="95" y="39"/>
                      </a:lnTo>
                      <a:lnTo>
                        <a:pt x="93" y="30"/>
                      </a:lnTo>
                      <a:lnTo>
                        <a:pt x="89" y="22"/>
                      </a:lnTo>
                      <a:lnTo>
                        <a:pt x="82" y="15"/>
                      </a:lnTo>
                      <a:lnTo>
                        <a:pt x="76" y="9"/>
                      </a:lnTo>
                      <a:lnTo>
                        <a:pt x="67" y="4"/>
                      </a:lnTo>
                      <a:lnTo>
                        <a:pt x="57" y="2"/>
                      </a:lnTo>
                      <a:lnTo>
                        <a:pt x="48" y="0"/>
                      </a:lnTo>
                      <a:lnTo>
                        <a:pt x="48" y="0"/>
                      </a:lnTo>
                      <a:lnTo>
                        <a:pt x="39" y="2"/>
                      </a:lnTo>
                      <a:lnTo>
                        <a:pt x="30" y="4"/>
                      </a:lnTo>
                      <a:lnTo>
                        <a:pt x="22" y="9"/>
                      </a:lnTo>
                      <a:lnTo>
                        <a:pt x="15" y="15"/>
                      </a:lnTo>
                      <a:lnTo>
                        <a:pt x="9" y="22"/>
                      </a:lnTo>
                      <a:lnTo>
                        <a:pt x="4" y="30"/>
                      </a:lnTo>
                      <a:lnTo>
                        <a:pt x="2" y="39"/>
                      </a:lnTo>
                      <a:lnTo>
                        <a:pt x="0" y="48"/>
                      </a:lnTo>
                      <a:lnTo>
                        <a:pt x="0" y="48"/>
                      </a:lnTo>
                      <a:lnTo>
                        <a:pt x="2" y="59"/>
                      </a:lnTo>
                      <a:lnTo>
                        <a:pt x="4" y="67"/>
                      </a:lnTo>
                      <a:lnTo>
                        <a:pt x="9" y="76"/>
                      </a:lnTo>
                      <a:lnTo>
                        <a:pt x="15" y="83"/>
                      </a:lnTo>
                      <a:lnTo>
                        <a:pt x="22" y="89"/>
                      </a:lnTo>
                      <a:lnTo>
                        <a:pt x="30" y="93"/>
                      </a:lnTo>
                      <a:lnTo>
                        <a:pt x="39" y="96"/>
                      </a:lnTo>
                      <a:lnTo>
                        <a:pt x="48" y="96"/>
                      </a:lnTo>
                      <a:lnTo>
                        <a:pt x="48" y="96"/>
                      </a:lnTo>
                      <a:lnTo>
                        <a:pt x="57" y="96"/>
                      </a:lnTo>
                      <a:lnTo>
                        <a:pt x="67" y="93"/>
                      </a:lnTo>
                      <a:lnTo>
                        <a:pt x="76" y="89"/>
                      </a:lnTo>
                      <a:lnTo>
                        <a:pt x="82" y="83"/>
                      </a:lnTo>
                      <a:lnTo>
                        <a:pt x="89" y="76"/>
                      </a:lnTo>
                      <a:lnTo>
                        <a:pt x="93" y="67"/>
                      </a:lnTo>
                      <a:lnTo>
                        <a:pt x="95" y="59"/>
                      </a:lnTo>
                      <a:lnTo>
                        <a:pt x="96" y="48"/>
                      </a:lnTo>
                      <a:lnTo>
                        <a:pt x="96" y="48"/>
                      </a:lnTo>
                      <a:close/>
                    </a:path>
                  </a:pathLst>
                </a:custGeom>
                <a:grpFill/>
                <a:ln>
                  <a:noFill/>
                </a:ln>
              </p:spPr>
              <p:txBody>
                <a:bodyPr/>
                <a:lstStyle/>
                <a:p>
                  <a:pPr eaLnBrk="1" hangingPunct="1">
                    <a:spcBef>
                      <a:spcPts val="0"/>
                    </a:spcBef>
                    <a:spcAft>
                      <a:spcPts val="0"/>
                    </a:spcAft>
                    <a:defRPr/>
                  </a:pPr>
                  <a:endParaRPr lang="en-US">
                    <a:latin typeface="+mn-lt"/>
                  </a:endParaRPr>
                </a:p>
              </p:txBody>
            </p:sp>
          </p:grpSp>
          <p:sp>
            <p:nvSpPr>
              <p:cNvPr id="64" name="Freeform 121"/>
              <p:cNvSpPr/>
              <p:nvPr/>
            </p:nvSpPr>
            <p:spPr bwMode="auto">
              <a:xfrm>
                <a:off x="6045560" y="5498896"/>
                <a:ext cx="953599" cy="1359103"/>
              </a:xfrm>
              <a:custGeom>
                <a:avLst/>
                <a:gdLst>
                  <a:gd name="T0" fmla="*/ 208 w 848"/>
                  <a:gd name="T1" fmla="*/ 552 h 1207"/>
                  <a:gd name="T2" fmla="*/ 201 w 848"/>
                  <a:gd name="T3" fmla="*/ 408 h 1207"/>
                  <a:gd name="T4" fmla="*/ 180 w 848"/>
                  <a:gd name="T5" fmla="*/ 326 h 1207"/>
                  <a:gd name="T6" fmla="*/ 119 w 848"/>
                  <a:gd name="T7" fmla="*/ 102 h 1207"/>
                  <a:gd name="T8" fmla="*/ 114 w 848"/>
                  <a:gd name="T9" fmla="*/ 44 h 1207"/>
                  <a:gd name="T10" fmla="*/ 123 w 848"/>
                  <a:gd name="T11" fmla="*/ 16 h 1207"/>
                  <a:gd name="T12" fmla="*/ 140 w 848"/>
                  <a:gd name="T13" fmla="*/ 3 h 1207"/>
                  <a:gd name="T14" fmla="*/ 158 w 848"/>
                  <a:gd name="T15" fmla="*/ 1 h 1207"/>
                  <a:gd name="T16" fmla="*/ 179 w 848"/>
                  <a:gd name="T17" fmla="*/ 16 h 1207"/>
                  <a:gd name="T18" fmla="*/ 199 w 848"/>
                  <a:gd name="T19" fmla="*/ 46 h 1207"/>
                  <a:gd name="T20" fmla="*/ 273 w 848"/>
                  <a:gd name="T21" fmla="*/ 250 h 1207"/>
                  <a:gd name="T22" fmla="*/ 316 w 848"/>
                  <a:gd name="T23" fmla="*/ 346 h 1207"/>
                  <a:gd name="T24" fmla="*/ 347 w 848"/>
                  <a:gd name="T25" fmla="*/ 333 h 1207"/>
                  <a:gd name="T26" fmla="*/ 379 w 848"/>
                  <a:gd name="T27" fmla="*/ 337 h 1207"/>
                  <a:gd name="T28" fmla="*/ 396 w 848"/>
                  <a:gd name="T29" fmla="*/ 348 h 1207"/>
                  <a:gd name="T30" fmla="*/ 435 w 848"/>
                  <a:gd name="T31" fmla="*/ 397 h 1207"/>
                  <a:gd name="T32" fmla="*/ 462 w 848"/>
                  <a:gd name="T33" fmla="*/ 424 h 1207"/>
                  <a:gd name="T34" fmla="*/ 498 w 848"/>
                  <a:gd name="T35" fmla="*/ 434 h 1207"/>
                  <a:gd name="T36" fmla="*/ 552 w 848"/>
                  <a:gd name="T37" fmla="*/ 436 h 1207"/>
                  <a:gd name="T38" fmla="*/ 589 w 848"/>
                  <a:gd name="T39" fmla="*/ 458 h 1207"/>
                  <a:gd name="T40" fmla="*/ 603 w 848"/>
                  <a:gd name="T41" fmla="*/ 467 h 1207"/>
                  <a:gd name="T42" fmla="*/ 654 w 848"/>
                  <a:gd name="T43" fmla="*/ 486 h 1207"/>
                  <a:gd name="T44" fmla="*/ 670 w 848"/>
                  <a:gd name="T45" fmla="*/ 502 h 1207"/>
                  <a:gd name="T46" fmla="*/ 681 w 848"/>
                  <a:gd name="T47" fmla="*/ 539 h 1207"/>
                  <a:gd name="T48" fmla="*/ 689 w 848"/>
                  <a:gd name="T49" fmla="*/ 597 h 1207"/>
                  <a:gd name="T50" fmla="*/ 683 w 848"/>
                  <a:gd name="T51" fmla="*/ 714 h 1207"/>
                  <a:gd name="T52" fmla="*/ 683 w 848"/>
                  <a:gd name="T53" fmla="*/ 792 h 1207"/>
                  <a:gd name="T54" fmla="*/ 694 w 848"/>
                  <a:gd name="T55" fmla="*/ 897 h 1207"/>
                  <a:gd name="T56" fmla="*/ 711 w 848"/>
                  <a:gd name="T57" fmla="*/ 955 h 1207"/>
                  <a:gd name="T58" fmla="*/ 466 w 848"/>
                  <a:gd name="T59" fmla="*/ 1207 h 1207"/>
                  <a:gd name="T60" fmla="*/ 338 w 848"/>
                  <a:gd name="T61" fmla="*/ 1029 h 1207"/>
                  <a:gd name="T62" fmla="*/ 266 w 848"/>
                  <a:gd name="T63" fmla="*/ 938 h 1207"/>
                  <a:gd name="T64" fmla="*/ 177 w 848"/>
                  <a:gd name="T65" fmla="*/ 847 h 1207"/>
                  <a:gd name="T66" fmla="*/ 123 w 848"/>
                  <a:gd name="T67" fmla="*/ 781 h 1207"/>
                  <a:gd name="T68" fmla="*/ 91 w 848"/>
                  <a:gd name="T69" fmla="*/ 704 h 1207"/>
                  <a:gd name="T70" fmla="*/ 50 w 848"/>
                  <a:gd name="T71" fmla="*/ 599 h 1207"/>
                  <a:gd name="T72" fmla="*/ 37 w 848"/>
                  <a:gd name="T73" fmla="*/ 551 h 1207"/>
                  <a:gd name="T74" fmla="*/ 32 w 848"/>
                  <a:gd name="T75" fmla="*/ 512 h 1207"/>
                  <a:gd name="T76" fmla="*/ 12 w 848"/>
                  <a:gd name="T77" fmla="*/ 463 h 1207"/>
                  <a:gd name="T78" fmla="*/ 0 w 848"/>
                  <a:gd name="T79" fmla="*/ 443 h 1207"/>
                  <a:gd name="T80" fmla="*/ 6 w 848"/>
                  <a:gd name="T81" fmla="*/ 432 h 1207"/>
                  <a:gd name="T82" fmla="*/ 28 w 848"/>
                  <a:gd name="T83" fmla="*/ 419 h 1207"/>
                  <a:gd name="T84" fmla="*/ 58 w 848"/>
                  <a:gd name="T85" fmla="*/ 415 h 1207"/>
                  <a:gd name="T86" fmla="*/ 89 w 848"/>
                  <a:gd name="T87" fmla="*/ 424 h 1207"/>
                  <a:gd name="T88" fmla="*/ 127 w 848"/>
                  <a:gd name="T89" fmla="*/ 454 h 1207"/>
                  <a:gd name="T90" fmla="*/ 149 w 848"/>
                  <a:gd name="T91" fmla="*/ 484 h 1207"/>
                  <a:gd name="T92" fmla="*/ 158 w 848"/>
                  <a:gd name="T93" fmla="*/ 508 h 1207"/>
                  <a:gd name="T94" fmla="*/ 195 w 848"/>
                  <a:gd name="T95" fmla="*/ 615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8" h="1207">
                    <a:moveTo>
                      <a:pt x="210" y="643"/>
                    </a:moveTo>
                    <a:lnTo>
                      <a:pt x="210" y="643"/>
                    </a:lnTo>
                    <a:lnTo>
                      <a:pt x="208" y="552"/>
                    </a:lnTo>
                    <a:lnTo>
                      <a:pt x="206" y="474"/>
                    </a:lnTo>
                    <a:lnTo>
                      <a:pt x="205" y="437"/>
                    </a:lnTo>
                    <a:lnTo>
                      <a:pt x="201" y="408"/>
                    </a:lnTo>
                    <a:lnTo>
                      <a:pt x="201" y="408"/>
                    </a:lnTo>
                    <a:lnTo>
                      <a:pt x="193" y="372"/>
                    </a:lnTo>
                    <a:lnTo>
                      <a:pt x="180" y="326"/>
                    </a:lnTo>
                    <a:lnTo>
                      <a:pt x="147" y="211"/>
                    </a:lnTo>
                    <a:lnTo>
                      <a:pt x="132" y="154"/>
                    </a:lnTo>
                    <a:lnTo>
                      <a:pt x="119" y="102"/>
                    </a:lnTo>
                    <a:lnTo>
                      <a:pt x="115" y="79"/>
                    </a:lnTo>
                    <a:lnTo>
                      <a:pt x="114" y="61"/>
                    </a:lnTo>
                    <a:lnTo>
                      <a:pt x="114" y="44"/>
                    </a:lnTo>
                    <a:lnTo>
                      <a:pt x="115" y="33"/>
                    </a:lnTo>
                    <a:lnTo>
                      <a:pt x="115" y="33"/>
                    </a:lnTo>
                    <a:lnTo>
                      <a:pt x="123" y="16"/>
                    </a:lnTo>
                    <a:lnTo>
                      <a:pt x="128" y="11"/>
                    </a:lnTo>
                    <a:lnTo>
                      <a:pt x="134" y="7"/>
                    </a:lnTo>
                    <a:lnTo>
                      <a:pt x="140" y="3"/>
                    </a:lnTo>
                    <a:lnTo>
                      <a:pt x="145" y="1"/>
                    </a:lnTo>
                    <a:lnTo>
                      <a:pt x="151" y="0"/>
                    </a:lnTo>
                    <a:lnTo>
                      <a:pt x="158" y="1"/>
                    </a:lnTo>
                    <a:lnTo>
                      <a:pt x="166" y="5"/>
                    </a:lnTo>
                    <a:lnTo>
                      <a:pt x="171" y="9"/>
                    </a:lnTo>
                    <a:lnTo>
                      <a:pt x="179" y="16"/>
                    </a:lnTo>
                    <a:lnTo>
                      <a:pt x="186" y="24"/>
                    </a:lnTo>
                    <a:lnTo>
                      <a:pt x="193" y="33"/>
                    </a:lnTo>
                    <a:lnTo>
                      <a:pt x="199" y="46"/>
                    </a:lnTo>
                    <a:lnTo>
                      <a:pt x="212" y="78"/>
                    </a:lnTo>
                    <a:lnTo>
                      <a:pt x="212" y="78"/>
                    </a:lnTo>
                    <a:lnTo>
                      <a:pt x="273" y="250"/>
                    </a:lnTo>
                    <a:lnTo>
                      <a:pt x="308" y="352"/>
                    </a:lnTo>
                    <a:lnTo>
                      <a:pt x="308" y="352"/>
                    </a:lnTo>
                    <a:lnTo>
                      <a:pt x="316" y="346"/>
                    </a:lnTo>
                    <a:lnTo>
                      <a:pt x="323" y="341"/>
                    </a:lnTo>
                    <a:lnTo>
                      <a:pt x="334" y="337"/>
                    </a:lnTo>
                    <a:lnTo>
                      <a:pt x="347" y="333"/>
                    </a:lnTo>
                    <a:lnTo>
                      <a:pt x="362" y="333"/>
                    </a:lnTo>
                    <a:lnTo>
                      <a:pt x="370" y="335"/>
                    </a:lnTo>
                    <a:lnTo>
                      <a:pt x="379" y="337"/>
                    </a:lnTo>
                    <a:lnTo>
                      <a:pt x="386" y="341"/>
                    </a:lnTo>
                    <a:lnTo>
                      <a:pt x="396" y="348"/>
                    </a:lnTo>
                    <a:lnTo>
                      <a:pt x="396" y="348"/>
                    </a:lnTo>
                    <a:lnTo>
                      <a:pt x="410" y="361"/>
                    </a:lnTo>
                    <a:lnTo>
                      <a:pt x="422" y="374"/>
                    </a:lnTo>
                    <a:lnTo>
                      <a:pt x="435" y="397"/>
                    </a:lnTo>
                    <a:lnTo>
                      <a:pt x="442" y="408"/>
                    </a:lnTo>
                    <a:lnTo>
                      <a:pt x="451" y="417"/>
                    </a:lnTo>
                    <a:lnTo>
                      <a:pt x="462" y="424"/>
                    </a:lnTo>
                    <a:lnTo>
                      <a:pt x="479" y="430"/>
                    </a:lnTo>
                    <a:lnTo>
                      <a:pt x="479" y="430"/>
                    </a:lnTo>
                    <a:lnTo>
                      <a:pt x="498" y="434"/>
                    </a:lnTo>
                    <a:lnTo>
                      <a:pt x="514" y="436"/>
                    </a:lnTo>
                    <a:lnTo>
                      <a:pt x="540" y="436"/>
                    </a:lnTo>
                    <a:lnTo>
                      <a:pt x="552" y="436"/>
                    </a:lnTo>
                    <a:lnTo>
                      <a:pt x="564" y="439"/>
                    </a:lnTo>
                    <a:lnTo>
                      <a:pt x="576" y="447"/>
                    </a:lnTo>
                    <a:lnTo>
                      <a:pt x="589" y="458"/>
                    </a:lnTo>
                    <a:lnTo>
                      <a:pt x="589" y="458"/>
                    </a:lnTo>
                    <a:lnTo>
                      <a:pt x="596" y="463"/>
                    </a:lnTo>
                    <a:lnTo>
                      <a:pt x="603" y="467"/>
                    </a:lnTo>
                    <a:lnTo>
                      <a:pt x="616" y="473"/>
                    </a:lnTo>
                    <a:lnTo>
                      <a:pt x="642" y="480"/>
                    </a:lnTo>
                    <a:lnTo>
                      <a:pt x="654" y="486"/>
                    </a:lnTo>
                    <a:lnTo>
                      <a:pt x="659" y="489"/>
                    </a:lnTo>
                    <a:lnTo>
                      <a:pt x="665" y="495"/>
                    </a:lnTo>
                    <a:lnTo>
                      <a:pt x="670" y="502"/>
                    </a:lnTo>
                    <a:lnTo>
                      <a:pt x="674" y="512"/>
                    </a:lnTo>
                    <a:lnTo>
                      <a:pt x="678" y="525"/>
                    </a:lnTo>
                    <a:lnTo>
                      <a:pt x="681" y="539"/>
                    </a:lnTo>
                    <a:lnTo>
                      <a:pt x="681" y="539"/>
                    </a:lnTo>
                    <a:lnTo>
                      <a:pt x="687" y="569"/>
                    </a:lnTo>
                    <a:lnTo>
                      <a:pt x="689" y="597"/>
                    </a:lnTo>
                    <a:lnTo>
                      <a:pt x="689" y="625"/>
                    </a:lnTo>
                    <a:lnTo>
                      <a:pt x="687" y="653"/>
                    </a:lnTo>
                    <a:lnTo>
                      <a:pt x="683" y="714"/>
                    </a:lnTo>
                    <a:lnTo>
                      <a:pt x="681" y="751"/>
                    </a:lnTo>
                    <a:lnTo>
                      <a:pt x="683" y="792"/>
                    </a:lnTo>
                    <a:lnTo>
                      <a:pt x="683" y="792"/>
                    </a:lnTo>
                    <a:lnTo>
                      <a:pt x="687" y="834"/>
                    </a:lnTo>
                    <a:lnTo>
                      <a:pt x="691" y="870"/>
                    </a:lnTo>
                    <a:lnTo>
                      <a:pt x="694" y="897"/>
                    </a:lnTo>
                    <a:lnTo>
                      <a:pt x="700" y="918"/>
                    </a:lnTo>
                    <a:lnTo>
                      <a:pt x="707" y="946"/>
                    </a:lnTo>
                    <a:lnTo>
                      <a:pt x="711" y="955"/>
                    </a:lnTo>
                    <a:lnTo>
                      <a:pt x="848" y="1207"/>
                    </a:lnTo>
                    <a:lnTo>
                      <a:pt x="466" y="1207"/>
                    </a:lnTo>
                    <a:lnTo>
                      <a:pt x="466" y="1207"/>
                    </a:lnTo>
                    <a:lnTo>
                      <a:pt x="449" y="1181"/>
                    </a:lnTo>
                    <a:lnTo>
                      <a:pt x="403" y="1116"/>
                    </a:lnTo>
                    <a:lnTo>
                      <a:pt x="338" y="1029"/>
                    </a:lnTo>
                    <a:lnTo>
                      <a:pt x="303" y="985"/>
                    </a:lnTo>
                    <a:lnTo>
                      <a:pt x="266" y="938"/>
                    </a:lnTo>
                    <a:lnTo>
                      <a:pt x="266" y="938"/>
                    </a:lnTo>
                    <a:lnTo>
                      <a:pt x="230" y="901"/>
                    </a:lnTo>
                    <a:lnTo>
                      <a:pt x="201" y="871"/>
                    </a:lnTo>
                    <a:lnTo>
                      <a:pt x="177" y="847"/>
                    </a:lnTo>
                    <a:lnTo>
                      <a:pt x="156" y="827"/>
                    </a:lnTo>
                    <a:lnTo>
                      <a:pt x="138" y="805"/>
                    </a:lnTo>
                    <a:lnTo>
                      <a:pt x="123" y="781"/>
                    </a:lnTo>
                    <a:lnTo>
                      <a:pt x="108" y="747"/>
                    </a:lnTo>
                    <a:lnTo>
                      <a:pt x="91" y="704"/>
                    </a:lnTo>
                    <a:lnTo>
                      <a:pt x="91" y="704"/>
                    </a:lnTo>
                    <a:lnTo>
                      <a:pt x="78" y="664"/>
                    </a:lnTo>
                    <a:lnTo>
                      <a:pt x="67" y="634"/>
                    </a:lnTo>
                    <a:lnTo>
                      <a:pt x="50" y="599"/>
                    </a:lnTo>
                    <a:lnTo>
                      <a:pt x="45" y="584"/>
                    </a:lnTo>
                    <a:lnTo>
                      <a:pt x="41" y="571"/>
                    </a:lnTo>
                    <a:lnTo>
                      <a:pt x="37" y="551"/>
                    </a:lnTo>
                    <a:lnTo>
                      <a:pt x="34" y="525"/>
                    </a:lnTo>
                    <a:lnTo>
                      <a:pt x="34" y="525"/>
                    </a:lnTo>
                    <a:lnTo>
                      <a:pt x="32" y="512"/>
                    </a:lnTo>
                    <a:lnTo>
                      <a:pt x="28" y="499"/>
                    </a:lnTo>
                    <a:lnTo>
                      <a:pt x="21" y="478"/>
                    </a:lnTo>
                    <a:lnTo>
                      <a:pt x="12" y="463"/>
                    </a:lnTo>
                    <a:lnTo>
                      <a:pt x="4" y="454"/>
                    </a:lnTo>
                    <a:lnTo>
                      <a:pt x="0" y="447"/>
                    </a:lnTo>
                    <a:lnTo>
                      <a:pt x="0" y="443"/>
                    </a:lnTo>
                    <a:lnTo>
                      <a:pt x="0" y="439"/>
                    </a:lnTo>
                    <a:lnTo>
                      <a:pt x="2" y="436"/>
                    </a:lnTo>
                    <a:lnTo>
                      <a:pt x="6" y="432"/>
                    </a:lnTo>
                    <a:lnTo>
                      <a:pt x="19" y="423"/>
                    </a:lnTo>
                    <a:lnTo>
                      <a:pt x="19" y="423"/>
                    </a:lnTo>
                    <a:lnTo>
                      <a:pt x="28" y="419"/>
                    </a:lnTo>
                    <a:lnTo>
                      <a:pt x="37" y="415"/>
                    </a:lnTo>
                    <a:lnTo>
                      <a:pt x="47" y="415"/>
                    </a:lnTo>
                    <a:lnTo>
                      <a:pt x="58" y="415"/>
                    </a:lnTo>
                    <a:lnTo>
                      <a:pt x="67" y="417"/>
                    </a:lnTo>
                    <a:lnTo>
                      <a:pt x="78" y="421"/>
                    </a:lnTo>
                    <a:lnTo>
                      <a:pt x="89" y="424"/>
                    </a:lnTo>
                    <a:lnTo>
                      <a:pt x="99" y="430"/>
                    </a:lnTo>
                    <a:lnTo>
                      <a:pt x="119" y="445"/>
                    </a:lnTo>
                    <a:lnTo>
                      <a:pt x="127" y="454"/>
                    </a:lnTo>
                    <a:lnTo>
                      <a:pt x="136" y="463"/>
                    </a:lnTo>
                    <a:lnTo>
                      <a:pt x="143" y="474"/>
                    </a:lnTo>
                    <a:lnTo>
                      <a:pt x="149" y="484"/>
                    </a:lnTo>
                    <a:lnTo>
                      <a:pt x="154" y="497"/>
                    </a:lnTo>
                    <a:lnTo>
                      <a:pt x="158" y="508"/>
                    </a:lnTo>
                    <a:lnTo>
                      <a:pt x="158" y="508"/>
                    </a:lnTo>
                    <a:lnTo>
                      <a:pt x="169" y="552"/>
                    </a:lnTo>
                    <a:lnTo>
                      <a:pt x="180" y="586"/>
                    </a:lnTo>
                    <a:lnTo>
                      <a:pt x="195" y="615"/>
                    </a:lnTo>
                    <a:lnTo>
                      <a:pt x="210" y="643"/>
                    </a:lnTo>
                    <a:lnTo>
                      <a:pt x="210" y="643"/>
                    </a:lnTo>
                    <a:close/>
                  </a:path>
                </a:pathLst>
              </a:custGeom>
              <a:pattFill prst="ltUpDiag">
                <a:fgClr>
                  <a:schemeClr val="tx2"/>
                </a:fgClr>
                <a:bgClr>
                  <a:schemeClr val="tx1">
                    <a:lumMod val="85000"/>
                    <a:lumOff val="15000"/>
                  </a:schemeClr>
                </a:bgClr>
              </a:pattFill>
              <a:ln>
                <a:noFill/>
              </a:ln>
            </p:spPr>
            <p:txBody>
              <a:bodyPr/>
              <a:lstStyle/>
              <a:p>
                <a:pPr eaLnBrk="1" hangingPunct="1">
                  <a:defRPr/>
                </a:pPr>
                <a:endParaRPr lang="en-US" altLang="zh-CN"/>
              </a:p>
            </p:txBody>
          </p:sp>
          <p:sp>
            <p:nvSpPr>
              <p:cNvPr id="65" name="Freeform 122"/>
              <p:cNvSpPr/>
              <p:nvPr/>
            </p:nvSpPr>
            <p:spPr bwMode="auto">
              <a:xfrm>
                <a:off x="4661969" y="5533826"/>
                <a:ext cx="944079" cy="1324173"/>
              </a:xfrm>
              <a:custGeom>
                <a:avLst/>
                <a:gdLst>
                  <a:gd name="T0" fmla="*/ 792 w 841"/>
                  <a:gd name="T1" fmla="*/ 2 h 1178"/>
                  <a:gd name="T2" fmla="*/ 802 w 841"/>
                  <a:gd name="T3" fmla="*/ 4 h 1178"/>
                  <a:gd name="T4" fmla="*/ 818 w 841"/>
                  <a:gd name="T5" fmla="*/ 15 h 1178"/>
                  <a:gd name="T6" fmla="*/ 828 w 841"/>
                  <a:gd name="T7" fmla="*/ 30 h 1178"/>
                  <a:gd name="T8" fmla="*/ 837 w 841"/>
                  <a:gd name="T9" fmla="*/ 54 h 1178"/>
                  <a:gd name="T10" fmla="*/ 841 w 841"/>
                  <a:gd name="T11" fmla="*/ 91 h 1178"/>
                  <a:gd name="T12" fmla="*/ 839 w 841"/>
                  <a:gd name="T13" fmla="*/ 139 h 1178"/>
                  <a:gd name="T14" fmla="*/ 835 w 841"/>
                  <a:gd name="T15" fmla="*/ 169 h 1178"/>
                  <a:gd name="T16" fmla="*/ 820 w 841"/>
                  <a:gd name="T17" fmla="*/ 264 h 1178"/>
                  <a:gd name="T18" fmla="*/ 805 w 841"/>
                  <a:gd name="T19" fmla="*/ 340 h 1178"/>
                  <a:gd name="T20" fmla="*/ 805 w 841"/>
                  <a:gd name="T21" fmla="*/ 397 h 1178"/>
                  <a:gd name="T22" fmla="*/ 809 w 841"/>
                  <a:gd name="T23" fmla="*/ 444 h 1178"/>
                  <a:gd name="T24" fmla="*/ 811 w 841"/>
                  <a:gd name="T25" fmla="*/ 499 h 1178"/>
                  <a:gd name="T26" fmla="*/ 805 w 841"/>
                  <a:gd name="T27" fmla="*/ 551 h 1178"/>
                  <a:gd name="T28" fmla="*/ 787 w 841"/>
                  <a:gd name="T29" fmla="*/ 653 h 1178"/>
                  <a:gd name="T30" fmla="*/ 759 w 841"/>
                  <a:gd name="T31" fmla="*/ 737 h 1178"/>
                  <a:gd name="T32" fmla="*/ 733 w 841"/>
                  <a:gd name="T33" fmla="*/ 796 h 1178"/>
                  <a:gd name="T34" fmla="*/ 724 w 841"/>
                  <a:gd name="T35" fmla="*/ 816 h 1178"/>
                  <a:gd name="T36" fmla="*/ 711 w 841"/>
                  <a:gd name="T37" fmla="*/ 855 h 1178"/>
                  <a:gd name="T38" fmla="*/ 692 w 841"/>
                  <a:gd name="T39" fmla="*/ 894 h 1178"/>
                  <a:gd name="T40" fmla="*/ 674 w 841"/>
                  <a:gd name="T41" fmla="*/ 917 h 1178"/>
                  <a:gd name="T42" fmla="*/ 648 w 841"/>
                  <a:gd name="T43" fmla="*/ 943 h 1178"/>
                  <a:gd name="T44" fmla="*/ 609 w 841"/>
                  <a:gd name="T45" fmla="*/ 972 h 1178"/>
                  <a:gd name="T46" fmla="*/ 586 w 841"/>
                  <a:gd name="T47" fmla="*/ 987 h 1178"/>
                  <a:gd name="T48" fmla="*/ 551 w 841"/>
                  <a:gd name="T49" fmla="*/ 1022 h 1178"/>
                  <a:gd name="T50" fmla="*/ 522 w 841"/>
                  <a:gd name="T51" fmla="*/ 1056 h 1178"/>
                  <a:gd name="T52" fmla="*/ 494 w 841"/>
                  <a:gd name="T53" fmla="*/ 1106 h 1178"/>
                  <a:gd name="T54" fmla="*/ 475 w 841"/>
                  <a:gd name="T55" fmla="*/ 1158 h 1178"/>
                  <a:gd name="T56" fmla="*/ 139 w 841"/>
                  <a:gd name="T57" fmla="*/ 1178 h 1178"/>
                  <a:gd name="T58" fmla="*/ 0 w 841"/>
                  <a:gd name="T59" fmla="*/ 1178 h 1178"/>
                  <a:gd name="T60" fmla="*/ 121 w 841"/>
                  <a:gd name="T61" fmla="*/ 1054 h 1178"/>
                  <a:gd name="T62" fmla="*/ 225 w 841"/>
                  <a:gd name="T63" fmla="*/ 933 h 1178"/>
                  <a:gd name="T64" fmla="*/ 291 w 841"/>
                  <a:gd name="T65" fmla="*/ 844 h 1178"/>
                  <a:gd name="T66" fmla="*/ 345 w 841"/>
                  <a:gd name="T67" fmla="*/ 757 h 1178"/>
                  <a:gd name="T68" fmla="*/ 371 w 841"/>
                  <a:gd name="T69" fmla="*/ 698 h 1178"/>
                  <a:gd name="T70" fmla="*/ 381 w 841"/>
                  <a:gd name="T71" fmla="*/ 662 h 1178"/>
                  <a:gd name="T72" fmla="*/ 382 w 841"/>
                  <a:gd name="T73" fmla="*/ 646 h 1178"/>
                  <a:gd name="T74" fmla="*/ 388 w 841"/>
                  <a:gd name="T75" fmla="*/ 421 h 1178"/>
                  <a:gd name="T76" fmla="*/ 393 w 841"/>
                  <a:gd name="T77" fmla="*/ 338 h 1178"/>
                  <a:gd name="T78" fmla="*/ 403 w 841"/>
                  <a:gd name="T79" fmla="*/ 286 h 1178"/>
                  <a:gd name="T80" fmla="*/ 408 w 841"/>
                  <a:gd name="T81" fmla="*/ 275 h 1178"/>
                  <a:gd name="T82" fmla="*/ 440 w 841"/>
                  <a:gd name="T83" fmla="*/ 236 h 1178"/>
                  <a:gd name="T84" fmla="*/ 505 w 841"/>
                  <a:gd name="T85" fmla="*/ 175 h 1178"/>
                  <a:gd name="T86" fmla="*/ 618 w 841"/>
                  <a:gd name="T87" fmla="*/ 76 h 1178"/>
                  <a:gd name="T88" fmla="*/ 624 w 841"/>
                  <a:gd name="T89" fmla="*/ 71 h 1178"/>
                  <a:gd name="T90" fmla="*/ 646 w 841"/>
                  <a:gd name="T91" fmla="*/ 60 h 1178"/>
                  <a:gd name="T92" fmla="*/ 674 w 841"/>
                  <a:gd name="T93" fmla="*/ 56 h 1178"/>
                  <a:gd name="T94" fmla="*/ 696 w 841"/>
                  <a:gd name="T95" fmla="*/ 60 h 1178"/>
                  <a:gd name="T96" fmla="*/ 705 w 841"/>
                  <a:gd name="T97" fmla="*/ 63 h 1178"/>
                  <a:gd name="T98" fmla="*/ 715 w 841"/>
                  <a:gd name="T99" fmla="*/ 39 h 1178"/>
                  <a:gd name="T100" fmla="*/ 735 w 841"/>
                  <a:gd name="T101" fmla="*/ 15 h 1178"/>
                  <a:gd name="T102" fmla="*/ 750 w 841"/>
                  <a:gd name="T103" fmla="*/ 6 h 1178"/>
                  <a:gd name="T104" fmla="*/ 768 w 841"/>
                  <a:gd name="T105" fmla="*/ 0 h 1178"/>
                  <a:gd name="T106" fmla="*/ 792 w 841"/>
                  <a:gd name="T107" fmla="*/ 2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1" h="1178">
                    <a:moveTo>
                      <a:pt x="792" y="2"/>
                    </a:moveTo>
                    <a:lnTo>
                      <a:pt x="792" y="2"/>
                    </a:lnTo>
                    <a:lnTo>
                      <a:pt x="794" y="2"/>
                    </a:lnTo>
                    <a:lnTo>
                      <a:pt x="802" y="4"/>
                    </a:lnTo>
                    <a:lnTo>
                      <a:pt x="813" y="10"/>
                    </a:lnTo>
                    <a:lnTo>
                      <a:pt x="818" y="15"/>
                    </a:lnTo>
                    <a:lnTo>
                      <a:pt x="824" y="23"/>
                    </a:lnTo>
                    <a:lnTo>
                      <a:pt x="828" y="30"/>
                    </a:lnTo>
                    <a:lnTo>
                      <a:pt x="833" y="41"/>
                    </a:lnTo>
                    <a:lnTo>
                      <a:pt x="837" y="54"/>
                    </a:lnTo>
                    <a:lnTo>
                      <a:pt x="839" y="71"/>
                    </a:lnTo>
                    <a:lnTo>
                      <a:pt x="841" y="91"/>
                    </a:lnTo>
                    <a:lnTo>
                      <a:pt x="841" y="113"/>
                    </a:lnTo>
                    <a:lnTo>
                      <a:pt x="839" y="139"/>
                    </a:lnTo>
                    <a:lnTo>
                      <a:pt x="835" y="169"/>
                    </a:lnTo>
                    <a:lnTo>
                      <a:pt x="835" y="169"/>
                    </a:lnTo>
                    <a:lnTo>
                      <a:pt x="828" y="225"/>
                    </a:lnTo>
                    <a:lnTo>
                      <a:pt x="820" y="264"/>
                    </a:lnTo>
                    <a:lnTo>
                      <a:pt x="809" y="317"/>
                    </a:lnTo>
                    <a:lnTo>
                      <a:pt x="805" y="340"/>
                    </a:lnTo>
                    <a:lnTo>
                      <a:pt x="805" y="364"/>
                    </a:lnTo>
                    <a:lnTo>
                      <a:pt x="805" y="397"/>
                    </a:lnTo>
                    <a:lnTo>
                      <a:pt x="809" y="444"/>
                    </a:lnTo>
                    <a:lnTo>
                      <a:pt x="809" y="444"/>
                    </a:lnTo>
                    <a:lnTo>
                      <a:pt x="811" y="471"/>
                    </a:lnTo>
                    <a:lnTo>
                      <a:pt x="811" y="499"/>
                    </a:lnTo>
                    <a:lnTo>
                      <a:pt x="809" y="525"/>
                    </a:lnTo>
                    <a:lnTo>
                      <a:pt x="805" y="551"/>
                    </a:lnTo>
                    <a:lnTo>
                      <a:pt x="798" y="603"/>
                    </a:lnTo>
                    <a:lnTo>
                      <a:pt x="787" y="653"/>
                    </a:lnTo>
                    <a:lnTo>
                      <a:pt x="774" y="698"/>
                    </a:lnTo>
                    <a:lnTo>
                      <a:pt x="759" y="737"/>
                    </a:lnTo>
                    <a:lnTo>
                      <a:pt x="744" y="770"/>
                    </a:lnTo>
                    <a:lnTo>
                      <a:pt x="733" y="796"/>
                    </a:lnTo>
                    <a:lnTo>
                      <a:pt x="733" y="796"/>
                    </a:lnTo>
                    <a:lnTo>
                      <a:pt x="724" y="816"/>
                    </a:lnTo>
                    <a:lnTo>
                      <a:pt x="716" y="837"/>
                    </a:lnTo>
                    <a:lnTo>
                      <a:pt x="711" y="855"/>
                    </a:lnTo>
                    <a:lnTo>
                      <a:pt x="703" y="874"/>
                    </a:lnTo>
                    <a:lnTo>
                      <a:pt x="692" y="894"/>
                    </a:lnTo>
                    <a:lnTo>
                      <a:pt x="685" y="905"/>
                    </a:lnTo>
                    <a:lnTo>
                      <a:pt x="674" y="917"/>
                    </a:lnTo>
                    <a:lnTo>
                      <a:pt x="663" y="930"/>
                    </a:lnTo>
                    <a:lnTo>
                      <a:pt x="648" y="943"/>
                    </a:lnTo>
                    <a:lnTo>
                      <a:pt x="629" y="956"/>
                    </a:lnTo>
                    <a:lnTo>
                      <a:pt x="609" y="972"/>
                    </a:lnTo>
                    <a:lnTo>
                      <a:pt x="609" y="972"/>
                    </a:lnTo>
                    <a:lnTo>
                      <a:pt x="586" y="987"/>
                    </a:lnTo>
                    <a:lnTo>
                      <a:pt x="568" y="1004"/>
                    </a:lnTo>
                    <a:lnTo>
                      <a:pt x="551" y="1022"/>
                    </a:lnTo>
                    <a:lnTo>
                      <a:pt x="535" y="1039"/>
                    </a:lnTo>
                    <a:lnTo>
                      <a:pt x="522" y="1056"/>
                    </a:lnTo>
                    <a:lnTo>
                      <a:pt x="510" y="1074"/>
                    </a:lnTo>
                    <a:lnTo>
                      <a:pt x="494" y="1106"/>
                    </a:lnTo>
                    <a:lnTo>
                      <a:pt x="483" y="1135"/>
                    </a:lnTo>
                    <a:lnTo>
                      <a:pt x="475" y="1158"/>
                    </a:lnTo>
                    <a:lnTo>
                      <a:pt x="471" y="1178"/>
                    </a:lnTo>
                    <a:lnTo>
                      <a:pt x="139" y="1178"/>
                    </a:lnTo>
                    <a:lnTo>
                      <a:pt x="0" y="1178"/>
                    </a:lnTo>
                    <a:lnTo>
                      <a:pt x="0" y="1178"/>
                    </a:lnTo>
                    <a:lnTo>
                      <a:pt x="59" y="1119"/>
                    </a:lnTo>
                    <a:lnTo>
                      <a:pt x="121" y="1054"/>
                    </a:lnTo>
                    <a:lnTo>
                      <a:pt x="189" y="976"/>
                    </a:lnTo>
                    <a:lnTo>
                      <a:pt x="225" y="933"/>
                    </a:lnTo>
                    <a:lnTo>
                      <a:pt x="260" y="889"/>
                    </a:lnTo>
                    <a:lnTo>
                      <a:pt x="291" y="844"/>
                    </a:lnTo>
                    <a:lnTo>
                      <a:pt x="321" y="800"/>
                    </a:lnTo>
                    <a:lnTo>
                      <a:pt x="345" y="757"/>
                    </a:lnTo>
                    <a:lnTo>
                      <a:pt x="366" y="716"/>
                    </a:lnTo>
                    <a:lnTo>
                      <a:pt x="371" y="698"/>
                    </a:lnTo>
                    <a:lnTo>
                      <a:pt x="377" y="679"/>
                    </a:lnTo>
                    <a:lnTo>
                      <a:pt x="381" y="662"/>
                    </a:lnTo>
                    <a:lnTo>
                      <a:pt x="382" y="646"/>
                    </a:lnTo>
                    <a:lnTo>
                      <a:pt x="382" y="646"/>
                    </a:lnTo>
                    <a:lnTo>
                      <a:pt x="384" y="525"/>
                    </a:lnTo>
                    <a:lnTo>
                      <a:pt x="388" y="421"/>
                    </a:lnTo>
                    <a:lnTo>
                      <a:pt x="390" y="377"/>
                    </a:lnTo>
                    <a:lnTo>
                      <a:pt x="393" y="338"/>
                    </a:lnTo>
                    <a:lnTo>
                      <a:pt x="397" y="308"/>
                    </a:lnTo>
                    <a:lnTo>
                      <a:pt x="403" y="286"/>
                    </a:lnTo>
                    <a:lnTo>
                      <a:pt x="403" y="286"/>
                    </a:lnTo>
                    <a:lnTo>
                      <a:pt x="408" y="275"/>
                    </a:lnTo>
                    <a:lnTo>
                      <a:pt x="416" y="264"/>
                    </a:lnTo>
                    <a:lnTo>
                      <a:pt x="440" y="236"/>
                    </a:lnTo>
                    <a:lnTo>
                      <a:pt x="470" y="206"/>
                    </a:lnTo>
                    <a:lnTo>
                      <a:pt x="505" y="175"/>
                    </a:lnTo>
                    <a:lnTo>
                      <a:pt x="572" y="115"/>
                    </a:lnTo>
                    <a:lnTo>
                      <a:pt x="618" y="76"/>
                    </a:lnTo>
                    <a:lnTo>
                      <a:pt x="618" y="76"/>
                    </a:lnTo>
                    <a:lnTo>
                      <a:pt x="624" y="71"/>
                    </a:lnTo>
                    <a:lnTo>
                      <a:pt x="631" y="65"/>
                    </a:lnTo>
                    <a:lnTo>
                      <a:pt x="646" y="60"/>
                    </a:lnTo>
                    <a:lnTo>
                      <a:pt x="661" y="56"/>
                    </a:lnTo>
                    <a:lnTo>
                      <a:pt x="674" y="56"/>
                    </a:lnTo>
                    <a:lnTo>
                      <a:pt x="687" y="58"/>
                    </a:lnTo>
                    <a:lnTo>
                      <a:pt x="696" y="60"/>
                    </a:lnTo>
                    <a:lnTo>
                      <a:pt x="705" y="63"/>
                    </a:lnTo>
                    <a:lnTo>
                      <a:pt x="705" y="63"/>
                    </a:lnTo>
                    <a:lnTo>
                      <a:pt x="709" y="50"/>
                    </a:lnTo>
                    <a:lnTo>
                      <a:pt x="715" y="39"/>
                    </a:lnTo>
                    <a:lnTo>
                      <a:pt x="724" y="26"/>
                    </a:lnTo>
                    <a:lnTo>
                      <a:pt x="735" y="15"/>
                    </a:lnTo>
                    <a:lnTo>
                      <a:pt x="742" y="10"/>
                    </a:lnTo>
                    <a:lnTo>
                      <a:pt x="750" y="6"/>
                    </a:lnTo>
                    <a:lnTo>
                      <a:pt x="759" y="2"/>
                    </a:lnTo>
                    <a:lnTo>
                      <a:pt x="768" y="0"/>
                    </a:lnTo>
                    <a:lnTo>
                      <a:pt x="779" y="0"/>
                    </a:lnTo>
                    <a:lnTo>
                      <a:pt x="792" y="2"/>
                    </a:lnTo>
                    <a:lnTo>
                      <a:pt x="792" y="2"/>
                    </a:lnTo>
                    <a:close/>
                  </a:path>
                </a:pathLst>
              </a:custGeom>
              <a:pattFill prst="ltUpDiag">
                <a:fgClr>
                  <a:schemeClr val="tx2"/>
                </a:fgClr>
                <a:bgClr>
                  <a:schemeClr val="tx1">
                    <a:lumMod val="85000"/>
                    <a:lumOff val="15000"/>
                  </a:schemeClr>
                </a:bgClr>
              </a:pattFill>
              <a:ln>
                <a:noFill/>
              </a:ln>
            </p:spPr>
            <p:txBody>
              <a:bodyPr/>
              <a:lstStyle/>
              <a:p>
                <a:pPr eaLnBrk="1" hangingPunct="1">
                  <a:defRPr/>
                </a:pPr>
                <a:endParaRPr lang="en-US" altLang="zh-CN"/>
              </a:p>
            </p:txBody>
          </p:sp>
        </p:grpSp>
        <p:sp>
          <p:nvSpPr>
            <p:cNvPr id="78" name="Freeform 43"/>
            <p:cNvSpPr>
              <a:spLocks noEditPoints="1"/>
            </p:cNvSpPr>
            <p:nvPr/>
          </p:nvSpPr>
          <p:spPr bwMode="auto">
            <a:xfrm>
              <a:off x="1991544" y="5085184"/>
              <a:ext cx="576064" cy="720080"/>
            </a:xfrm>
            <a:custGeom>
              <a:avLst/>
              <a:gdLst>
                <a:gd name="T0" fmla="*/ 2147483646 w 304"/>
                <a:gd name="T1" fmla="*/ 2147483646 h 567"/>
                <a:gd name="T2" fmla="*/ 2147483646 w 304"/>
                <a:gd name="T3" fmla="*/ 2147483646 h 567"/>
                <a:gd name="T4" fmla="*/ 2147483646 w 304"/>
                <a:gd name="T5" fmla="*/ 2147483646 h 567"/>
                <a:gd name="T6" fmla="*/ 2147483646 w 304"/>
                <a:gd name="T7" fmla="*/ 2147483646 h 567"/>
                <a:gd name="T8" fmla="*/ 2147483646 w 304"/>
                <a:gd name="T9" fmla="*/ 2147483646 h 567"/>
                <a:gd name="T10" fmla="*/ 2147483646 w 304"/>
                <a:gd name="T11" fmla="*/ 2147483646 h 567"/>
                <a:gd name="T12" fmla="*/ 2147483646 w 304"/>
                <a:gd name="T13" fmla="*/ 2147483646 h 567"/>
                <a:gd name="T14" fmla="*/ 2147483646 w 304"/>
                <a:gd name="T15" fmla="*/ 2147483646 h 567"/>
                <a:gd name="T16" fmla="*/ 2147483646 w 304"/>
                <a:gd name="T17" fmla="*/ 2147483646 h 567"/>
                <a:gd name="T18" fmla="*/ 2147483646 w 304"/>
                <a:gd name="T19" fmla="*/ 2147483646 h 567"/>
                <a:gd name="T20" fmla="*/ 2147483646 w 304"/>
                <a:gd name="T21" fmla="*/ 2147483646 h 567"/>
                <a:gd name="T22" fmla="*/ 2147483646 w 304"/>
                <a:gd name="T23" fmla="*/ 2147483646 h 567"/>
                <a:gd name="T24" fmla="*/ 2147483646 w 304"/>
                <a:gd name="T25" fmla="*/ 2147483646 h 567"/>
                <a:gd name="T26" fmla="*/ 2147483646 w 304"/>
                <a:gd name="T27" fmla="*/ 2147483646 h 567"/>
                <a:gd name="T28" fmla="*/ 2147483646 w 304"/>
                <a:gd name="T29" fmla="*/ 2147483646 h 567"/>
                <a:gd name="T30" fmla="*/ 2147483646 w 304"/>
                <a:gd name="T31" fmla="*/ 2147483646 h 567"/>
                <a:gd name="T32" fmla="*/ 2147483646 w 304"/>
                <a:gd name="T33" fmla="*/ 2147483646 h 567"/>
                <a:gd name="T34" fmla="*/ 2147483646 w 304"/>
                <a:gd name="T35" fmla="*/ 2147483646 h 567"/>
                <a:gd name="T36" fmla="*/ 2147483646 w 304"/>
                <a:gd name="T37" fmla="*/ 2147483646 h 567"/>
                <a:gd name="T38" fmla="*/ 2147483646 w 304"/>
                <a:gd name="T39" fmla="*/ 2147483646 h 567"/>
                <a:gd name="T40" fmla="*/ 2147483646 w 304"/>
                <a:gd name="T41" fmla="*/ 2147483646 h 567"/>
                <a:gd name="T42" fmla="*/ 2147483646 w 304"/>
                <a:gd name="T43" fmla="*/ 2147483646 h 567"/>
                <a:gd name="T44" fmla="*/ 2147483646 w 304"/>
                <a:gd name="T45" fmla="*/ 2147483646 h 567"/>
                <a:gd name="T46" fmla="*/ 2147483646 w 304"/>
                <a:gd name="T47" fmla="*/ 2147483646 h 567"/>
                <a:gd name="T48" fmla="*/ 2147483646 w 304"/>
                <a:gd name="T49" fmla="*/ 2147483646 h 567"/>
                <a:gd name="T50" fmla="*/ 2147483646 w 304"/>
                <a:gd name="T51" fmla="*/ 2147483646 h 567"/>
                <a:gd name="T52" fmla="*/ 2147483646 w 304"/>
                <a:gd name="T53" fmla="*/ 2147483646 h 567"/>
                <a:gd name="T54" fmla="*/ 2147483646 w 304"/>
                <a:gd name="T55" fmla="*/ 2147483646 h 567"/>
                <a:gd name="T56" fmla="*/ 2147483646 w 304"/>
                <a:gd name="T57" fmla="*/ 2147483646 h 567"/>
                <a:gd name="T58" fmla="*/ 2147483646 w 304"/>
                <a:gd name="T59" fmla="*/ 2147483646 h 567"/>
                <a:gd name="T60" fmla="*/ 2147483646 w 304"/>
                <a:gd name="T61" fmla="*/ 2147483646 h 567"/>
                <a:gd name="T62" fmla="*/ 2147483646 w 304"/>
                <a:gd name="T63" fmla="*/ 2147483646 h 567"/>
                <a:gd name="T64" fmla="*/ 2147483646 w 304"/>
                <a:gd name="T65" fmla="*/ 2147483646 h 567"/>
                <a:gd name="T66" fmla="*/ 2147483646 w 304"/>
                <a:gd name="T67" fmla="*/ 2147483646 h 567"/>
                <a:gd name="T68" fmla="*/ 2147483646 w 304"/>
                <a:gd name="T69" fmla="*/ 2147483646 h 567"/>
                <a:gd name="T70" fmla="*/ 2147483646 w 304"/>
                <a:gd name="T71" fmla="*/ 2147483646 h 567"/>
                <a:gd name="T72" fmla="*/ 2147483646 w 304"/>
                <a:gd name="T73" fmla="*/ 2147483646 h 567"/>
                <a:gd name="T74" fmla="*/ 2147483646 w 304"/>
                <a:gd name="T75" fmla="*/ 2147483646 h 567"/>
                <a:gd name="T76" fmla="*/ 2147483646 w 304"/>
                <a:gd name="T77" fmla="*/ 2147483646 h 567"/>
                <a:gd name="T78" fmla="*/ 2147483646 w 304"/>
                <a:gd name="T79" fmla="*/ 2147483646 h 567"/>
                <a:gd name="T80" fmla="*/ 2147483646 w 304"/>
                <a:gd name="T81" fmla="*/ 2147483646 h 567"/>
                <a:gd name="T82" fmla="*/ 2147483646 w 304"/>
                <a:gd name="T83" fmla="*/ 2147483646 h 567"/>
                <a:gd name="T84" fmla="*/ 2147483646 w 304"/>
                <a:gd name="T85" fmla="*/ 2147483646 h 567"/>
                <a:gd name="T86" fmla="*/ 2147483646 w 304"/>
                <a:gd name="T87" fmla="*/ 2147483646 h 567"/>
                <a:gd name="T88" fmla="*/ 2147483646 w 304"/>
                <a:gd name="T89" fmla="*/ 2147483646 h 567"/>
                <a:gd name="T90" fmla="*/ 2147483646 w 304"/>
                <a:gd name="T91" fmla="*/ 2147483646 h 567"/>
                <a:gd name="T92" fmla="*/ 2147483646 w 304"/>
                <a:gd name="T93" fmla="*/ 2147483646 h 567"/>
                <a:gd name="T94" fmla="*/ 2147483646 w 304"/>
                <a:gd name="T95" fmla="*/ 2147483646 h 567"/>
                <a:gd name="T96" fmla="*/ 2147483646 w 304"/>
                <a:gd name="T97" fmla="*/ 2147483646 h 56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04"/>
                <a:gd name="T148" fmla="*/ 0 h 567"/>
                <a:gd name="T149" fmla="*/ 304 w 304"/>
                <a:gd name="T150" fmla="*/ 567 h 56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04" h="567">
                  <a:moveTo>
                    <a:pt x="304" y="378"/>
                  </a:moveTo>
                  <a:lnTo>
                    <a:pt x="304" y="378"/>
                  </a:lnTo>
                  <a:lnTo>
                    <a:pt x="300" y="399"/>
                  </a:lnTo>
                  <a:lnTo>
                    <a:pt x="295" y="421"/>
                  </a:lnTo>
                  <a:lnTo>
                    <a:pt x="284" y="441"/>
                  </a:lnTo>
                  <a:lnTo>
                    <a:pt x="269" y="462"/>
                  </a:lnTo>
                  <a:lnTo>
                    <a:pt x="252" y="478"/>
                  </a:lnTo>
                  <a:lnTo>
                    <a:pt x="230" y="493"/>
                  </a:lnTo>
                  <a:lnTo>
                    <a:pt x="217" y="501"/>
                  </a:lnTo>
                  <a:lnTo>
                    <a:pt x="206" y="506"/>
                  </a:lnTo>
                  <a:lnTo>
                    <a:pt x="191" y="510"/>
                  </a:lnTo>
                  <a:lnTo>
                    <a:pt x="176" y="514"/>
                  </a:lnTo>
                  <a:lnTo>
                    <a:pt x="176" y="567"/>
                  </a:lnTo>
                  <a:lnTo>
                    <a:pt x="139" y="567"/>
                  </a:lnTo>
                  <a:lnTo>
                    <a:pt x="139" y="519"/>
                  </a:lnTo>
                  <a:lnTo>
                    <a:pt x="135" y="519"/>
                  </a:lnTo>
                  <a:lnTo>
                    <a:pt x="132" y="519"/>
                  </a:lnTo>
                  <a:lnTo>
                    <a:pt x="111" y="519"/>
                  </a:lnTo>
                  <a:lnTo>
                    <a:pt x="93" y="517"/>
                  </a:lnTo>
                  <a:lnTo>
                    <a:pt x="59" y="510"/>
                  </a:lnTo>
                  <a:lnTo>
                    <a:pt x="43" y="504"/>
                  </a:lnTo>
                  <a:lnTo>
                    <a:pt x="28" y="499"/>
                  </a:lnTo>
                  <a:lnTo>
                    <a:pt x="0" y="486"/>
                  </a:lnTo>
                  <a:lnTo>
                    <a:pt x="22" y="417"/>
                  </a:lnTo>
                  <a:lnTo>
                    <a:pt x="44" y="430"/>
                  </a:lnTo>
                  <a:lnTo>
                    <a:pt x="74" y="443"/>
                  </a:lnTo>
                  <a:lnTo>
                    <a:pt x="107" y="454"/>
                  </a:lnTo>
                  <a:lnTo>
                    <a:pt x="122" y="458"/>
                  </a:lnTo>
                  <a:lnTo>
                    <a:pt x="139" y="460"/>
                  </a:lnTo>
                  <a:lnTo>
                    <a:pt x="139" y="317"/>
                  </a:lnTo>
                  <a:lnTo>
                    <a:pt x="94" y="298"/>
                  </a:lnTo>
                  <a:lnTo>
                    <a:pt x="74" y="287"/>
                  </a:lnTo>
                  <a:lnTo>
                    <a:pt x="56" y="273"/>
                  </a:lnTo>
                  <a:lnTo>
                    <a:pt x="46" y="263"/>
                  </a:lnTo>
                  <a:lnTo>
                    <a:pt x="39" y="254"/>
                  </a:lnTo>
                  <a:lnTo>
                    <a:pt x="33" y="243"/>
                  </a:lnTo>
                  <a:lnTo>
                    <a:pt x="26" y="232"/>
                  </a:lnTo>
                  <a:lnTo>
                    <a:pt x="22" y="221"/>
                  </a:lnTo>
                  <a:lnTo>
                    <a:pt x="18" y="206"/>
                  </a:lnTo>
                  <a:lnTo>
                    <a:pt x="17" y="191"/>
                  </a:lnTo>
                  <a:lnTo>
                    <a:pt x="15" y="172"/>
                  </a:lnTo>
                  <a:lnTo>
                    <a:pt x="17" y="156"/>
                  </a:lnTo>
                  <a:lnTo>
                    <a:pt x="24" y="137"/>
                  </a:lnTo>
                  <a:lnTo>
                    <a:pt x="33" y="117"/>
                  </a:lnTo>
                  <a:lnTo>
                    <a:pt x="48" y="100"/>
                  </a:lnTo>
                  <a:lnTo>
                    <a:pt x="65" y="83"/>
                  </a:lnTo>
                  <a:lnTo>
                    <a:pt x="87" y="70"/>
                  </a:lnTo>
                  <a:lnTo>
                    <a:pt x="98" y="63"/>
                  </a:lnTo>
                  <a:lnTo>
                    <a:pt x="111" y="57"/>
                  </a:lnTo>
                  <a:lnTo>
                    <a:pt x="124" y="54"/>
                  </a:lnTo>
                  <a:lnTo>
                    <a:pt x="139" y="50"/>
                  </a:lnTo>
                  <a:lnTo>
                    <a:pt x="139" y="0"/>
                  </a:lnTo>
                  <a:lnTo>
                    <a:pt x="176" y="0"/>
                  </a:lnTo>
                  <a:lnTo>
                    <a:pt x="176" y="48"/>
                  </a:lnTo>
                  <a:lnTo>
                    <a:pt x="178" y="48"/>
                  </a:lnTo>
                  <a:lnTo>
                    <a:pt x="206" y="48"/>
                  </a:lnTo>
                  <a:lnTo>
                    <a:pt x="232" y="50"/>
                  </a:lnTo>
                  <a:lnTo>
                    <a:pt x="284" y="57"/>
                  </a:lnTo>
                  <a:lnTo>
                    <a:pt x="271" y="126"/>
                  </a:lnTo>
                  <a:lnTo>
                    <a:pt x="247" y="119"/>
                  </a:lnTo>
                  <a:lnTo>
                    <a:pt x="223" y="113"/>
                  </a:lnTo>
                  <a:lnTo>
                    <a:pt x="200" y="107"/>
                  </a:lnTo>
                  <a:lnTo>
                    <a:pt x="176" y="106"/>
                  </a:lnTo>
                  <a:lnTo>
                    <a:pt x="176" y="232"/>
                  </a:lnTo>
                  <a:lnTo>
                    <a:pt x="221" y="250"/>
                  </a:lnTo>
                  <a:lnTo>
                    <a:pt x="243" y="261"/>
                  </a:lnTo>
                  <a:lnTo>
                    <a:pt x="261" y="276"/>
                  </a:lnTo>
                  <a:lnTo>
                    <a:pt x="271" y="286"/>
                  </a:lnTo>
                  <a:lnTo>
                    <a:pt x="278" y="295"/>
                  </a:lnTo>
                  <a:lnTo>
                    <a:pt x="286" y="306"/>
                  </a:lnTo>
                  <a:lnTo>
                    <a:pt x="291" y="317"/>
                  </a:lnTo>
                  <a:lnTo>
                    <a:pt x="297" y="330"/>
                  </a:lnTo>
                  <a:lnTo>
                    <a:pt x="300" y="345"/>
                  </a:lnTo>
                  <a:lnTo>
                    <a:pt x="302" y="360"/>
                  </a:lnTo>
                  <a:lnTo>
                    <a:pt x="304" y="378"/>
                  </a:lnTo>
                  <a:close/>
                  <a:moveTo>
                    <a:pt x="94" y="159"/>
                  </a:moveTo>
                  <a:lnTo>
                    <a:pt x="94" y="159"/>
                  </a:lnTo>
                  <a:lnTo>
                    <a:pt x="94" y="169"/>
                  </a:lnTo>
                  <a:lnTo>
                    <a:pt x="96" y="178"/>
                  </a:lnTo>
                  <a:lnTo>
                    <a:pt x="102" y="185"/>
                  </a:lnTo>
                  <a:lnTo>
                    <a:pt x="106" y="193"/>
                  </a:lnTo>
                  <a:lnTo>
                    <a:pt x="120" y="204"/>
                  </a:lnTo>
                  <a:lnTo>
                    <a:pt x="139" y="215"/>
                  </a:lnTo>
                  <a:lnTo>
                    <a:pt x="139" y="106"/>
                  </a:lnTo>
                  <a:lnTo>
                    <a:pt x="122" y="109"/>
                  </a:lnTo>
                  <a:lnTo>
                    <a:pt x="111" y="115"/>
                  </a:lnTo>
                  <a:lnTo>
                    <a:pt x="104" y="120"/>
                  </a:lnTo>
                  <a:lnTo>
                    <a:pt x="98" y="130"/>
                  </a:lnTo>
                  <a:lnTo>
                    <a:pt x="94" y="143"/>
                  </a:lnTo>
                  <a:lnTo>
                    <a:pt x="94" y="159"/>
                  </a:lnTo>
                  <a:close/>
                  <a:moveTo>
                    <a:pt x="224" y="391"/>
                  </a:moveTo>
                  <a:lnTo>
                    <a:pt x="224" y="391"/>
                  </a:lnTo>
                  <a:lnTo>
                    <a:pt x="223" y="380"/>
                  </a:lnTo>
                  <a:lnTo>
                    <a:pt x="221" y="371"/>
                  </a:lnTo>
                  <a:lnTo>
                    <a:pt x="217" y="363"/>
                  </a:lnTo>
                  <a:lnTo>
                    <a:pt x="211" y="356"/>
                  </a:lnTo>
                  <a:lnTo>
                    <a:pt x="197" y="345"/>
                  </a:lnTo>
                  <a:lnTo>
                    <a:pt x="176" y="334"/>
                  </a:lnTo>
                  <a:lnTo>
                    <a:pt x="176" y="458"/>
                  </a:lnTo>
                  <a:lnTo>
                    <a:pt x="191" y="454"/>
                  </a:lnTo>
                  <a:lnTo>
                    <a:pt x="202" y="451"/>
                  </a:lnTo>
                  <a:lnTo>
                    <a:pt x="206" y="449"/>
                  </a:lnTo>
                  <a:lnTo>
                    <a:pt x="211" y="443"/>
                  </a:lnTo>
                  <a:lnTo>
                    <a:pt x="217" y="432"/>
                  </a:lnTo>
                  <a:lnTo>
                    <a:pt x="223" y="413"/>
                  </a:lnTo>
                  <a:lnTo>
                    <a:pt x="224" y="391"/>
                  </a:lnTo>
                  <a:close/>
                </a:path>
              </a:pathLst>
            </a:custGeom>
            <a:solidFill>
              <a:schemeClr val="tx1"/>
            </a:solidFill>
            <a:ln w="9525">
              <a:noFill/>
              <a:round/>
            </a:ln>
          </p:spPr>
          <p:txBody>
            <a:bodyPr/>
            <a:lstStyle/>
            <a:p>
              <a:endParaRPr lang="en-GB"/>
            </a:p>
          </p:txBody>
        </p:sp>
      </p:grpSp>
      <p:grpSp>
        <p:nvGrpSpPr>
          <p:cNvPr id="116" name="组合 115"/>
          <p:cNvGrpSpPr/>
          <p:nvPr/>
        </p:nvGrpSpPr>
        <p:grpSpPr>
          <a:xfrm>
            <a:off x="2485589" y="3510830"/>
            <a:ext cx="838200" cy="979488"/>
            <a:chOff x="2775149" y="3510830"/>
            <a:chExt cx="838200" cy="979488"/>
          </a:xfrm>
        </p:grpSpPr>
        <p:sp>
          <p:nvSpPr>
            <p:cNvPr id="19" name="Freeform 44"/>
            <p:cNvSpPr/>
            <p:nvPr/>
          </p:nvSpPr>
          <p:spPr bwMode="auto">
            <a:xfrm>
              <a:off x="2775149" y="3510830"/>
              <a:ext cx="838200" cy="979488"/>
            </a:xfrm>
            <a:custGeom>
              <a:avLst/>
              <a:gdLst>
                <a:gd name="T0" fmla="*/ 2147483646 w 746"/>
                <a:gd name="T1" fmla="*/ 0 h 872"/>
                <a:gd name="T2" fmla="*/ 2147483646 w 746"/>
                <a:gd name="T3" fmla="*/ 2147483646 h 872"/>
                <a:gd name="T4" fmla="*/ 2147483646 w 746"/>
                <a:gd name="T5" fmla="*/ 2147483646 h 872"/>
                <a:gd name="T6" fmla="*/ 2147483646 w 746"/>
                <a:gd name="T7" fmla="*/ 2147483646 h 872"/>
                <a:gd name="T8" fmla="*/ 2147483646 w 746"/>
                <a:gd name="T9" fmla="*/ 2147483646 h 872"/>
                <a:gd name="T10" fmla="*/ 2147483646 w 746"/>
                <a:gd name="T11" fmla="*/ 2147483646 h 872"/>
                <a:gd name="T12" fmla="*/ 2147483646 w 746"/>
                <a:gd name="T13" fmla="*/ 2147483646 h 872"/>
                <a:gd name="T14" fmla="*/ 2147483646 w 746"/>
                <a:gd name="T15" fmla="*/ 2147483646 h 872"/>
                <a:gd name="T16" fmla="*/ 0 w 746"/>
                <a:gd name="T17" fmla="*/ 2147483646 h 872"/>
                <a:gd name="T18" fmla="*/ 2147483646 w 746"/>
                <a:gd name="T19" fmla="*/ 2147483646 h 872"/>
                <a:gd name="T20" fmla="*/ 2147483646 w 746"/>
                <a:gd name="T21" fmla="*/ 2147483646 h 872"/>
                <a:gd name="T22" fmla="*/ 2147483646 w 746"/>
                <a:gd name="T23" fmla="*/ 2147483646 h 872"/>
                <a:gd name="T24" fmla="*/ 2147483646 w 746"/>
                <a:gd name="T25" fmla="*/ 2147483646 h 872"/>
                <a:gd name="T26" fmla="*/ 2147483646 w 746"/>
                <a:gd name="T27" fmla="*/ 2147483646 h 872"/>
                <a:gd name="T28" fmla="*/ 2147483646 w 746"/>
                <a:gd name="T29" fmla="*/ 2147483646 h 872"/>
                <a:gd name="T30" fmla="*/ 2147483646 w 746"/>
                <a:gd name="T31" fmla="*/ 2147483646 h 872"/>
                <a:gd name="T32" fmla="*/ 2147483646 w 746"/>
                <a:gd name="T33" fmla="*/ 2147483646 h 872"/>
                <a:gd name="T34" fmla="*/ 2147483646 w 746"/>
                <a:gd name="T35" fmla="*/ 2147483646 h 872"/>
                <a:gd name="T36" fmla="*/ 2147483646 w 746"/>
                <a:gd name="T37" fmla="*/ 2147483646 h 872"/>
                <a:gd name="T38" fmla="*/ 2147483646 w 746"/>
                <a:gd name="T39" fmla="*/ 2147483646 h 872"/>
                <a:gd name="T40" fmla="*/ 2147483646 w 746"/>
                <a:gd name="T41" fmla="*/ 2147483646 h 872"/>
                <a:gd name="T42" fmla="*/ 2147483646 w 746"/>
                <a:gd name="T43" fmla="*/ 2147483646 h 872"/>
                <a:gd name="T44" fmla="*/ 2147483646 w 746"/>
                <a:gd name="T45" fmla="*/ 2147483646 h 872"/>
                <a:gd name="T46" fmla="*/ 2147483646 w 746"/>
                <a:gd name="T47" fmla="*/ 2147483646 h 872"/>
                <a:gd name="T48" fmla="*/ 2147483646 w 746"/>
                <a:gd name="T49" fmla="*/ 2147483646 h 872"/>
                <a:gd name="T50" fmla="*/ 2147483646 w 746"/>
                <a:gd name="T51" fmla="*/ 2147483646 h 872"/>
                <a:gd name="T52" fmla="*/ 2147483646 w 746"/>
                <a:gd name="T53" fmla="*/ 2147483646 h 872"/>
                <a:gd name="T54" fmla="*/ 2147483646 w 746"/>
                <a:gd name="T55" fmla="*/ 2147483646 h 872"/>
                <a:gd name="T56" fmla="*/ 2147483646 w 746"/>
                <a:gd name="T57" fmla="*/ 2147483646 h 872"/>
                <a:gd name="T58" fmla="*/ 2147483646 w 746"/>
                <a:gd name="T59" fmla="*/ 2147483646 h 872"/>
                <a:gd name="T60" fmla="*/ 2147483646 w 746"/>
                <a:gd name="T61" fmla="*/ 2147483646 h 872"/>
                <a:gd name="T62" fmla="*/ 2147483646 w 746"/>
                <a:gd name="T63" fmla="*/ 2147483646 h 872"/>
                <a:gd name="T64" fmla="*/ 2147483646 w 746"/>
                <a:gd name="T65" fmla="*/ 2147483646 h 872"/>
                <a:gd name="T66" fmla="*/ 2147483646 w 746"/>
                <a:gd name="T67" fmla="*/ 2147483646 h 872"/>
                <a:gd name="T68" fmla="*/ 2147483646 w 746"/>
                <a:gd name="T69" fmla="*/ 2147483646 h 872"/>
                <a:gd name="T70" fmla="*/ 2147483646 w 746"/>
                <a:gd name="T71" fmla="*/ 2147483646 h 872"/>
                <a:gd name="T72" fmla="*/ 2147483646 w 746"/>
                <a:gd name="T73" fmla="*/ 0 h 87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6"/>
                <a:gd name="T112" fmla="*/ 0 h 872"/>
                <a:gd name="T113" fmla="*/ 746 w 746"/>
                <a:gd name="T114" fmla="*/ 872 h 87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6" h="872">
                  <a:moveTo>
                    <a:pt x="373" y="0"/>
                  </a:moveTo>
                  <a:lnTo>
                    <a:pt x="373" y="0"/>
                  </a:lnTo>
                  <a:lnTo>
                    <a:pt x="334" y="2"/>
                  </a:lnTo>
                  <a:lnTo>
                    <a:pt x="297" y="7"/>
                  </a:lnTo>
                  <a:lnTo>
                    <a:pt x="262" y="16"/>
                  </a:lnTo>
                  <a:lnTo>
                    <a:pt x="228" y="29"/>
                  </a:lnTo>
                  <a:lnTo>
                    <a:pt x="195" y="44"/>
                  </a:lnTo>
                  <a:lnTo>
                    <a:pt x="165" y="63"/>
                  </a:lnTo>
                  <a:lnTo>
                    <a:pt x="136" y="85"/>
                  </a:lnTo>
                  <a:lnTo>
                    <a:pt x="110" y="109"/>
                  </a:lnTo>
                  <a:lnTo>
                    <a:pt x="86" y="135"/>
                  </a:lnTo>
                  <a:lnTo>
                    <a:pt x="63" y="165"/>
                  </a:lnTo>
                  <a:lnTo>
                    <a:pt x="45" y="195"/>
                  </a:lnTo>
                  <a:lnTo>
                    <a:pt x="30" y="228"/>
                  </a:lnTo>
                  <a:lnTo>
                    <a:pt x="17" y="261"/>
                  </a:lnTo>
                  <a:lnTo>
                    <a:pt x="8" y="297"/>
                  </a:lnTo>
                  <a:lnTo>
                    <a:pt x="2" y="334"/>
                  </a:lnTo>
                  <a:lnTo>
                    <a:pt x="0" y="373"/>
                  </a:lnTo>
                  <a:lnTo>
                    <a:pt x="2" y="399"/>
                  </a:lnTo>
                  <a:lnTo>
                    <a:pt x="4" y="425"/>
                  </a:lnTo>
                  <a:lnTo>
                    <a:pt x="8" y="449"/>
                  </a:lnTo>
                  <a:lnTo>
                    <a:pt x="15" y="473"/>
                  </a:lnTo>
                  <a:lnTo>
                    <a:pt x="22" y="497"/>
                  </a:lnTo>
                  <a:lnTo>
                    <a:pt x="30" y="519"/>
                  </a:lnTo>
                  <a:lnTo>
                    <a:pt x="41" y="541"/>
                  </a:lnTo>
                  <a:lnTo>
                    <a:pt x="52" y="564"/>
                  </a:lnTo>
                  <a:lnTo>
                    <a:pt x="65" y="584"/>
                  </a:lnTo>
                  <a:lnTo>
                    <a:pt x="80" y="603"/>
                  </a:lnTo>
                  <a:lnTo>
                    <a:pt x="97" y="621"/>
                  </a:lnTo>
                  <a:lnTo>
                    <a:pt x="113" y="638"/>
                  </a:lnTo>
                  <a:lnTo>
                    <a:pt x="130" y="655"/>
                  </a:lnTo>
                  <a:lnTo>
                    <a:pt x="149" y="669"/>
                  </a:lnTo>
                  <a:lnTo>
                    <a:pt x="169" y="684"/>
                  </a:lnTo>
                  <a:lnTo>
                    <a:pt x="189" y="697"/>
                  </a:lnTo>
                  <a:lnTo>
                    <a:pt x="206" y="872"/>
                  </a:lnTo>
                  <a:lnTo>
                    <a:pt x="356" y="744"/>
                  </a:lnTo>
                  <a:lnTo>
                    <a:pt x="373" y="745"/>
                  </a:lnTo>
                  <a:lnTo>
                    <a:pt x="410" y="744"/>
                  </a:lnTo>
                  <a:lnTo>
                    <a:pt x="447" y="738"/>
                  </a:lnTo>
                  <a:lnTo>
                    <a:pt x="484" y="729"/>
                  </a:lnTo>
                  <a:lnTo>
                    <a:pt x="518" y="716"/>
                  </a:lnTo>
                  <a:lnTo>
                    <a:pt x="551" y="699"/>
                  </a:lnTo>
                  <a:lnTo>
                    <a:pt x="581" y="681"/>
                  </a:lnTo>
                  <a:lnTo>
                    <a:pt x="611" y="660"/>
                  </a:lnTo>
                  <a:lnTo>
                    <a:pt x="637" y="636"/>
                  </a:lnTo>
                  <a:lnTo>
                    <a:pt x="661" y="610"/>
                  </a:lnTo>
                  <a:lnTo>
                    <a:pt x="681" y="580"/>
                  </a:lnTo>
                  <a:lnTo>
                    <a:pt x="700" y="551"/>
                  </a:lnTo>
                  <a:lnTo>
                    <a:pt x="716" y="517"/>
                  </a:lnTo>
                  <a:lnTo>
                    <a:pt x="729" y="484"/>
                  </a:lnTo>
                  <a:lnTo>
                    <a:pt x="739" y="447"/>
                  </a:lnTo>
                  <a:lnTo>
                    <a:pt x="744" y="410"/>
                  </a:lnTo>
                  <a:lnTo>
                    <a:pt x="746" y="373"/>
                  </a:lnTo>
                  <a:lnTo>
                    <a:pt x="744" y="334"/>
                  </a:lnTo>
                  <a:lnTo>
                    <a:pt x="739" y="297"/>
                  </a:lnTo>
                  <a:lnTo>
                    <a:pt x="729" y="261"/>
                  </a:lnTo>
                  <a:lnTo>
                    <a:pt x="716" y="228"/>
                  </a:lnTo>
                  <a:lnTo>
                    <a:pt x="700" y="195"/>
                  </a:lnTo>
                  <a:lnTo>
                    <a:pt x="681" y="165"/>
                  </a:lnTo>
                  <a:lnTo>
                    <a:pt x="661" y="135"/>
                  </a:lnTo>
                  <a:lnTo>
                    <a:pt x="637" y="109"/>
                  </a:lnTo>
                  <a:lnTo>
                    <a:pt x="611" y="85"/>
                  </a:lnTo>
                  <a:lnTo>
                    <a:pt x="581" y="63"/>
                  </a:lnTo>
                  <a:lnTo>
                    <a:pt x="551" y="44"/>
                  </a:lnTo>
                  <a:lnTo>
                    <a:pt x="518" y="29"/>
                  </a:lnTo>
                  <a:lnTo>
                    <a:pt x="484" y="16"/>
                  </a:lnTo>
                  <a:lnTo>
                    <a:pt x="447" y="7"/>
                  </a:lnTo>
                  <a:lnTo>
                    <a:pt x="410" y="2"/>
                  </a:lnTo>
                  <a:lnTo>
                    <a:pt x="373" y="0"/>
                  </a:lnTo>
                  <a:close/>
                </a:path>
              </a:pathLst>
            </a:custGeom>
            <a:blipFill dpi="0" rotWithShape="0">
              <a:blip r:embed="rId2" cstate="print"/>
              <a:srcRect/>
              <a:tile tx="0" ty="0" sx="100000" sy="100000" flip="none" algn="tl"/>
            </a:blipFill>
            <a:ln w="28575">
              <a:solidFill>
                <a:schemeClr val="bg1"/>
              </a:solidFill>
              <a:round/>
            </a:ln>
          </p:spPr>
          <p:txBody>
            <a:bodyPr/>
            <a:lstStyle/>
            <a:p>
              <a:endParaRPr lang="en-GB"/>
            </a:p>
          </p:txBody>
        </p:sp>
        <p:grpSp>
          <p:nvGrpSpPr>
            <p:cNvPr id="79" name="Group 299"/>
            <p:cNvGrpSpPr/>
            <p:nvPr/>
          </p:nvGrpSpPr>
          <p:grpSpPr>
            <a:xfrm>
              <a:off x="2999656" y="3861048"/>
              <a:ext cx="360040" cy="288032"/>
              <a:chOff x="1450975" y="3768725"/>
              <a:chExt cx="300038" cy="261938"/>
            </a:xfrm>
            <a:solidFill>
              <a:srgbClr val="FFFFFF"/>
            </a:solidFill>
          </p:grpSpPr>
          <p:sp>
            <p:nvSpPr>
              <p:cNvPr id="80" name="Oval 154"/>
              <p:cNvSpPr>
                <a:spLocks noChangeArrowheads="1"/>
              </p:cNvSpPr>
              <p:nvPr/>
            </p:nvSpPr>
            <p:spPr bwMode="auto">
              <a:xfrm>
                <a:off x="1489075" y="3956050"/>
                <a:ext cx="74613" cy="74613"/>
              </a:xfrm>
              <a:prstGeom prst="ellipse">
                <a:avLst/>
              </a:prstGeom>
              <a:grpFill/>
              <a:ln w="9525">
                <a:noFill/>
                <a:round/>
              </a:ln>
            </p:spPr>
            <p:txBody>
              <a:bodyPr/>
              <a:lstStyle/>
              <a:p>
                <a:pPr defTabSz="1218565">
                  <a:defRPr/>
                </a:pPr>
                <a:endParaRPr lang="en-US" sz="4800">
                  <a:solidFill>
                    <a:prstClr val="black"/>
                  </a:solidFill>
                  <a:ea typeface="MS PGothic" panose="020B0600070205080204" pitchFamily="34" charset="-128"/>
                </a:endParaRPr>
              </a:p>
            </p:txBody>
          </p:sp>
          <p:sp>
            <p:nvSpPr>
              <p:cNvPr id="81" name="Oval 155"/>
              <p:cNvSpPr>
                <a:spLocks noChangeArrowheads="1"/>
              </p:cNvSpPr>
              <p:nvPr/>
            </p:nvSpPr>
            <p:spPr bwMode="auto">
              <a:xfrm>
                <a:off x="1655763" y="3956050"/>
                <a:ext cx="74613" cy="74613"/>
              </a:xfrm>
              <a:prstGeom prst="ellipse">
                <a:avLst/>
              </a:prstGeom>
              <a:grpFill/>
              <a:ln w="9525">
                <a:noFill/>
                <a:round/>
              </a:ln>
            </p:spPr>
            <p:txBody>
              <a:bodyPr/>
              <a:lstStyle/>
              <a:p>
                <a:pPr defTabSz="1218565">
                  <a:defRPr/>
                </a:pPr>
                <a:endParaRPr lang="en-US" sz="4800">
                  <a:solidFill>
                    <a:prstClr val="black"/>
                  </a:solidFill>
                  <a:ea typeface="MS PGothic" panose="020B0600070205080204" pitchFamily="34" charset="-128"/>
                </a:endParaRPr>
              </a:p>
            </p:txBody>
          </p:sp>
          <p:sp>
            <p:nvSpPr>
              <p:cNvPr id="82" name="Freeform 156"/>
              <p:cNvSpPr>
                <a:spLocks noEditPoints="1"/>
              </p:cNvSpPr>
              <p:nvPr/>
            </p:nvSpPr>
            <p:spPr bwMode="auto">
              <a:xfrm>
                <a:off x="1450975" y="3768725"/>
                <a:ext cx="300038" cy="204788"/>
              </a:xfrm>
              <a:custGeom>
                <a:avLst/>
                <a:gdLst/>
                <a:ahLst/>
                <a:cxnLst>
                  <a:cxn ang="0">
                    <a:pos x="113" y="0"/>
                  </a:cxn>
                  <a:cxn ang="0">
                    <a:pos x="40" y="0"/>
                  </a:cxn>
                  <a:cxn ang="0">
                    <a:pos x="37" y="4"/>
                  </a:cxn>
                  <a:cxn ang="0">
                    <a:pos x="37" y="15"/>
                  </a:cxn>
                  <a:cxn ang="0">
                    <a:pos x="19" y="15"/>
                  </a:cxn>
                  <a:cxn ang="0">
                    <a:pos x="13" y="18"/>
                  </a:cxn>
                  <a:cxn ang="0">
                    <a:pos x="2" y="40"/>
                  </a:cxn>
                  <a:cxn ang="0">
                    <a:pos x="0" y="47"/>
                  </a:cxn>
                  <a:cxn ang="0">
                    <a:pos x="0" y="69"/>
                  </a:cxn>
                  <a:cxn ang="0">
                    <a:pos x="3" y="75"/>
                  </a:cxn>
                  <a:cxn ang="0">
                    <a:pos x="5" y="77"/>
                  </a:cxn>
                  <a:cxn ang="0">
                    <a:pos x="9" y="79"/>
                  </a:cxn>
                  <a:cxn ang="0">
                    <a:pos x="29" y="65"/>
                  </a:cxn>
                  <a:cxn ang="0">
                    <a:pos x="50" y="80"/>
                  </a:cxn>
                  <a:cxn ang="0">
                    <a:pos x="74" y="80"/>
                  </a:cxn>
                  <a:cxn ang="0">
                    <a:pos x="95" y="65"/>
                  </a:cxn>
                  <a:cxn ang="0">
                    <a:pos x="115" y="79"/>
                  </a:cxn>
                  <a:cxn ang="0">
                    <a:pos x="117" y="76"/>
                  </a:cxn>
                  <a:cxn ang="0">
                    <a:pos x="117" y="4"/>
                  </a:cxn>
                  <a:cxn ang="0">
                    <a:pos x="113" y="0"/>
                  </a:cxn>
                  <a:cxn ang="0">
                    <a:pos x="37" y="44"/>
                  </a:cxn>
                  <a:cxn ang="0">
                    <a:pos x="15" y="44"/>
                  </a:cxn>
                  <a:cxn ang="0">
                    <a:pos x="22" y="22"/>
                  </a:cxn>
                  <a:cxn ang="0">
                    <a:pos x="37" y="22"/>
                  </a:cxn>
                  <a:cxn ang="0">
                    <a:pos x="37" y="44"/>
                  </a:cxn>
                </a:cxnLst>
                <a:rect l="0" t="0" r="r" b="b"/>
                <a:pathLst>
                  <a:path w="117" h="80">
                    <a:moveTo>
                      <a:pt x="113" y="0"/>
                    </a:moveTo>
                    <a:cubicBezTo>
                      <a:pt x="40" y="0"/>
                      <a:pt x="40" y="0"/>
                      <a:pt x="40" y="0"/>
                    </a:cubicBezTo>
                    <a:cubicBezTo>
                      <a:pt x="38" y="0"/>
                      <a:pt x="37" y="2"/>
                      <a:pt x="37" y="4"/>
                    </a:cubicBezTo>
                    <a:cubicBezTo>
                      <a:pt x="37" y="15"/>
                      <a:pt x="37" y="15"/>
                      <a:pt x="37" y="15"/>
                    </a:cubicBezTo>
                    <a:cubicBezTo>
                      <a:pt x="19" y="15"/>
                      <a:pt x="19" y="15"/>
                      <a:pt x="19" y="15"/>
                    </a:cubicBezTo>
                    <a:cubicBezTo>
                      <a:pt x="17" y="15"/>
                      <a:pt x="14" y="16"/>
                      <a:pt x="13" y="18"/>
                    </a:cubicBezTo>
                    <a:cubicBezTo>
                      <a:pt x="2" y="40"/>
                      <a:pt x="2" y="40"/>
                      <a:pt x="2" y="40"/>
                    </a:cubicBezTo>
                    <a:cubicBezTo>
                      <a:pt x="1" y="42"/>
                      <a:pt x="0" y="45"/>
                      <a:pt x="0" y="47"/>
                    </a:cubicBezTo>
                    <a:cubicBezTo>
                      <a:pt x="0" y="69"/>
                      <a:pt x="0" y="69"/>
                      <a:pt x="0" y="69"/>
                    </a:cubicBezTo>
                    <a:cubicBezTo>
                      <a:pt x="0" y="71"/>
                      <a:pt x="2" y="74"/>
                      <a:pt x="3" y="75"/>
                    </a:cubicBezTo>
                    <a:cubicBezTo>
                      <a:pt x="5" y="77"/>
                      <a:pt x="5" y="77"/>
                      <a:pt x="5" y="77"/>
                    </a:cubicBezTo>
                    <a:cubicBezTo>
                      <a:pt x="6" y="78"/>
                      <a:pt x="8" y="79"/>
                      <a:pt x="9" y="79"/>
                    </a:cubicBezTo>
                    <a:cubicBezTo>
                      <a:pt x="12" y="71"/>
                      <a:pt x="20" y="65"/>
                      <a:pt x="29" y="65"/>
                    </a:cubicBezTo>
                    <a:cubicBezTo>
                      <a:pt x="39" y="65"/>
                      <a:pt x="47" y="71"/>
                      <a:pt x="50" y="80"/>
                    </a:cubicBezTo>
                    <a:cubicBezTo>
                      <a:pt x="74" y="80"/>
                      <a:pt x="74" y="80"/>
                      <a:pt x="74" y="80"/>
                    </a:cubicBezTo>
                    <a:cubicBezTo>
                      <a:pt x="77" y="71"/>
                      <a:pt x="85" y="65"/>
                      <a:pt x="95" y="65"/>
                    </a:cubicBezTo>
                    <a:cubicBezTo>
                      <a:pt x="104" y="65"/>
                      <a:pt x="112" y="71"/>
                      <a:pt x="115" y="79"/>
                    </a:cubicBezTo>
                    <a:cubicBezTo>
                      <a:pt x="116" y="78"/>
                      <a:pt x="117" y="77"/>
                      <a:pt x="117" y="76"/>
                    </a:cubicBezTo>
                    <a:cubicBezTo>
                      <a:pt x="117" y="4"/>
                      <a:pt x="117" y="4"/>
                      <a:pt x="117" y="4"/>
                    </a:cubicBezTo>
                    <a:cubicBezTo>
                      <a:pt x="117" y="2"/>
                      <a:pt x="115" y="0"/>
                      <a:pt x="113" y="0"/>
                    </a:cubicBezTo>
                    <a:close/>
                    <a:moveTo>
                      <a:pt x="37" y="44"/>
                    </a:moveTo>
                    <a:cubicBezTo>
                      <a:pt x="15" y="44"/>
                      <a:pt x="15" y="44"/>
                      <a:pt x="15" y="44"/>
                    </a:cubicBezTo>
                    <a:cubicBezTo>
                      <a:pt x="22" y="22"/>
                      <a:pt x="22" y="22"/>
                      <a:pt x="22" y="22"/>
                    </a:cubicBezTo>
                    <a:cubicBezTo>
                      <a:pt x="37" y="22"/>
                      <a:pt x="37" y="22"/>
                      <a:pt x="37" y="22"/>
                    </a:cubicBezTo>
                    <a:lnTo>
                      <a:pt x="37" y="44"/>
                    </a:lnTo>
                    <a:close/>
                  </a:path>
                </a:pathLst>
              </a:custGeom>
              <a:grpFill/>
              <a:ln w="9525">
                <a:noFill/>
                <a:round/>
              </a:ln>
            </p:spPr>
            <p:txBody>
              <a:bodyPr/>
              <a:lstStyle/>
              <a:p>
                <a:pPr defTabSz="1218565">
                  <a:defRPr/>
                </a:pPr>
                <a:endParaRPr lang="en-US" sz="4800">
                  <a:solidFill>
                    <a:prstClr val="black"/>
                  </a:solidFill>
                  <a:ea typeface="MS PGothic" panose="020B0600070205080204" pitchFamily="34" charset="-128"/>
                </a:endParaRPr>
              </a:p>
            </p:txBody>
          </p:sp>
        </p:grpSp>
      </p:grpSp>
      <p:grpSp>
        <p:nvGrpSpPr>
          <p:cNvPr id="109" name="组合 108"/>
          <p:cNvGrpSpPr/>
          <p:nvPr/>
        </p:nvGrpSpPr>
        <p:grpSpPr>
          <a:xfrm>
            <a:off x="350402" y="2353543"/>
            <a:ext cx="673100" cy="785812"/>
            <a:chOff x="639962" y="2353543"/>
            <a:chExt cx="673100" cy="785812"/>
          </a:xfrm>
        </p:grpSpPr>
        <p:sp>
          <p:nvSpPr>
            <p:cNvPr id="31" name="Freeform 69"/>
            <p:cNvSpPr/>
            <p:nvPr/>
          </p:nvSpPr>
          <p:spPr bwMode="auto">
            <a:xfrm>
              <a:off x="639962" y="2353543"/>
              <a:ext cx="673100" cy="785812"/>
            </a:xfrm>
            <a:custGeom>
              <a:avLst/>
              <a:gdLst>
                <a:gd name="T0" fmla="*/ 2147483646 w 597"/>
                <a:gd name="T1" fmla="*/ 2147483646 h 700"/>
                <a:gd name="T2" fmla="*/ 2147483646 w 597"/>
                <a:gd name="T3" fmla="*/ 2147483646 h 700"/>
                <a:gd name="T4" fmla="*/ 2147483646 w 597"/>
                <a:gd name="T5" fmla="*/ 2147483646 h 700"/>
                <a:gd name="T6" fmla="*/ 2147483646 w 597"/>
                <a:gd name="T7" fmla="*/ 2147483646 h 700"/>
                <a:gd name="T8" fmla="*/ 2147483646 w 597"/>
                <a:gd name="T9" fmla="*/ 2147483646 h 700"/>
                <a:gd name="T10" fmla="*/ 2147483646 w 597"/>
                <a:gd name="T11" fmla="*/ 2147483646 h 700"/>
                <a:gd name="T12" fmla="*/ 2147483646 w 597"/>
                <a:gd name="T13" fmla="*/ 2147483646 h 700"/>
                <a:gd name="T14" fmla="*/ 2147483646 w 597"/>
                <a:gd name="T15" fmla="*/ 2147483646 h 700"/>
                <a:gd name="T16" fmla="*/ 2147483646 w 597"/>
                <a:gd name="T17" fmla="*/ 0 h 700"/>
                <a:gd name="T18" fmla="*/ 2147483646 w 597"/>
                <a:gd name="T19" fmla="*/ 2147483646 h 700"/>
                <a:gd name="T20" fmla="*/ 2147483646 w 597"/>
                <a:gd name="T21" fmla="*/ 2147483646 h 700"/>
                <a:gd name="T22" fmla="*/ 2147483646 w 597"/>
                <a:gd name="T23" fmla="*/ 2147483646 h 700"/>
                <a:gd name="T24" fmla="*/ 2147483646 w 597"/>
                <a:gd name="T25" fmla="*/ 2147483646 h 700"/>
                <a:gd name="T26" fmla="*/ 2147483646 w 597"/>
                <a:gd name="T27" fmla="*/ 2147483646 h 700"/>
                <a:gd name="T28" fmla="*/ 2147483646 w 597"/>
                <a:gd name="T29" fmla="*/ 2147483646 h 700"/>
                <a:gd name="T30" fmla="*/ 2147483646 w 597"/>
                <a:gd name="T31" fmla="*/ 2147483646 h 700"/>
                <a:gd name="T32" fmla="*/ 2147483646 w 597"/>
                <a:gd name="T33" fmla="*/ 2147483646 h 700"/>
                <a:gd name="T34" fmla="*/ 0 w 597"/>
                <a:gd name="T35" fmla="*/ 2147483646 h 700"/>
                <a:gd name="T36" fmla="*/ 2147483646 w 597"/>
                <a:gd name="T37" fmla="*/ 2147483646 h 700"/>
                <a:gd name="T38" fmla="*/ 2147483646 w 597"/>
                <a:gd name="T39" fmla="*/ 2147483646 h 700"/>
                <a:gd name="T40" fmla="*/ 2147483646 w 597"/>
                <a:gd name="T41" fmla="*/ 2147483646 h 700"/>
                <a:gd name="T42" fmla="*/ 2147483646 w 597"/>
                <a:gd name="T43" fmla="*/ 2147483646 h 700"/>
                <a:gd name="T44" fmla="*/ 2147483646 w 597"/>
                <a:gd name="T45" fmla="*/ 2147483646 h 700"/>
                <a:gd name="T46" fmla="*/ 2147483646 w 597"/>
                <a:gd name="T47" fmla="*/ 2147483646 h 700"/>
                <a:gd name="T48" fmla="*/ 2147483646 w 597"/>
                <a:gd name="T49" fmla="*/ 2147483646 h 700"/>
                <a:gd name="T50" fmla="*/ 2147483646 w 597"/>
                <a:gd name="T51" fmla="*/ 2147483646 h 700"/>
                <a:gd name="T52" fmla="*/ 2147483646 w 597"/>
                <a:gd name="T53" fmla="*/ 2147483646 h 700"/>
                <a:gd name="T54" fmla="*/ 2147483646 w 597"/>
                <a:gd name="T55" fmla="*/ 2147483646 h 700"/>
                <a:gd name="T56" fmla="*/ 2147483646 w 597"/>
                <a:gd name="T57" fmla="*/ 2147483646 h 700"/>
                <a:gd name="T58" fmla="*/ 2147483646 w 597"/>
                <a:gd name="T59" fmla="*/ 2147483646 h 700"/>
                <a:gd name="T60" fmla="*/ 2147483646 w 597"/>
                <a:gd name="T61" fmla="*/ 2147483646 h 700"/>
                <a:gd name="T62" fmla="*/ 2147483646 w 597"/>
                <a:gd name="T63" fmla="*/ 2147483646 h 700"/>
                <a:gd name="T64" fmla="*/ 2147483646 w 597"/>
                <a:gd name="T65" fmla="*/ 2147483646 h 700"/>
                <a:gd name="T66" fmla="*/ 2147483646 w 597"/>
                <a:gd name="T67" fmla="*/ 2147483646 h 700"/>
                <a:gd name="T68" fmla="*/ 2147483646 w 597"/>
                <a:gd name="T69" fmla="*/ 2147483646 h 700"/>
                <a:gd name="T70" fmla="*/ 2147483646 w 597"/>
                <a:gd name="T71" fmla="*/ 2147483646 h 700"/>
                <a:gd name="T72" fmla="*/ 2147483646 w 597"/>
                <a:gd name="T73" fmla="*/ 2147483646 h 7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7"/>
                <a:gd name="T112" fmla="*/ 0 h 700"/>
                <a:gd name="T113" fmla="*/ 597 w 597"/>
                <a:gd name="T114" fmla="*/ 700 h 70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7" h="700">
                  <a:moveTo>
                    <a:pt x="597" y="299"/>
                  </a:moveTo>
                  <a:lnTo>
                    <a:pt x="597" y="299"/>
                  </a:lnTo>
                  <a:lnTo>
                    <a:pt x="596" y="269"/>
                  </a:lnTo>
                  <a:lnTo>
                    <a:pt x="592" y="240"/>
                  </a:lnTo>
                  <a:lnTo>
                    <a:pt x="584" y="210"/>
                  </a:lnTo>
                  <a:lnTo>
                    <a:pt x="573" y="182"/>
                  </a:lnTo>
                  <a:lnTo>
                    <a:pt x="562" y="156"/>
                  </a:lnTo>
                  <a:lnTo>
                    <a:pt x="547" y="132"/>
                  </a:lnTo>
                  <a:lnTo>
                    <a:pt x="529" y="110"/>
                  </a:lnTo>
                  <a:lnTo>
                    <a:pt x="510" y="87"/>
                  </a:lnTo>
                  <a:lnTo>
                    <a:pt x="490" y="69"/>
                  </a:lnTo>
                  <a:lnTo>
                    <a:pt x="466" y="52"/>
                  </a:lnTo>
                  <a:lnTo>
                    <a:pt x="442" y="37"/>
                  </a:lnTo>
                  <a:lnTo>
                    <a:pt x="416" y="24"/>
                  </a:lnTo>
                  <a:lnTo>
                    <a:pt x="388" y="13"/>
                  </a:lnTo>
                  <a:lnTo>
                    <a:pt x="360" y="8"/>
                  </a:lnTo>
                  <a:lnTo>
                    <a:pt x="330" y="2"/>
                  </a:lnTo>
                  <a:lnTo>
                    <a:pt x="299" y="0"/>
                  </a:lnTo>
                  <a:lnTo>
                    <a:pt x="269" y="2"/>
                  </a:lnTo>
                  <a:lnTo>
                    <a:pt x="239" y="8"/>
                  </a:lnTo>
                  <a:lnTo>
                    <a:pt x="210" y="13"/>
                  </a:lnTo>
                  <a:lnTo>
                    <a:pt x="184" y="24"/>
                  </a:lnTo>
                  <a:lnTo>
                    <a:pt x="158" y="37"/>
                  </a:lnTo>
                  <a:lnTo>
                    <a:pt x="132" y="52"/>
                  </a:lnTo>
                  <a:lnTo>
                    <a:pt x="109" y="69"/>
                  </a:lnTo>
                  <a:lnTo>
                    <a:pt x="89" y="87"/>
                  </a:lnTo>
                  <a:lnTo>
                    <a:pt x="69" y="110"/>
                  </a:lnTo>
                  <a:lnTo>
                    <a:pt x="52" y="132"/>
                  </a:lnTo>
                  <a:lnTo>
                    <a:pt x="37" y="156"/>
                  </a:lnTo>
                  <a:lnTo>
                    <a:pt x="24" y="182"/>
                  </a:lnTo>
                  <a:lnTo>
                    <a:pt x="15" y="210"/>
                  </a:lnTo>
                  <a:lnTo>
                    <a:pt x="7" y="240"/>
                  </a:lnTo>
                  <a:lnTo>
                    <a:pt x="2" y="269"/>
                  </a:lnTo>
                  <a:lnTo>
                    <a:pt x="0" y="299"/>
                  </a:lnTo>
                  <a:lnTo>
                    <a:pt x="2" y="330"/>
                  </a:lnTo>
                  <a:lnTo>
                    <a:pt x="7" y="358"/>
                  </a:lnTo>
                  <a:lnTo>
                    <a:pt x="15" y="388"/>
                  </a:lnTo>
                  <a:lnTo>
                    <a:pt x="24" y="416"/>
                  </a:lnTo>
                  <a:lnTo>
                    <a:pt x="37" y="442"/>
                  </a:lnTo>
                  <a:lnTo>
                    <a:pt x="52" y="466"/>
                  </a:lnTo>
                  <a:lnTo>
                    <a:pt x="69" y="488"/>
                  </a:lnTo>
                  <a:lnTo>
                    <a:pt x="89" y="510"/>
                  </a:lnTo>
                  <a:lnTo>
                    <a:pt x="109" y="529"/>
                  </a:lnTo>
                  <a:lnTo>
                    <a:pt x="132" y="546"/>
                  </a:lnTo>
                  <a:lnTo>
                    <a:pt x="158" y="560"/>
                  </a:lnTo>
                  <a:lnTo>
                    <a:pt x="184" y="573"/>
                  </a:lnTo>
                  <a:lnTo>
                    <a:pt x="210" y="585"/>
                  </a:lnTo>
                  <a:lnTo>
                    <a:pt x="239" y="592"/>
                  </a:lnTo>
                  <a:lnTo>
                    <a:pt x="269" y="596"/>
                  </a:lnTo>
                  <a:lnTo>
                    <a:pt x="299" y="598"/>
                  </a:lnTo>
                  <a:lnTo>
                    <a:pt x="313" y="598"/>
                  </a:lnTo>
                  <a:lnTo>
                    <a:pt x="432" y="700"/>
                  </a:lnTo>
                  <a:lnTo>
                    <a:pt x="445" y="559"/>
                  </a:lnTo>
                  <a:lnTo>
                    <a:pt x="462" y="549"/>
                  </a:lnTo>
                  <a:lnTo>
                    <a:pt x="479" y="538"/>
                  </a:lnTo>
                  <a:lnTo>
                    <a:pt x="493" y="525"/>
                  </a:lnTo>
                  <a:lnTo>
                    <a:pt x="508" y="512"/>
                  </a:lnTo>
                  <a:lnTo>
                    <a:pt x="521" y="497"/>
                  </a:lnTo>
                  <a:lnTo>
                    <a:pt x="534" y="483"/>
                  </a:lnTo>
                  <a:lnTo>
                    <a:pt x="545" y="468"/>
                  </a:lnTo>
                  <a:lnTo>
                    <a:pt x="555" y="451"/>
                  </a:lnTo>
                  <a:lnTo>
                    <a:pt x="566" y="434"/>
                  </a:lnTo>
                  <a:lnTo>
                    <a:pt x="573" y="416"/>
                  </a:lnTo>
                  <a:lnTo>
                    <a:pt x="581" y="399"/>
                  </a:lnTo>
                  <a:lnTo>
                    <a:pt x="586" y="379"/>
                  </a:lnTo>
                  <a:lnTo>
                    <a:pt x="592" y="360"/>
                  </a:lnTo>
                  <a:lnTo>
                    <a:pt x="596" y="340"/>
                  </a:lnTo>
                  <a:lnTo>
                    <a:pt x="597" y="319"/>
                  </a:lnTo>
                  <a:lnTo>
                    <a:pt x="597" y="299"/>
                  </a:lnTo>
                  <a:close/>
                </a:path>
              </a:pathLst>
            </a:custGeom>
            <a:blipFill dpi="0" rotWithShape="0">
              <a:blip r:embed="rId3" cstate="print"/>
              <a:srcRect/>
              <a:tile tx="0" ty="0" sx="100000" sy="100000" flip="none" algn="tl"/>
            </a:blipFill>
            <a:ln w="28575">
              <a:solidFill>
                <a:schemeClr val="bg1"/>
              </a:solidFill>
              <a:round/>
            </a:ln>
          </p:spPr>
          <p:txBody>
            <a:bodyPr/>
            <a:lstStyle/>
            <a:p>
              <a:endParaRPr lang="en-GB"/>
            </a:p>
          </p:txBody>
        </p:sp>
        <p:grpSp>
          <p:nvGrpSpPr>
            <p:cNvPr id="83" name="Group 301"/>
            <p:cNvGrpSpPr/>
            <p:nvPr/>
          </p:nvGrpSpPr>
          <p:grpSpPr>
            <a:xfrm>
              <a:off x="767408" y="2492896"/>
              <a:ext cx="356230" cy="298506"/>
              <a:chOff x="2046288" y="3759200"/>
              <a:chExt cx="296863" cy="271463"/>
            </a:xfrm>
            <a:solidFill>
              <a:srgbClr val="FFFFFF"/>
            </a:solidFill>
          </p:grpSpPr>
          <p:sp>
            <p:nvSpPr>
              <p:cNvPr id="84" name="Rectangle 160"/>
              <p:cNvSpPr>
                <a:spLocks noChangeArrowheads="1"/>
              </p:cNvSpPr>
              <p:nvPr/>
            </p:nvSpPr>
            <p:spPr bwMode="auto">
              <a:xfrm>
                <a:off x="2065338" y="3973513"/>
                <a:ext cx="55563" cy="57150"/>
              </a:xfrm>
              <a:prstGeom prst="rect">
                <a:avLst/>
              </a:prstGeom>
              <a:grpFill/>
              <a:ln w="9525">
                <a:noFill/>
                <a:miter lim="800000"/>
              </a:ln>
            </p:spPr>
            <p:txBody>
              <a:bodyPr/>
              <a:lstStyle/>
              <a:p>
                <a:pPr defTabSz="1218565">
                  <a:defRPr/>
                </a:pPr>
                <a:endParaRPr lang="en-US" sz="4800">
                  <a:solidFill>
                    <a:prstClr val="black"/>
                  </a:solidFill>
                  <a:ea typeface="MS PGothic" panose="020B0600070205080204" pitchFamily="34" charset="-128"/>
                </a:endParaRPr>
              </a:p>
            </p:txBody>
          </p:sp>
          <p:sp>
            <p:nvSpPr>
              <p:cNvPr id="85" name="Rectangle 161"/>
              <p:cNvSpPr>
                <a:spLocks noChangeArrowheads="1"/>
              </p:cNvSpPr>
              <p:nvPr/>
            </p:nvSpPr>
            <p:spPr bwMode="auto">
              <a:xfrm>
                <a:off x="2139950" y="3935413"/>
                <a:ext cx="55563" cy="95250"/>
              </a:xfrm>
              <a:prstGeom prst="rect">
                <a:avLst/>
              </a:prstGeom>
              <a:grpFill/>
              <a:ln w="9525">
                <a:noFill/>
                <a:miter lim="800000"/>
              </a:ln>
            </p:spPr>
            <p:txBody>
              <a:bodyPr/>
              <a:lstStyle/>
              <a:p>
                <a:pPr defTabSz="1218565">
                  <a:defRPr/>
                </a:pPr>
                <a:endParaRPr lang="en-US" sz="4800">
                  <a:solidFill>
                    <a:prstClr val="black"/>
                  </a:solidFill>
                  <a:ea typeface="MS PGothic" panose="020B0600070205080204" pitchFamily="34" charset="-128"/>
                </a:endParaRPr>
              </a:p>
            </p:txBody>
          </p:sp>
          <p:sp>
            <p:nvSpPr>
              <p:cNvPr id="86" name="Rectangle 162"/>
              <p:cNvSpPr>
                <a:spLocks noChangeArrowheads="1"/>
              </p:cNvSpPr>
              <p:nvPr/>
            </p:nvSpPr>
            <p:spPr bwMode="auto">
              <a:xfrm>
                <a:off x="2212975" y="3898900"/>
                <a:ext cx="57150" cy="131763"/>
              </a:xfrm>
              <a:prstGeom prst="rect">
                <a:avLst/>
              </a:prstGeom>
              <a:grpFill/>
              <a:ln w="9525">
                <a:noFill/>
                <a:miter lim="800000"/>
              </a:ln>
            </p:spPr>
            <p:txBody>
              <a:bodyPr/>
              <a:lstStyle/>
              <a:p>
                <a:pPr defTabSz="1218565">
                  <a:defRPr/>
                </a:pPr>
                <a:endParaRPr lang="en-US" sz="4800">
                  <a:solidFill>
                    <a:prstClr val="black"/>
                  </a:solidFill>
                  <a:ea typeface="MS PGothic" panose="020B0600070205080204" pitchFamily="34" charset="-128"/>
                </a:endParaRPr>
              </a:p>
            </p:txBody>
          </p:sp>
          <p:sp>
            <p:nvSpPr>
              <p:cNvPr id="87" name="Rectangle 163"/>
              <p:cNvSpPr>
                <a:spLocks noChangeArrowheads="1"/>
              </p:cNvSpPr>
              <p:nvPr/>
            </p:nvSpPr>
            <p:spPr bwMode="auto">
              <a:xfrm>
                <a:off x="2287588" y="3860800"/>
                <a:ext cx="55563" cy="169863"/>
              </a:xfrm>
              <a:prstGeom prst="rect">
                <a:avLst/>
              </a:prstGeom>
              <a:grpFill/>
              <a:ln w="9525">
                <a:noFill/>
                <a:miter lim="800000"/>
              </a:ln>
            </p:spPr>
            <p:txBody>
              <a:bodyPr/>
              <a:lstStyle/>
              <a:p>
                <a:pPr defTabSz="1218565">
                  <a:defRPr/>
                </a:pPr>
                <a:endParaRPr lang="en-US" sz="4800">
                  <a:solidFill>
                    <a:prstClr val="black"/>
                  </a:solidFill>
                  <a:ea typeface="MS PGothic" panose="020B0600070205080204" pitchFamily="34" charset="-128"/>
                </a:endParaRPr>
              </a:p>
            </p:txBody>
          </p:sp>
          <p:sp>
            <p:nvSpPr>
              <p:cNvPr id="88" name="Freeform 164"/>
              <p:cNvSpPr/>
              <p:nvPr/>
            </p:nvSpPr>
            <p:spPr bwMode="auto">
              <a:xfrm>
                <a:off x="2046288" y="3759200"/>
                <a:ext cx="296863" cy="176213"/>
              </a:xfrm>
              <a:custGeom>
                <a:avLst/>
                <a:gdLst/>
                <a:ahLst/>
                <a:cxnLst>
                  <a:cxn ang="0">
                    <a:pos x="162" y="25"/>
                  </a:cxn>
                  <a:cxn ang="0">
                    <a:pos x="126" y="25"/>
                  </a:cxn>
                  <a:cxn ang="0">
                    <a:pos x="81" y="59"/>
                  </a:cxn>
                  <a:cxn ang="0">
                    <a:pos x="59" y="48"/>
                  </a:cxn>
                  <a:cxn ang="0">
                    <a:pos x="0" y="96"/>
                  </a:cxn>
                  <a:cxn ang="0">
                    <a:pos x="0" y="111"/>
                  </a:cxn>
                  <a:cxn ang="0">
                    <a:pos x="60" y="62"/>
                  </a:cxn>
                  <a:cxn ang="0">
                    <a:pos x="83" y="74"/>
                  </a:cxn>
                  <a:cxn ang="0">
                    <a:pos x="131" y="37"/>
                  </a:cxn>
                  <a:cxn ang="0">
                    <a:pos x="166" y="37"/>
                  </a:cxn>
                  <a:cxn ang="0">
                    <a:pos x="187" y="16"/>
                  </a:cxn>
                  <a:cxn ang="0">
                    <a:pos x="187" y="0"/>
                  </a:cxn>
                  <a:cxn ang="0">
                    <a:pos x="162" y="25"/>
                  </a:cxn>
                </a:cxnLst>
                <a:rect l="0" t="0" r="r" b="b"/>
                <a:pathLst>
                  <a:path w="187" h="111">
                    <a:moveTo>
                      <a:pt x="162" y="25"/>
                    </a:moveTo>
                    <a:lnTo>
                      <a:pt x="126" y="25"/>
                    </a:lnTo>
                    <a:lnTo>
                      <a:pt x="81" y="59"/>
                    </a:lnTo>
                    <a:lnTo>
                      <a:pt x="59" y="48"/>
                    </a:lnTo>
                    <a:lnTo>
                      <a:pt x="0" y="96"/>
                    </a:lnTo>
                    <a:lnTo>
                      <a:pt x="0" y="111"/>
                    </a:lnTo>
                    <a:lnTo>
                      <a:pt x="60" y="62"/>
                    </a:lnTo>
                    <a:lnTo>
                      <a:pt x="83" y="74"/>
                    </a:lnTo>
                    <a:lnTo>
                      <a:pt x="131" y="37"/>
                    </a:lnTo>
                    <a:lnTo>
                      <a:pt x="166" y="37"/>
                    </a:lnTo>
                    <a:lnTo>
                      <a:pt x="187" y="16"/>
                    </a:lnTo>
                    <a:lnTo>
                      <a:pt x="187" y="0"/>
                    </a:lnTo>
                    <a:lnTo>
                      <a:pt x="162" y="25"/>
                    </a:lnTo>
                    <a:close/>
                  </a:path>
                </a:pathLst>
              </a:custGeom>
              <a:grpFill/>
              <a:ln w="9525">
                <a:noFill/>
                <a:round/>
              </a:ln>
            </p:spPr>
            <p:txBody>
              <a:bodyPr/>
              <a:lstStyle/>
              <a:p>
                <a:pPr defTabSz="1218565">
                  <a:defRPr/>
                </a:pPr>
                <a:endParaRPr lang="en-US" sz="4800">
                  <a:solidFill>
                    <a:prstClr val="black"/>
                  </a:solidFill>
                  <a:ea typeface="MS PGothic" panose="020B0600070205080204" pitchFamily="34" charset="-128"/>
                </a:endParaRPr>
              </a:p>
            </p:txBody>
          </p:sp>
        </p:grpSp>
      </p:grpSp>
      <p:grpSp>
        <p:nvGrpSpPr>
          <p:cNvPr id="118" name="组合 117"/>
          <p:cNvGrpSpPr/>
          <p:nvPr/>
        </p:nvGrpSpPr>
        <p:grpSpPr>
          <a:xfrm>
            <a:off x="1656914" y="3047280"/>
            <a:ext cx="1023938" cy="1766888"/>
            <a:chOff x="1946474" y="3047280"/>
            <a:chExt cx="1023938" cy="1766888"/>
          </a:xfrm>
        </p:grpSpPr>
        <p:grpSp>
          <p:nvGrpSpPr>
            <p:cNvPr id="115" name="组合 114"/>
            <p:cNvGrpSpPr/>
            <p:nvPr/>
          </p:nvGrpSpPr>
          <p:grpSpPr>
            <a:xfrm>
              <a:off x="1946474" y="3618780"/>
              <a:ext cx="1023938" cy="1195388"/>
              <a:chOff x="1946474" y="3618780"/>
              <a:chExt cx="1023938" cy="1195388"/>
            </a:xfrm>
          </p:grpSpPr>
          <p:sp>
            <p:nvSpPr>
              <p:cNvPr id="7" name="Freeform 21"/>
              <p:cNvSpPr/>
              <p:nvPr/>
            </p:nvSpPr>
            <p:spPr bwMode="auto">
              <a:xfrm>
                <a:off x="1946474" y="3618780"/>
                <a:ext cx="1023938" cy="1195388"/>
              </a:xfrm>
              <a:custGeom>
                <a:avLst/>
                <a:gdLst>
                  <a:gd name="T0" fmla="*/ 2147483646 w 912"/>
                  <a:gd name="T1" fmla="*/ 0 h 1065"/>
                  <a:gd name="T2" fmla="*/ 2147483646 w 912"/>
                  <a:gd name="T3" fmla="*/ 2147483646 h 1065"/>
                  <a:gd name="T4" fmla="*/ 2147483646 w 912"/>
                  <a:gd name="T5" fmla="*/ 2147483646 h 1065"/>
                  <a:gd name="T6" fmla="*/ 2147483646 w 912"/>
                  <a:gd name="T7" fmla="*/ 2147483646 h 1065"/>
                  <a:gd name="T8" fmla="*/ 2147483646 w 912"/>
                  <a:gd name="T9" fmla="*/ 2147483646 h 1065"/>
                  <a:gd name="T10" fmla="*/ 2147483646 w 912"/>
                  <a:gd name="T11" fmla="*/ 2147483646 h 1065"/>
                  <a:gd name="T12" fmla="*/ 2147483646 w 912"/>
                  <a:gd name="T13" fmla="*/ 2147483646 h 1065"/>
                  <a:gd name="T14" fmla="*/ 2147483646 w 912"/>
                  <a:gd name="T15" fmla="*/ 2147483646 h 1065"/>
                  <a:gd name="T16" fmla="*/ 2147483646 w 912"/>
                  <a:gd name="T17" fmla="*/ 2147483646 h 1065"/>
                  <a:gd name="T18" fmla="*/ 2147483646 w 912"/>
                  <a:gd name="T19" fmla="*/ 2147483646 h 1065"/>
                  <a:gd name="T20" fmla="*/ 2147483646 w 912"/>
                  <a:gd name="T21" fmla="*/ 2147483646 h 1065"/>
                  <a:gd name="T22" fmla="*/ 0 w 912"/>
                  <a:gd name="T23" fmla="*/ 2147483646 h 1065"/>
                  <a:gd name="T24" fmla="*/ 2147483646 w 912"/>
                  <a:gd name="T25" fmla="*/ 2147483646 h 1065"/>
                  <a:gd name="T26" fmla="*/ 2147483646 w 912"/>
                  <a:gd name="T27" fmla="*/ 2147483646 h 1065"/>
                  <a:gd name="T28" fmla="*/ 2147483646 w 912"/>
                  <a:gd name="T29" fmla="*/ 2147483646 h 1065"/>
                  <a:gd name="T30" fmla="*/ 2147483646 w 912"/>
                  <a:gd name="T31" fmla="*/ 2147483646 h 1065"/>
                  <a:gd name="T32" fmla="*/ 2147483646 w 912"/>
                  <a:gd name="T33" fmla="*/ 2147483646 h 1065"/>
                  <a:gd name="T34" fmla="*/ 2147483646 w 912"/>
                  <a:gd name="T35" fmla="*/ 2147483646 h 1065"/>
                  <a:gd name="T36" fmla="*/ 2147483646 w 912"/>
                  <a:gd name="T37" fmla="*/ 2147483646 h 1065"/>
                  <a:gd name="T38" fmla="*/ 2147483646 w 912"/>
                  <a:gd name="T39" fmla="*/ 2147483646 h 1065"/>
                  <a:gd name="T40" fmla="*/ 2147483646 w 912"/>
                  <a:gd name="T41" fmla="*/ 2147483646 h 1065"/>
                  <a:gd name="T42" fmla="*/ 2147483646 w 912"/>
                  <a:gd name="T43" fmla="*/ 2147483646 h 1065"/>
                  <a:gd name="T44" fmla="*/ 2147483646 w 912"/>
                  <a:gd name="T45" fmla="*/ 2147483646 h 1065"/>
                  <a:gd name="T46" fmla="*/ 2147483646 w 912"/>
                  <a:gd name="T47" fmla="*/ 2147483646 h 1065"/>
                  <a:gd name="T48" fmla="*/ 2147483646 w 912"/>
                  <a:gd name="T49" fmla="*/ 2147483646 h 1065"/>
                  <a:gd name="T50" fmla="*/ 2147483646 w 912"/>
                  <a:gd name="T51" fmla="*/ 2147483646 h 1065"/>
                  <a:gd name="T52" fmla="*/ 2147483646 w 912"/>
                  <a:gd name="T53" fmla="*/ 2147483646 h 1065"/>
                  <a:gd name="T54" fmla="*/ 2147483646 w 912"/>
                  <a:gd name="T55" fmla="*/ 2147483646 h 1065"/>
                  <a:gd name="T56" fmla="*/ 2147483646 w 912"/>
                  <a:gd name="T57" fmla="*/ 2147483646 h 1065"/>
                  <a:gd name="T58" fmla="*/ 2147483646 w 912"/>
                  <a:gd name="T59" fmla="*/ 2147483646 h 1065"/>
                  <a:gd name="T60" fmla="*/ 2147483646 w 912"/>
                  <a:gd name="T61" fmla="*/ 2147483646 h 1065"/>
                  <a:gd name="T62" fmla="*/ 2147483646 w 912"/>
                  <a:gd name="T63" fmla="*/ 2147483646 h 1065"/>
                  <a:gd name="T64" fmla="*/ 2147483646 w 912"/>
                  <a:gd name="T65" fmla="*/ 2147483646 h 1065"/>
                  <a:gd name="T66" fmla="*/ 2147483646 w 912"/>
                  <a:gd name="T67" fmla="*/ 2147483646 h 1065"/>
                  <a:gd name="T68" fmla="*/ 2147483646 w 912"/>
                  <a:gd name="T69" fmla="*/ 2147483646 h 1065"/>
                  <a:gd name="T70" fmla="*/ 2147483646 w 912"/>
                  <a:gd name="T71" fmla="*/ 2147483646 h 1065"/>
                  <a:gd name="T72" fmla="*/ 2147483646 w 912"/>
                  <a:gd name="T73" fmla="*/ 2147483646 h 1065"/>
                  <a:gd name="T74" fmla="*/ 2147483646 w 912"/>
                  <a:gd name="T75" fmla="*/ 2147483646 h 1065"/>
                  <a:gd name="T76" fmla="*/ 2147483646 w 912"/>
                  <a:gd name="T77" fmla="*/ 2147483646 h 1065"/>
                  <a:gd name="T78" fmla="*/ 2147483646 w 912"/>
                  <a:gd name="T79" fmla="*/ 2147483646 h 1065"/>
                  <a:gd name="T80" fmla="*/ 2147483646 w 912"/>
                  <a:gd name="T81" fmla="*/ 2147483646 h 1065"/>
                  <a:gd name="T82" fmla="*/ 2147483646 w 912"/>
                  <a:gd name="T83" fmla="*/ 2147483646 h 1065"/>
                  <a:gd name="T84" fmla="*/ 2147483646 w 912"/>
                  <a:gd name="T85" fmla="*/ 2147483646 h 1065"/>
                  <a:gd name="T86" fmla="*/ 2147483646 w 912"/>
                  <a:gd name="T87" fmla="*/ 2147483646 h 1065"/>
                  <a:gd name="T88" fmla="*/ 2147483646 w 912"/>
                  <a:gd name="T89" fmla="*/ 0 h 1065"/>
                  <a:gd name="T90" fmla="*/ 2147483646 w 912"/>
                  <a:gd name="T91" fmla="*/ 0 h 10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12"/>
                  <a:gd name="T139" fmla="*/ 0 h 1065"/>
                  <a:gd name="T140" fmla="*/ 912 w 912"/>
                  <a:gd name="T141" fmla="*/ 1065 h 10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12" h="1065">
                    <a:moveTo>
                      <a:pt x="455" y="0"/>
                    </a:moveTo>
                    <a:lnTo>
                      <a:pt x="455" y="0"/>
                    </a:lnTo>
                    <a:lnTo>
                      <a:pt x="433" y="0"/>
                    </a:lnTo>
                    <a:lnTo>
                      <a:pt x="409" y="2"/>
                    </a:lnTo>
                    <a:lnTo>
                      <a:pt x="386" y="6"/>
                    </a:lnTo>
                    <a:lnTo>
                      <a:pt x="364" y="10"/>
                    </a:lnTo>
                    <a:lnTo>
                      <a:pt x="342" y="13"/>
                    </a:lnTo>
                    <a:lnTo>
                      <a:pt x="320" y="21"/>
                    </a:lnTo>
                    <a:lnTo>
                      <a:pt x="279" y="36"/>
                    </a:lnTo>
                    <a:lnTo>
                      <a:pt x="238" y="54"/>
                    </a:lnTo>
                    <a:lnTo>
                      <a:pt x="201" y="78"/>
                    </a:lnTo>
                    <a:lnTo>
                      <a:pt x="166" y="104"/>
                    </a:lnTo>
                    <a:lnTo>
                      <a:pt x="134" y="134"/>
                    </a:lnTo>
                    <a:lnTo>
                      <a:pt x="104" y="165"/>
                    </a:lnTo>
                    <a:lnTo>
                      <a:pt x="78" y="201"/>
                    </a:lnTo>
                    <a:lnTo>
                      <a:pt x="56" y="238"/>
                    </a:lnTo>
                    <a:lnTo>
                      <a:pt x="36" y="277"/>
                    </a:lnTo>
                    <a:lnTo>
                      <a:pt x="21" y="319"/>
                    </a:lnTo>
                    <a:lnTo>
                      <a:pt x="15" y="342"/>
                    </a:lnTo>
                    <a:lnTo>
                      <a:pt x="10" y="364"/>
                    </a:lnTo>
                    <a:lnTo>
                      <a:pt x="6" y="386"/>
                    </a:lnTo>
                    <a:lnTo>
                      <a:pt x="2" y="408"/>
                    </a:lnTo>
                    <a:lnTo>
                      <a:pt x="0" y="431"/>
                    </a:lnTo>
                    <a:lnTo>
                      <a:pt x="0" y="455"/>
                    </a:lnTo>
                    <a:lnTo>
                      <a:pt x="2" y="486"/>
                    </a:lnTo>
                    <a:lnTo>
                      <a:pt x="4" y="518"/>
                    </a:lnTo>
                    <a:lnTo>
                      <a:pt x="10" y="548"/>
                    </a:lnTo>
                    <a:lnTo>
                      <a:pt x="17" y="577"/>
                    </a:lnTo>
                    <a:lnTo>
                      <a:pt x="26" y="605"/>
                    </a:lnTo>
                    <a:lnTo>
                      <a:pt x="38" y="635"/>
                    </a:lnTo>
                    <a:lnTo>
                      <a:pt x="51" y="661"/>
                    </a:lnTo>
                    <a:lnTo>
                      <a:pt x="65" y="687"/>
                    </a:lnTo>
                    <a:lnTo>
                      <a:pt x="80" y="713"/>
                    </a:lnTo>
                    <a:lnTo>
                      <a:pt x="99" y="735"/>
                    </a:lnTo>
                    <a:lnTo>
                      <a:pt x="117" y="759"/>
                    </a:lnTo>
                    <a:lnTo>
                      <a:pt x="138" y="779"/>
                    </a:lnTo>
                    <a:lnTo>
                      <a:pt x="160" y="800"/>
                    </a:lnTo>
                    <a:lnTo>
                      <a:pt x="182" y="818"/>
                    </a:lnTo>
                    <a:lnTo>
                      <a:pt x="206" y="835"/>
                    </a:lnTo>
                    <a:lnTo>
                      <a:pt x="232" y="850"/>
                    </a:lnTo>
                    <a:lnTo>
                      <a:pt x="251" y="1065"/>
                    </a:lnTo>
                    <a:lnTo>
                      <a:pt x="435" y="909"/>
                    </a:lnTo>
                    <a:lnTo>
                      <a:pt x="455" y="909"/>
                    </a:lnTo>
                    <a:lnTo>
                      <a:pt x="479" y="909"/>
                    </a:lnTo>
                    <a:lnTo>
                      <a:pt x="502" y="907"/>
                    </a:lnTo>
                    <a:lnTo>
                      <a:pt x="526" y="904"/>
                    </a:lnTo>
                    <a:lnTo>
                      <a:pt x="548" y="900"/>
                    </a:lnTo>
                    <a:lnTo>
                      <a:pt x="570" y="894"/>
                    </a:lnTo>
                    <a:lnTo>
                      <a:pt x="591" y="889"/>
                    </a:lnTo>
                    <a:lnTo>
                      <a:pt x="633" y="874"/>
                    </a:lnTo>
                    <a:lnTo>
                      <a:pt x="672" y="854"/>
                    </a:lnTo>
                    <a:lnTo>
                      <a:pt x="709" y="831"/>
                    </a:lnTo>
                    <a:lnTo>
                      <a:pt x="745" y="805"/>
                    </a:lnTo>
                    <a:lnTo>
                      <a:pt x="778" y="776"/>
                    </a:lnTo>
                    <a:lnTo>
                      <a:pt x="808" y="744"/>
                    </a:lnTo>
                    <a:lnTo>
                      <a:pt x="834" y="709"/>
                    </a:lnTo>
                    <a:lnTo>
                      <a:pt x="856" y="672"/>
                    </a:lnTo>
                    <a:lnTo>
                      <a:pt x="874" y="631"/>
                    </a:lnTo>
                    <a:lnTo>
                      <a:pt x="889" y="590"/>
                    </a:lnTo>
                    <a:lnTo>
                      <a:pt x="897" y="568"/>
                    </a:lnTo>
                    <a:lnTo>
                      <a:pt x="902" y="546"/>
                    </a:lnTo>
                    <a:lnTo>
                      <a:pt x="906" y="523"/>
                    </a:lnTo>
                    <a:lnTo>
                      <a:pt x="908" y="501"/>
                    </a:lnTo>
                    <a:lnTo>
                      <a:pt x="910" y="479"/>
                    </a:lnTo>
                    <a:lnTo>
                      <a:pt x="912" y="455"/>
                    </a:lnTo>
                    <a:lnTo>
                      <a:pt x="910" y="431"/>
                    </a:lnTo>
                    <a:lnTo>
                      <a:pt x="908" y="408"/>
                    </a:lnTo>
                    <a:lnTo>
                      <a:pt x="906" y="386"/>
                    </a:lnTo>
                    <a:lnTo>
                      <a:pt x="902" y="364"/>
                    </a:lnTo>
                    <a:lnTo>
                      <a:pt x="897" y="342"/>
                    </a:lnTo>
                    <a:lnTo>
                      <a:pt x="889" y="319"/>
                    </a:lnTo>
                    <a:lnTo>
                      <a:pt x="874" y="277"/>
                    </a:lnTo>
                    <a:lnTo>
                      <a:pt x="856" y="238"/>
                    </a:lnTo>
                    <a:lnTo>
                      <a:pt x="834" y="201"/>
                    </a:lnTo>
                    <a:lnTo>
                      <a:pt x="808" y="165"/>
                    </a:lnTo>
                    <a:lnTo>
                      <a:pt x="778" y="134"/>
                    </a:lnTo>
                    <a:lnTo>
                      <a:pt x="745" y="104"/>
                    </a:lnTo>
                    <a:lnTo>
                      <a:pt x="709" y="78"/>
                    </a:lnTo>
                    <a:lnTo>
                      <a:pt x="672" y="54"/>
                    </a:lnTo>
                    <a:lnTo>
                      <a:pt x="633" y="36"/>
                    </a:lnTo>
                    <a:lnTo>
                      <a:pt x="591" y="21"/>
                    </a:lnTo>
                    <a:lnTo>
                      <a:pt x="570" y="13"/>
                    </a:lnTo>
                    <a:lnTo>
                      <a:pt x="548" y="10"/>
                    </a:lnTo>
                    <a:lnTo>
                      <a:pt x="526" y="6"/>
                    </a:lnTo>
                    <a:lnTo>
                      <a:pt x="502" y="2"/>
                    </a:lnTo>
                    <a:lnTo>
                      <a:pt x="479" y="0"/>
                    </a:lnTo>
                    <a:lnTo>
                      <a:pt x="455" y="0"/>
                    </a:lnTo>
                    <a:close/>
                  </a:path>
                </a:pathLst>
              </a:custGeom>
              <a:blipFill dpi="0" rotWithShape="0">
                <a:blip r:embed="rId3" cstate="print"/>
                <a:srcRect/>
                <a:tile tx="0" ty="0" sx="100000" sy="100000" flip="none" algn="tl"/>
              </a:blipFill>
              <a:ln w="28575">
                <a:solidFill>
                  <a:schemeClr val="bg1"/>
                </a:solidFill>
                <a:round/>
              </a:ln>
            </p:spPr>
            <p:txBody>
              <a:bodyPr/>
              <a:lstStyle/>
              <a:p>
                <a:endParaRPr lang="en-GB"/>
              </a:p>
            </p:txBody>
          </p:sp>
          <p:grpSp>
            <p:nvGrpSpPr>
              <p:cNvPr id="8" name="Group 9"/>
              <p:cNvGrpSpPr/>
              <p:nvPr/>
            </p:nvGrpSpPr>
            <p:grpSpPr>
              <a:xfrm>
                <a:off x="2126839" y="3964636"/>
                <a:ext cx="645594" cy="465639"/>
                <a:chOff x="5876678" y="4111406"/>
                <a:chExt cx="645594" cy="465639"/>
              </a:xfrm>
              <a:solidFill>
                <a:schemeClr val="bg1"/>
              </a:solidFill>
            </p:grpSpPr>
            <p:sp>
              <p:nvSpPr>
                <p:cNvPr id="9" name="Freeform 22"/>
                <p:cNvSpPr/>
                <p:nvPr/>
              </p:nvSpPr>
              <p:spPr bwMode="auto">
                <a:xfrm>
                  <a:off x="5876678" y="4147397"/>
                  <a:ext cx="454391" cy="429648"/>
                </a:xfrm>
                <a:custGeom>
                  <a:avLst/>
                  <a:gdLst>
                    <a:gd name="T0" fmla="*/ 321 w 405"/>
                    <a:gd name="T1" fmla="*/ 0 h 382"/>
                    <a:gd name="T2" fmla="*/ 84 w 405"/>
                    <a:gd name="T3" fmla="*/ 0 h 382"/>
                    <a:gd name="T4" fmla="*/ 84 w 405"/>
                    <a:gd name="T5" fmla="*/ 0 h 382"/>
                    <a:gd name="T6" fmla="*/ 67 w 405"/>
                    <a:gd name="T7" fmla="*/ 2 h 382"/>
                    <a:gd name="T8" fmla="*/ 50 w 405"/>
                    <a:gd name="T9" fmla="*/ 5 h 382"/>
                    <a:gd name="T10" fmla="*/ 37 w 405"/>
                    <a:gd name="T11" fmla="*/ 13 h 382"/>
                    <a:gd name="T12" fmla="*/ 24 w 405"/>
                    <a:gd name="T13" fmla="*/ 22 h 382"/>
                    <a:gd name="T14" fmla="*/ 15 w 405"/>
                    <a:gd name="T15" fmla="*/ 33 h 382"/>
                    <a:gd name="T16" fmla="*/ 6 w 405"/>
                    <a:gd name="T17" fmla="*/ 46 h 382"/>
                    <a:gd name="T18" fmla="*/ 2 w 405"/>
                    <a:gd name="T19" fmla="*/ 61 h 382"/>
                    <a:gd name="T20" fmla="*/ 0 w 405"/>
                    <a:gd name="T21" fmla="*/ 76 h 382"/>
                    <a:gd name="T22" fmla="*/ 0 w 405"/>
                    <a:gd name="T23" fmla="*/ 200 h 382"/>
                    <a:gd name="T24" fmla="*/ 0 w 405"/>
                    <a:gd name="T25" fmla="*/ 200 h 382"/>
                    <a:gd name="T26" fmla="*/ 2 w 405"/>
                    <a:gd name="T27" fmla="*/ 215 h 382"/>
                    <a:gd name="T28" fmla="*/ 6 w 405"/>
                    <a:gd name="T29" fmla="*/ 230 h 382"/>
                    <a:gd name="T30" fmla="*/ 15 w 405"/>
                    <a:gd name="T31" fmla="*/ 243 h 382"/>
                    <a:gd name="T32" fmla="*/ 24 w 405"/>
                    <a:gd name="T33" fmla="*/ 254 h 382"/>
                    <a:gd name="T34" fmla="*/ 37 w 405"/>
                    <a:gd name="T35" fmla="*/ 263 h 382"/>
                    <a:gd name="T36" fmla="*/ 50 w 405"/>
                    <a:gd name="T37" fmla="*/ 270 h 382"/>
                    <a:gd name="T38" fmla="*/ 67 w 405"/>
                    <a:gd name="T39" fmla="*/ 274 h 382"/>
                    <a:gd name="T40" fmla="*/ 84 w 405"/>
                    <a:gd name="T41" fmla="*/ 276 h 382"/>
                    <a:gd name="T42" fmla="*/ 95 w 405"/>
                    <a:gd name="T43" fmla="*/ 276 h 382"/>
                    <a:gd name="T44" fmla="*/ 95 w 405"/>
                    <a:gd name="T45" fmla="*/ 276 h 382"/>
                    <a:gd name="T46" fmla="*/ 52 w 405"/>
                    <a:gd name="T47" fmla="*/ 382 h 382"/>
                    <a:gd name="T48" fmla="*/ 52 w 405"/>
                    <a:gd name="T49" fmla="*/ 382 h 382"/>
                    <a:gd name="T50" fmla="*/ 113 w 405"/>
                    <a:gd name="T51" fmla="*/ 339 h 382"/>
                    <a:gd name="T52" fmla="*/ 202 w 405"/>
                    <a:gd name="T53" fmla="*/ 276 h 382"/>
                    <a:gd name="T54" fmla="*/ 321 w 405"/>
                    <a:gd name="T55" fmla="*/ 276 h 382"/>
                    <a:gd name="T56" fmla="*/ 321 w 405"/>
                    <a:gd name="T57" fmla="*/ 276 h 382"/>
                    <a:gd name="T58" fmla="*/ 338 w 405"/>
                    <a:gd name="T59" fmla="*/ 274 h 382"/>
                    <a:gd name="T60" fmla="*/ 353 w 405"/>
                    <a:gd name="T61" fmla="*/ 270 h 382"/>
                    <a:gd name="T62" fmla="*/ 367 w 405"/>
                    <a:gd name="T63" fmla="*/ 263 h 382"/>
                    <a:gd name="T64" fmla="*/ 380 w 405"/>
                    <a:gd name="T65" fmla="*/ 254 h 382"/>
                    <a:gd name="T66" fmla="*/ 390 w 405"/>
                    <a:gd name="T67" fmla="*/ 243 h 382"/>
                    <a:gd name="T68" fmla="*/ 397 w 405"/>
                    <a:gd name="T69" fmla="*/ 230 h 382"/>
                    <a:gd name="T70" fmla="*/ 403 w 405"/>
                    <a:gd name="T71" fmla="*/ 215 h 382"/>
                    <a:gd name="T72" fmla="*/ 405 w 405"/>
                    <a:gd name="T73" fmla="*/ 200 h 382"/>
                    <a:gd name="T74" fmla="*/ 405 w 405"/>
                    <a:gd name="T75" fmla="*/ 76 h 382"/>
                    <a:gd name="T76" fmla="*/ 405 w 405"/>
                    <a:gd name="T77" fmla="*/ 76 h 382"/>
                    <a:gd name="T78" fmla="*/ 403 w 405"/>
                    <a:gd name="T79" fmla="*/ 61 h 382"/>
                    <a:gd name="T80" fmla="*/ 397 w 405"/>
                    <a:gd name="T81" fmla="*/ 46 h 382"/>
                    <a:gd name="T82" fmla="*/ 390 w 405"/>
                    <a:gd name="T83" fmla="*/ 33 h 382"/>
                    <a:gd name="T84" fmla="*/ 380 w 405"/>
                    <a:gd name="T85" fmla="*/ 22 h 382"/>
                    <a:gd name="T86" fmla="*/ 367 w 405"/>
                    <a:gd name="T87" fmla="*/ 13 h 382"/>
                    <a:gd name="T88" fmla="*/ 353 w 405"/>
                    <a:gd name="T89" fmla="*/ 5 h 382"/>
                    <a:gd name="T90" fmla="*/ 338 w 405"/>
                    <a:gd name="T91" fmla="*/ 2 h 382"/>
                    <a:gd name="T92" fmla="*/ 321 w 405"/>
                    <a:gd name="T93" fmla="*/ 0 h 382"/>
                    <a:gd name="T94" fmla="*/ 321 w 405"/>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5" h="382">
                      <a:moveTo>
                        <a:pt x="321" y="0"/>
                      </a:moveTo>
                      <a:lnTo>
                        <a:pt x="84" y="0"/>
                      </a:lnTo>
                      <a:lnTo>
                        <a:pt x="84" y="0"/>
                      </a:lnTo>
                      <a:lnTo>
                        <a:pt x="67" y="2"/>
                      </a:lnTo>
                      <a:lnTo>
                        <a:pt x="50" y="5"/>
                      </a:lnTo>
                      <a:lnTo>
                        <a:pt x="37" y="13"/>
                      </a:lnTo>
                      <a:lnTo>
                        <a:pt x="24" y="22"/>
                      </a:lnTo>
                      <a:lnTo>
                        <a:pt x="15" y="33"/>
                      </a:lnTo>
                      <a:lnTo>
                        <a:pt x="6" y="46"/>
                      </a:lnTo>
                      <a:lnTo>
                        <a:pt x="2" y="61"/>
                      </a:lnTo>
                      <a:lnTo>
                        <a:pt x="0" y="76"/>
                      </a:lnTo>
                      <a:lnTo>
                        <a:pt x="0" y="200"/>
                      </a:lnTo>
                      <a:lnTo>
                        <a:pt x="0" y="200"/>
                      </a:lnTo>
                      <a:lnTo>
                        <a:pt x="2" y="215"/>
                      </a:lnTo>
                      <a:lnTo>
                        <a:pt x="6" y="230"/>
                      </a:lnTo>
                      <a:lnTo>
                        <a:pt x="15" y="243"/>
                      </a:lnTo>
                      <a:lnTo>
                        <a:pt x="24" y="254"/>
                      </a:lnTo>
                      <a:lnTo>
                        <a:pt x="37" y="263"/>
                      </a:lnTo>
                      <a:lnTo>
                        <a:pt x="50" y="270"/>
                      </a:lnTo>
                      <a:lnTo>
                        <a:pt x="67" y="274"/>
                      </a:lnTo>
                      <a:lnTo>
                        <a:pt x="84" y="276"/>
                      </a:lnTo>
                      <a:lnTo>
                        <a:pt x="95" y="276"/>
                      </a:lnTo>
                      <a:lnTo>
                        <a:pt x="95" y="276"/>
                      </a:lnTo>
                      <a:lnTo>
                        <a:pt x="52" y="382"/>
                      </a:lnTo>
                      <a:lnTo>
                        <a:pt x="52" y="382"/>
                      </a:lnTo>
                      <a:lnTo>
                        <a:pt x="113" y="339"/>
                      </a:lnTo>
                      <a:lnTo>
                        <a:pt x="202" y="276"/>
                      </a:lnTo>
                      <a:lnTo>
                        <a:pt x="321" y="276"/>
                      </a:lnTo>
                      <a:lnTo>
                        <a:pt x="321" y="276"/>
                      </a:lnTo>
                      <a:lnTo>
                        <a:pt x="338" y="274"/>
                      </a:lnTo>
                      <a:lnTo>
                        <a:pt x="353" y="270"/>
                      </a:lnTo>
                      <a:lnTo>
                        <a:pt x="367" y="263"/>
                      </a:lnTo>
                      <a:lnTo>
                        <a:pt x="380" y="254"/>
                      </a:lnTo>
                      <a:lnTo>
                        <a:pt x="390" y="243"/>
                      </a:lnTo>
                      <a:lnTo>
                        <a:pt x="397" y="230"/>
                      </a:lnTo>
                      <a:lnTo>
                        <a:pt x="403" y="215"/>
                      </a:lnTo>
                      <a:lnTo>
                        <a:pt x="405" y="200"/>
                      </a:lnTo>
                      <a:lnTo>
                        <a:pt x="405" y="76"/>
                      </a:lnTo>
                      <a:lnTo>
                        <a:pt x="405" y="76"/>
                      </a:lnTo>
                      <a:lnTo>
                        <a:pt x="403" y="61"/>
                      </a:lnTo>
                      <a:lnTo>
                        <a:pt x="397" y="46"/>
                      </a:lnTo>
                      <a:lnTo>
                        <a:pt x="390" y="33"/>
                      </a:lnTo>
                      <a:lnTo>
                        <a:pt x="380" y="22"/>
                      </a:lnTo>
                      <a:lnTo>
                        <a:pt x="367" y="13"/>
                      </a:lnTo>
                      <a:lnTo>
                        <a:pt x="353" y="5"/>
                      </a:lnTo>
                      <a:lnTo>
                        <a:pt x="338" y="2"/>
                      </a:lnTo>
                      <a:lnTo>
                        <a:pt x="321" y="0"/>
                      </a:lnTo>
                      <a:lnTo>
                        <a:pt x="321" y="0"/>
                      </a:lnTo>
                      <a:close/>
                    </a:path>
                  </a:pathLst>
                </a:custGeom>
                <a:grpFill/>
                <a:ln>
                  <a:noFill/>
                </a:ln>
              </p:spPr>
              <p:txBody>
                <a:bodyPr/>
                <a:lstStyle/>
                <a:p>
                  <a:pPr eaLnBrk="1" hangingPunct="1">
                    <a:spcBef>
                      <a:spcPts val="0"/>
                    </a:spcBef>
                    <a:spcAft>
                      <a:spcPts val="0"/>
                    </a:spcAft>
                    <a:defRPr/>
                  </a:pPr>
                  <a:endParaRPr lang="en-US">
                    <a:latin typeface="+mn-lt"/>
                  </a:endParaRPr>
                </a:p>
              </p:txBody>
            </p:sp>
            <p:sp>
              <p:nvSpPr>
                <p:cNvPr id="10" name="Freeform 23"/>
                <p:cNvSpPr/>
                <p:nvPr/>
              </p:nvSpPr>
              <p:spPr bwMode="auto">
                <a:xfrm>
                  <a:off x="6193851" y="4111406"/>
                  <a:ext cx="328421" cy="348667"/>
                </a:xfrm>
                <a:custGeom>
                  <a:avLst/>
                  <a:gdLst>
                    <a:gd name="T0" fmla="*/ 225 w 293"/>
                    <a:gd name="T1" fmla="*/ 0 h 312"/>
                    <a:gd name="T2" fmla="*/ 30 w 293"/>
                    <a:gd name="T3" fmla="*/ 0 h 312"/>
                    <a:gd name="T4" fmla="*/ 30 w 293"/>
                    <a:gd name="T5" fmla="*/ 0 h 312"/>
                    <a:gd name="T6" fmla="*/ 15 w 293"/>
                    <a:gd name="T7" fmla="*/ 0 h 312"/>
                    <a:gd name="T8" fmla="*/ 0 w 293"/>
                    <a:gd name="T9" fmla="*/ 6 h 312"/>
                    <a:gd name="T10" fmla="*/ 56 w 293"/>
                    <a:gd name="T11" fmla="*/ 6 h 312"/>
                    <a:gd name="T12" fmla="*/ 56 w 293"/>
                    <a:gd name="T13" fmla="*/ 6 h 312"/>
                    <a:gd name="T14" fmla="*/ 76 w 293"/>
                    <a:gd name="T15" fmla="*/ 8 h 312"/>
                    <a:gd name="T16" fmla="*/ 93 w 293"/>
                    <a:gd name="T17" fmla="*/ 13 h 312"/>
                    <a:gd name="T18" fmla="*/ 110 w 293"/>
                    <a:gd name="T19" fmla="*/ 21 h 312"/>
                    <a:gd name="T20" fmla="*/ 123 w 293"/>
                    <a:gd name="T21" fmla="*/ 32 h 312"/>
                    <a:gd name="T22" fmla="*/ 136 w 293"/>
                    <a:gd name="T23" fmla="*/ 45 h 312"/>
                    <a:gd name="T24" fmla="*/ 143 w 293"/>
                    <a:gd name="T25" fmla="*/ 60 h 312"/>
                    <a:gd name="T26" fmla="*/ 149 w 293"/>
                    <a:gd name="T27" fmla="*/ 76 h 312"/>
                    <a:gd name="T28" fmla="*/ 150 w 293"/>
                    <a:gd name="T29" fmla="*/ 93 h 312"/>
                    <a:gd name="T30" fmla="*/ 150 w 293"/>
                    <a:gd name="T31" fmla="*/ 236 h 312"/>
                    <a:gd name="T32" fmla="*/ 150 w 293"/>
                    <a:gd name="T33" fmla="*/ 236 h 312"/>
                    <a:gd name="T34" fmla="*/ 150 w 293"/>
                    <a:gd name="T35" fmla="*/ 241 h 312"/>
                    <a:gd name="T36" fmla="*/ 150 w 293"/>
                    <a:gd name="T37" fmla="*/ 241 h 312"/>
                    <a:gd name="T38" fmla="*/ 215 w 293"/>
                    <a:gd name="T39" fmla="*/ 288 h 312"/>
                    <a:gd name="T40" fmla="*/ 251 w 293"/>
                    <a:gd name="T41" fmla="*/ 312 h 312"/>
                    <a:gd name="T42" fmla="*/ 251 w 293"/>
                    <a:gd name="T43" fmla="*/ 312 h 312"/>
                    <a:gd name="T44" fmla="*/ 215 w 293"/>
                    <a:gd name="T45" fmla="*/ 225 h 312"/>
                    <a:gd name="T46" fmla="*/ 225 w 293"/>
                    <a:gd name="T47" fmla="*/ 225 h 312"/>
                    <a:gd name="T48" fmla="*/ 225 w 293"/>
                    <a:gd name="T49" fmla="*/ 225 h 312"/>
                    <a:gd name="T50" fmla="*/ 240 w 293"/>
                    <a:gd name="T51" fmla="*/ 225 h 312"/>
                    <a:gd name="T52" fmla="*/ 251 w 293"/>
                    <a:gd name="T53" fmla="*/ 221 h 312"/>
                    <a:gd name="T54" fmla="*/ 264 w 293"/>
                    <a:gd name="T55" fmla="*/ 215 h 312"/>
                    <a:gd name="T56" fmla="*/ 273 w 293"/>
                    <a:gd name="T57" fmla="*/ 208 h 312"/>
                    <a:gd name="T58" fmla="*/ 282 w 293"/>
                    <a:gd name="T59" fmla="*/ 199 h 312"/>
                    <a:gd name="T60" fmla="*/ 288 w 293"/>
                    <a:gd name="T61" fmla="*/ 188 h 312"/>
                    <a:gd name="T62" fmla="*/ 291 w 293"/>
                    <a:gd name="T63" fmla="*/ 176 h 312"/>
                    <a:gd name="T64" fmla="*/ 293 w 293"/>
                    <a:gd name="T65" fmla="*/ 164 h 312"/>
                    <a:gd name="T66" fmla="*/ 293 w 293"/>
                    <a:gd name="T67" fmla="*/ 61 h 312"/>
                    <a:gd name="T68" fmla="*/ 293 w 293"/>
                    <a:gd name="T69" fmla="*/ 61 h 312"/>
                    <a:gd name="T70" fmla="*/ 291 w 293"/>
                    <a:gd name="T71" fmla="*/ 49 h 312"/>
                    <a:gd name="T72" fmla="*/ 288 w 293"/>
                    <a:gd name="T73" fmla="*/ 37 h 312"/>
                    <a:gd name="T74" fmla="*/ 282 w 293"/>
                    <a:gd name="T75" fmla="*/ 26 h 312"/>
                    <a:gd name="T76" fmla="*/ 273 w 293"/>
                    <a:gd name="T77" fmla="*/ 17 h 312"/>
                    <a:gd name="T78" fmla="*/ 264 w 293"/>
                    <a:gd name="T79" fmla="*/ 10 h 312"/>
                    <a:gd name="T80" fmla="*/ 251 w 293"/>
                    <a:gd name="T81" fmla="*/ 4 h 312"/>
                    <a:gd name="T82" fmla="*/ 240 w 293"/>
                    <a:gd name="T83" fmla="*/ 0 h 312"/>
                    <a:gd name="T84" fmla="*/ 225 w 293"/>
                    <a:gd name="T85" fmla="*/ 0 h 312"/>
                    <a:gd name="T86" fmla="*/ 225 w 293"/>
                    <a:gd name="T87"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3" h="312">
                      <a:moveTo>
                        <a:pt x="225" y="0"/>
                      </a:moveTo>
                      <a:lnTo>
                        <a:pt x="30" y="0"/>
                      </a:lnTo>
                      <a:lnTo>
                        <a:pt x="30" y="0"/>
                      </a:lnTo>
                      <a:lnTo>
                        <a:pt x="15" y="0"/>
                      </a:lnTo>
                      <a:lnTo>
                        <a:pt x="0" y="6"/>
                      </a:lnTo>
                      <a:lnTo>
                        <a:pt x="56" y="6"/>
                      </a:lnTo>
                      <a:lnTo>
                        <a:pt x="56" y="6"/>
                      </a:lnTo>
                      <a:lnTo>
                        <a:pt x="76" y="8"/>
                      </a:lnTo>
                      <a:lnTo>
                        <a:pt x="93" y="13"/>
                      </a:lnTo>
                      <a:lnTo>
                        <a:pt x="110" y="21"/>
                      </a:lnTo>
                      <a:lnTo>
                        <a:pt x="123" y="32"/>
                      </a:lnTo>
                      <a:lnTo>
                        <a:pt x="136" y="45"/>
                      </a:lnTo>
                      <a:lnTo>
                        <a:pt x="143" y="60"/>
                      </a:lnTo>
                      <a:lnTo>
                        <a:pt x="149" y="76"/>
                      </a:lnTo>
                      <a:lnTo>
                        <a:pt x="150" y="93"/>
                      </a:lnTo>
                      <a:lnTo>
                        <a:pt x="150" y="236"/>
                      </a:lnTo>
                      <a:lnTo>
                        <a:pt x="150" y="236"/>
                      </a:lnTo>
                      <a:lnTo>
                        <a:pt x="150" y="241"/>
                      </a:lnTo>
                      <a:lnTo>
                        <a:pt x="150" y="241"/>
                      </a:lnTo>
                      <a:lnTo>
                        <a:pt x="215" y="288"/>
                      </a:lnTo>
                      <a:lnTo>
                        <a:pt x="251" y="312"/>
                      </a:lnTo>
                      <a:lnTo>
                        <a:pt x="251" y="312"/>
                      </a:lnTo>
                      <a:lnTo>
                        <a:pt x="215" y="225"/>
                      </a:lnTo>
                      <a:lnTo>
                        <a:pt x="225" y="225"/>
                      </a:lnTo>
                      <a:lnTo>
                        <a:pt x="225" y="225"/>
                      </a:lnTo>
                      <a:lnTo>
                        <a:pt x="240" y="225"/>
                      </a:lnTo>
                      <a:lnTo>
                        <a:pt x="251" y="221"/>
                      </a:lnTo>
                      <a:lnTo>
                        <a:pt x="264" y="215"/>
                      </a:lnTo>
                      <a:lnTo>
                        <a:pt x="273" y="208"/>
                      </a:lnTo>
                      <a:lnTo>
                        <a:pt x="282" y="199"/>
                      </a:lnTo>
                      <a:lnTo>
                        <a:pt x="288" y="188"/>
                      </a:lnTo>
                      <a:lnTo>
                        <a:pt x="291" y="176"/>
                      </a:lnTo>
                      <a:lnTo>
                        <a:pt x="293" y="164"/>
                      </a:lnTo>
                      <a:lnTo>
                        <a:pt x="293" y="61"/>
                      </a:lnTo>
                      <a:lnTo>
                        <a:pt x="293" y="61"/>
                      </a:lnTo>
                      <a:lnTo>
                        <a:pt x="291" y="49"/>
                      </a:lnTo>
                      <a:lnTo>
                        <a:pt x="288" y="37"/>
                      </a:lnTo>
                      <a:lnTo>
                        <a:pt x="282" y="26"/>
                      </a:lnTo>
                      <a:lnTo>
                        <a:pt x="273" y="17"/>
                      </a:lnTo>
                      <a:lnTo>
                        <a:pt x="264" y="10"/>
                      </a:lnTo>
                      <a:lnTo>
                        <a:pt x="251" y="4"/>
                      </a:lnTo>
                      <a:lnTo>
                        <a:pt x="240" y="0"/>
                      </a:lnTo>
                      <a:lnTo>
                        <a:pt x="225" y="0"/>
                      </a:lnTo>
                      <a:lnTo>
                        <a:pt x="225" y="0"/>
                      </a:lnTo>
                      <a:close/>
                    </a:path>
                  </a:pathLst>
                </a:custGeom>
                <a:grpFill/>
                <a:ln>
                  <a:noFill/>
                </a:ln>
              </p:spPr>
              <p:txBody>
                <a:bodyPr/>
                <a:lstStyle/>
                <a:p>
                  <a:pPr eaLnBrk="1" hangingPunct="1">
                    <a:spcBef>
                      <a:spcPts val="0"/>
                    </a:spcBef>
                    <a:spcAft>
                      <a:spcPts val="0"/>
                    </a:spcAft>
                    <a:defRPr/>
                  </a:pPr>
                  <a:endParaRPr lang="en-US">
                    <a:latin typeface="+mn-lt"/>
                  </a:endParaRPr>
                </a:p>
              </p:txBody>
            </p:sp>
          </p:grpSp>
        </p:grpSp>
        <p:sp>
          <p:nvSpPr>
            <p:cNvPr id="21" name="Freeform 47"/>
            <p:cNvSpPr/>
            <p:nvPr/>
          </p:nvSpPr>
          <p:spPr bwMode="auto">
            <a:xfrm>
              <a:off x="1971874" y="3047280"/>
              <a:ext cx="730250" cy="852488"/>
            </a:xfrm>
            <a:custGeom>
              <a:avLst/>
              <a:gdLst>
                <a:gd name="T0" fmla="*/ 2147483646 w 649"/>
                <a:gd name="T1" fmla="*/ 2147483646 h 759"/>
                <a:gd name="T2" fmla="*/ 2147483646 w 649"/>
                <a:gd name="T3" fmla="*/ 2147483646 h 759"/>
                <a:gd name="T4" fmla="*/ 2147483646 w 649"/>
                <a:gd name="T5" fmla="*/ 2147483646 h 759"/>
                <a:gd name="T6" fmla="*/ 2147483646 w 649"/>
                <a:gd name="T7" fmla="*/ 2147483646 h 759"/>
                <a:gd name="T8" fmla="*/ 2147483646 w 649"/>
                <a:gd name="T9" fmla="*/ 2147483646 h 759"/>
                <a:gd name="T10" fmla="*/ 2147483646 w 649"/>
                <a:gd name="T11" fmla="*/ 2147483646 h 759"/>
                <a:gd name="T12" fmla="*/ 2147483646 w 649"/>
                <a:gd name="T13" fmla="*/ 2147483646 h 759"/>
                <a:gd name="T14" fmla="*/ 2147483646 w 649"/>
                <a:gd name="T15" fmla="*/ 2147483646 h 759"/>
                <a:gd name="T16" fmla="*/ 2147483646 w 649"/>
                <a:gd name="T17" fmla="*/ 0 h 759"/>
                <a:gd name="T18" fmla="*/ 2147483646 w 649"/>
                <a:gd name="T19" fmla="*/ 2147483646 h 759"/>
                <a:gd name="T20" fmla="*/ 2147483646 w 649"/>
                <a:gd name="T21" fmla="*/ 2147483646 h 759"/>
                <a:gd name="T22" fmla="*/ 2147483646 w 649"/>
                <a:gd name="T23" fmla="*/ 2147483646 h 759"/>
                <a:gd name="T24" fmla="*/ 2147483646 w 649"/>
                <a:gd name="T25" fmla="*/ 2147483646 h 759"/>
                <a:gd name="T26" fmla="*/ 2147483646 w 649"/>
                <a:gd name="T27" fmla="*/ 2147483646 h 759"/>
                <a:gd name="T28" fmla="*/ 2147483646 w 649"/>
                <a:gd name="T29" fmla="*/ 2147483646 h 759"/>
                <a:gd name="T30" fmla="*/ 2147483646 w 649"/>
                <a:gd name="T31" fmla="*/ 2147483646 h 759"/>
                <a:gd name="T32" fmla="*/ 2147483646 w 649"/>
                <a:gd name="T33" fmla="*/ 2147483646 h 759"/>
                <a:gd name="T34" fmla="*/ 0 w 649"/>
                <a:gd name="T35" fmla="*/ 2147483646 h 759"/>
                <a:gd name="T36" fmla="*/ 2147483646 w 649"/>
                <a:gd name="T37" fmla="*/ 2147483646 h 759"/>
                <a:gd name="T38" fmla="*/ 2147483646 w 649"/>
                <a:gd name="T39" fmla="*/ 2147483646 h 759"/>
                <a:gd name="T40" fmla="*/ 2147483646 w 649"/>
                <a:gd name="T41" fmla="*/ 2147483646 h 759"/>
                <a:gd name="T42" fmla="*/ 2147483646 w 649"/>
                <a:gd name="T43" fmla="*/ 2147483646 h 759"/>
                <a:gd name="T44" fmla="*/ 2147483646 w 649"/>
                <a:gd name="T45" fmla="*/ 2147483646 h 759"/>
                <a:gd name="T46" fmla="*/ 2147483646 w 649"/>
                <a:gd name="T47" fmla="*/ 2147483646 h 759"/>
                <a:gd name="T48" fmla="*/ 2147483646 w 649"/>
                <a:gd name="T49" fmla="*/ 2147483646 h 759"/>
                <a:gd name="T50" fmla="*/ 2147483646 w 649"/>
                <a:gd name="T51" fmla="*/ 2147483646 h 759"/>
                <a:gd name="T52" fmla="*/ 2147483646 w 649"/>
                <a:gd name="T53" fmla="*/ 2147483646 h 759"/>
                <a:gd name="T54" fmla="*/ 2147483646 w 649"/>
                <a:gd name="T55" fmla="*/ 2147483646 h 759"/>
                <a:gd name="T56" fmla="*/ 2147483646 w 649"/>
                <a:gd name="T57" fmla="*/ 2147483646 h 759"/>
                <a:gd name="T58" fmla="*/ 2147483646 w 649"/>
                <a:gd name="T59" fmla="*/ 2147483646 h 759"/>
                <a:gd name="T60" fmla="*/ 2147483646 w 649"/>
                <a:gd name="T61" fmla="*/ 2147483646 h 759"/>
                <a:gd name="T62" fmla="*/ 2147483646 w 649"/>
                <a:gd name="T63" fmla="*/ 2147483646 h 759"/>
                <a:gd name="T64" fmla="*/ 2147483646 w 649"/>
                <a:gd name="T65" fmla="*/ 2147483646 h 759"/>
                <a:gd name="T66" fmla="*/ 2147483646 w 649"/>
                <a:gd name="T67" fmla="*/ 2147483646 h 759"/>
                <a:gd name="T68" fmla="*/ 2147483646 w 649"/>
                <a:gd name="T69" fmla="*/ 2147483646 h 759"/>
                <a:gd name="T70" fmla="*/ 2147483646 w 649"/>
                <a:gd name="T71" fmla="*/ 2147483646 h 759"/>
                <a:gd name="T72" fmla="*/ 2147483646 w 649"/>
                <a:gd name="T73" fmla="*/ 2147483646 h 7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49"/>
                <a:gd name="T112" fmla="*/ 0 h 759"/>
                <a:gd name="T113" fmla="*/ 649 w 649"/>
                <a:gd name="T114" fmla="*/ 759 h 75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49" h="759">
                  <a:moveTo>
                    <a:pt x="649" y="325"/>
                  </a:moveTo>
                  <a:lnTo>
                    <a:pt x="649" y="325"/>
                  </a:lnTo>
                  <a:lnTo>
                    <a:pt x="647" y="291"/>
                  </a:lnTo>
                  <a:lnTo>
                    <a:pt x="642" y="258"/>
                  </a:lnTo>
                  <a:lnTo>
                    <a:pt x="634" y="228"/>
                  </a:lnTo>
                  <a:lnTo>
                    <a:pt x="623" y="199"/>
                  </a:lnTo>
                  <a:lnTo>
                    <a:pt x="610" y="169"/>
                  </a:lnTo>
                  <a:lnTo>
                    <a:pt x="594" y="143"/>
                  </a:lnTo>
                  <a:lnTo>
                    <a:pt x="575" y="117"/>
                  </a:lnTo>
                  <a:lnTo>
                    <a:pt x="555" y="95"/>
                  </a:lnTo>
                  <a:lnTo>
                    <a:pt x="530" y="74"/>
                  </a:lnTo>
                  <a:lnTo>
                    <a:pt x="506" y="56"/>
                  </a:lnTo>
                  <a:lnTo>
                    <a:pt x="479" y="39"/>
                  </a:lnTo>
                  <a:lnTo>
                    <a:pt x="451" y="26"/>
                  </a:lnTo>
                  <a:lnTo>
                    <a:pt x="421" y="15"/>
                  </a:lnTo>
                  <a:lnTo>
                    <a:pt x="389" y="6"/>
                  </a:lnTo>
                  <a:lnTo>
                    <a:pt x="358" y="2"/>
                  </a:lnTo>
                  <a:lnTo>
                    <a:pt x="324" y="0"/>
                  </a:lnTo>
                  <a:lnTo>
                    <a:pt x="291" y="2"/>
                  </a:lnTo>
                  <a:lnTo>
                    <a:pt x="260" y="6"/>
                  </a:lnTo>
                  <a:lnTo>
                    <a:pt x="228" y="15"/>
                  </a:lnTo>
                  <a:lnTo>
                    <a:pt x="198" y="26"/>
                  </a:lnTo>
                  <a:lnTo>
                    <a:pt x="170" y="39"/>
                  </a:lnTo>
                  <a:lnTo>
                    <a:pt x="143" y="56"/>
                  </a:lnTo>
                  <a:lnTo>
                    <a:pt x="119" y="74"/>
                  </a:lnTo>
                  <a:lnTo>
                    <a:pt x="94" y="95"/>
                  </a:lnTo>
                  <a:lnTo>
                    <a:pt x="74" y="117"/>
                  </a:lnTo>
                  <a:lnTo>
                    <a:pt x="55" y="143"/>
                  </a:lnTo>
                  <a:lnTo>
                    <a:pt x="39" y="169"/>
                  </a:lnTo>
                  <a:lnTo>
                    <a:pt x="26" y="199"/>
                  </a:lnTo>
                  <a:lnTo>
                    <a:pt x="15" y="228"/>
                  </a:lnTo>
                  <a:lnTo>
                    <a:pt x="7" y="258"/>
                  </a:lnTo>
                  <a:lnTo>
                    <a:pt x="2" y="291"/>
                  </a:lnTo>
                  <a:lnTo>
                    <a:pt x="0" y="325"/>
                  </a:lnTo>
                  <a:lnTo>
                    <a:pt x="2" y="358"/>
                  </a:lnTo>
                  <a:lnTo>
                    <a:pt x="7" y="390"/>
                  </a:lnTo>
                  <a:lnTo>
                    <a:pt x="15" y="421"/>
                  </a:lnTo>
                  <a:lnTo>
                    <a:pt x="26" y="451"/>
                  </a:lnTo>
                  <a:lnTo>
                    <a:pt x="39" y="479"/>
                  </a:lnTo>
                  <a:lnTo>
                    <a:pt x="55" y="505"/>
                  </a:lnTo>
                  <a:lnTo>
                    <a:pt x="74" y="531"/>
                  </a:lnTo>
                  <a:lnTo>
                    <a:pt x="94" y="553"/>
                  </a:lnTo>
                  <a:lnTo>
                    <a:pt x="119" y="575"/>
                  </a:lnTo>
                  <a:lnTo>
                    <a:pt x="143" y="594"/>
                  </a:lnTo>
                  <a:lnTo>
                    <a:pt x="170" y="609"/>
                  </a:lnTo>
                  <a:lnTo>
                    <a:pt x="198" y="623"/>
                  </a:lnTo>
                  <a:lnTo>
                    <a:pt x="228" y="634"/>
                  </a:lnTo>
                  <a:lnTo>
                    <a:pt x="260" y="642"/>
                  </a:lnTo>
                  <a:lnTo>
                    <a:pt x="291" y="647"/>
                  </a:lnTo>
                  <a:lnTo>
                    <a:pt x="324" y="649"/>
                  </a:lnTo>
                  <a:lnTo>
                    <a:pt x="339" y="647"/>
                  </a:lnTo>
                  <a:lnTo>
                    <a:pt x="471" y="759"/>
                  </a:lnTo>
                  <a:lnTo>
                    <a:pt x="484" y="607"/>
                  </a:lnTo>
                  <a:lnTo>
                    <a:pt x="503" y="596"/>
                  </a:lnTo>
                  <a:lnTo>
                    <a:pt x="519" y="583"/>
                  </a:lnTo>
                  <a:lnTo>
                    <a:pt x="536" y="570"/>
                  </a:lnTo>
                  <a:lnTo>
                    <a:pt x="551" y="557"/>
                  </a:lnTo>
                  <a:lnTo>
                    <a:pt x="566" y="540"/>
                  </a:lnTo>
                  <a:lnTo>
                    <a:pt x="581" y="525"/>
                  </a:lnTo>
                  <a:lnTo>
                    <a:pt x="592" y="508"/>
                  </a:lnTo>
                  <a:lnTo>
                    <a:pt x="603" y="490"/>
                  </a:lnTo>
                  <a:lnTo>
                    <a:pt x="614" y="471"/>
                  </a:lnTo>
                  <a:lnTo>
                    <a:pt x="623" y="453"/>
                  </a:lnTo>
                  <a:lnTo>
                    <a:pt x="631" y="432"/>
                  </a:lnTo>
                  <a:lnTo>
                    <a:pt x="638" y="412"/>
                  </a:lnTo>
                  <a:lnTo>
                    <a:pt x="642" y="390"/>
                  </a:lnTo>
                  <a:lnTo>
                    <a:pt x="646" y="369"/>
                  </a:lnTo>
                  <a:lnTo>
                    <a:pt x="649" y="347"/>
                  </a:lnTo>
                  <a:lnTo>
                    <a:pt x="649" y="325"/>
                  </a:lnTo>
                  <a:close/>
                </a:path>
              </a:pathLst>
            </a:custGeom>
            <a:blipFill dpi="0" rotWithShape="0">
              <a:blip r:embed="rId3" cstate="print"/>
              <a:srcRect/>
              <a:tile tx="0" ty="0" sx="100000" sy="100000" flip="none" algn="tl"/>
            </a:blipFill>
            <a:ln w="28575">
              <a:solidFill>
                <a:schemeClr val="bg1"/>
              </a:solidFill>
              <a:round/>
            </a:ln>
          </p:spPr>
          <p:txBody>
            <a:bodyPr/>
            <a:lstStyle/>
            <a:p>
              <a:endParaRPr lang="en-GB"/>
            </a:p>
          </p:txBody>
        </p:sp>
        <p:sp>
          <p:nvSpPr>
            <p:cNvPr id="89" name="Freeform 165"/>
            <p:cNvSpPr>
              <a:spLocks noEditPoints="1"/>
            </p:cNvSpPr>
            <p:nvPr/>
          </p:nvSpPr>
          <p:spPr bwMode="auto">
            <a:xfrm>
              <a:off x="2135560" y="3284984"/>
              <a:ext cx="356229" cy="329927"/>
            </a:xfrm>
            <a:custGeom>
              <a:avLst/>
              <a:gdLst>
                <a:gd name="T0" fmla="*/ 149225 w 187"/>
                <a:gd name="T1" fmla="*/ 0 h 189"/>
                <a:gd name="T2" fmla="*/ 19050 w 187"/>
                <a:gd name="T3" fmla="*/ 279400 h 189"/>
                <a:gd name="T4" fmla="*/ 0 w 187"/>
                <a:gd name="T5" fmla="*/ 300037 h 189"/>
                <a:gd name="T6" fmla="*/ 296862 w 187"/>
                <a:gd name="T7" fmla="*/ 76200 h 189"/>
                <a:gd name="T8" fmla="*/ 112712 w 187"/>
                <a:gd name="T9" fmla="*/ 279400 h 189"/>
                <a:gd name="T10" fmla="*/ 57150 w 187"/>
                <a:gd name="T11" fmla="*/ 242887 h 189"/>
                <a:gd name="T12" fmla="*/ 112712 w 187"/>
                <a:gd name="T13" fmla="*/ 279400 h 189"/>
                <a:gd name="T14" fmla="*/ 39687 w 187"/>
                <a:gd name="T15" fmla="*/ 204787 h 189"/>
                <a:gd name="T16" fmla="*/ 131762 w 187"/>
                <a:gd name="T17" fmla="*/ 187325 h 189"/>
                <a:gd name="T18" fmla="*/ 131762 w 187"/>
                <a:gd name="T19" fmla="*/ 168275 h 189"/>
                <a:gd name="T20" fmla="*/ 39687 w 187"/>
                <a:gd name="T21" fmla="*/ 150812 h 189"/>
                <a:gd name="T22" fmla="*/ 131762 w 187"/>
                <a:gd name="T23" fmla="*/ 168275 h 189"/>
                <a:gd name="T24" fmla="*/ 39687 w 187"/>
                <a:gd name="T25" fmla="*/ 130175 h 189"/>
                <a:gd name="T26" fmla="*/ 131762 w 187"/>
                <a:gd name="T27" fmla="*/ 112712 h 189"/>
                <a:gd name="T28" fmla="*/ 131762 w 187"/>
                <a:gd name="T29" fmla="*/ 93662 h 189"/>
                <a:gd name="T30" fmla="*/ 39687 w 187"/>
                <a:gd name="T31" fmla="*/ 76200 h 189"/>
                <a:gd name="T32" fmla="*/ 131762 w 187"/>
                <a:gd name="T33" fmla="*/ 93662 h 189"/>
                <a:gd name="T34" fmla="*/ 39687 w 187"/>
                <a:gd name="T35" fmla="*/ 55562 h 189"/>
                <a:gd name="T36" fmla="*/ 131762 w 187"/>
                <a:gd name="T37" fmla="*/ 38100 h 189"/>
                <a:gd name="T38" fmla="*/ 223837 w 187"/>
                <a:gd name="T39" fmla="*/ 260350 h 189"/>
                <a:gd name="T40" fmla="*/ 187325 w 187"/>
                <a:gd name="T41" fmla="*/ 225425 h 189"/>
                <a:gd name="T42" fmla="*/ 223837 w 187"/>
                <a:gd name="T43" fmla="*/ 260350 h 189"/>
                <a:gd name="T44" fmla="*/ 187325 w 187"/>
                <a:gd name="T45" fmla="*/ 204787 h 189"/>
                <a:gd name="T46" fmla="*/ 223837 w 187"/>
                <a:gd name="T47" fmla="*/ 168275 h 189"/>
                <a:gd name="T48" fmla="*/ 223837 w 187"/>
                <a:gd name="T49" fmla="*/ 150812 h 189"/>
                <a:gd name="T50" fmla="*/ 187325 w 187"/>
                <a:gd name="T51" fmla="*/ 112712 h 189"/>
                <a:gd name="T52" fmla="*/ 223837 w 187"/>
                <a:gd name="T53" fmla="*/ 150812 h 189"/>
                <a:gd name="T54" fmla="*/ 241300 w 187"/>
                <a:gd name="T55" fmla="*/ 260350 h 189"/>
                <a:gd name="T56" fmla="*/ 279400 w 187"/>
                <a:gd name="T57" fmla="*/ 225425 h 189"/>
                <a:gd name="T58" fmla="*/ 279400 w 187"/>
                <a:gd name="T59" fmla="*/ 204787 h 189"/>
                <a:gd name="T60" fmla="*/ 241300 w 187"/>
                <a:gd name="T61" fmla="*/ 168275 h 189"/>
                <a:gd name="T62" fmla="*/ 279400 w 187"/>
                <a:gd name="T63" fmla="*/ 204787 h 189"/>
                <a:gd name="T64" fmla="*/ 241300 w 187"/>
                <a:gd name="T65" fmla="*/ 150812 h 189"/>
                <a:gd name="T66" fmla="*/ 279400 w 187"/>
                <a:gd name="T67" fmla="*/ 112712 h 1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7" h="189">
                  <a:moveTo>
                    <a:pt x="94" y="48"/>
                  </a:moveTo>
                  <a:lnTo>
                    <a:pt x="94" y="0"/>
                  </a:lnTo>
                  <a:lnTo>
                    <a:pt x="12" y="0"/>
                  </a:lnTo>
                  <a:lnTo>
                    <a:pt x="12" y="176"/>
                  </a:lnTo>
                  <a:lnTo>
                    <a:pt x="0" y="176"/>
                  </a:lnTo>
                  <a:lnTo>
                    <a:pt x="0" y="189"/>
                  </a:lnTo>
                  <a:lnTo>
                    <a:pt x="187" y="189"/>
                  </a:lnTo>
                  <a:lnTo>
                    <a:pt x="187" y="48"/>
                  </a:lnTo>
                  <a:lnTo>
                    <a:pt x="94" y="48"/>
                  </a:lnTo>
                  <a:close/>
                  <a:moveTo>
                    <a:pt x="71" y="176"/>
                  </a:moveTo>
                  <a:lnTo>
                    <a:pt x="36" y="176"/>
                  </a:lnTo>
                  <a:lnTo>
                    <a:pt x="36" y="153"/>
                  </a:lnTo>
                  <a:lnTo>
                    <a:pt x="71" y="153"/>
                  </a:lnTo>
                  <a:lnTo>
                    <a:pt x="71" y="176"/>
                  </a:lnTo>
                  <a:close/>
                  <a:moveTo>
                    <a:pt x="83" y="129"/>
                  </a:moveTo>
                  <a:lnTo>
                    <a:pt x="25" y="129"/>
                  </a:lnTo>
                  <a:lnTo>
                    <a:pt x="25" y="118"/>
                  </a:lnTo>
                  <a:lnTo>
                    <a:pt x="83" y="118"/>
                  </a:lnTo>
                  <a:lnTo>
                    <a:pt x="83" y="129"/>
                  </a:lnTo>
                  <a:close/>
                  <a:moveTo>
                    <a:pt x="83" y="106"/>
                  </a:moveTo>
                  <a:lnTo>
                    <a:pt x="25" y="106"/>
                  </a:lnTo>
                  <a:lnTo>
                    <a:pt x="25" y="95"/>
                  </a:lnTo>
                  <a:lnTo>
                    <a:pt x="83" y="95"/>
                  </a:lnTo>
                  <a:lnTo>
                    <a:pt x="83" y="106"/>
                  </a:lnTo>
                  <a:close/>
                  <a:moveTo>
                    <a:pt x="83" y="82"/>
                  </a:moveTo>
                  <a:lnTo>
                    <a:pt x="25" y="82"/>
                  </a:lnTo>
                  <a:lnTo>
                    <a:pt x="25" y="71"/>
                  </a:lnTo>
                  <a:lnTo>
                    <a:pt x="83" y="71"/>
                  </a:lnTo>
                  <a:lnTo>
                    <a:pt x="83" y="82"/>
                  </a:lnTo>
                  <a:close/>
                  <a:moveTo>
                    <a:pt x="83" y="59"/>
                  </a:moveTo>
                  <a:lnTo>
                    <a:pt x="25" y="59"/>
                  </a:lnTo>
                  <a:lnTo>
                    <a:pt x="25" y="48"/>
                  </a:lnTo>
                  <a:lnTo>
                    <a:pt x="83" y="48"/>
                  </a:lnTo>
                  <a:lnTo>
                    <a:pt x="83" y="59"/>
                  </a:lnTo>
                  <a:close/>
                  <a:moveTo>
                    <a:pt x="83" y="35"/>
                  </a:moveTo>
                  <a:lnTo>
                    <a:pt x="25" y="35"/>
                  </a:lnTo>
                  <a:lnTo>
                    <a:pt x="25" y="24"/>
                  </a:lnTo>
                  <a:lnTo>
                    <a:pt x="83" y="24"/>
                  </a:lnTo>
                  <a:lnTo>
                    <a:pt x="83" y="35"/>
                  </a:lnTo>
                  <a:close/>
                  <a:moveTo>
                    <a:pt x="141" y="164"/>
                  </a:moveTo>
                  <a:lnTo>
                    <a:pt x="118" y="164"/>
                  </a:lnTo>
                  <a:lnTo>
                    <a:pt x="118" y="142"/>
                  </a:lnTo>
                  <a:lnTo>
                    <a:pt x="141" y="142"/>
                  </a:lnTo>
                  <a:lnTo>
                    <a:pt x="141" y="164"/>
                  </a:lnTo>
                  <a:close/>
                  <a:moveTo>
                    <a:pt x="141" y="129"/>
                  </a:moveTo>
                  <a:lnTo>
                    <a:pt x="118" y="129"/>
                  </a:lnTo>
                  <a:lnTo>
                    <a:pt x="118" y="106"/>
                  </a:lnTo>
                  <a:lnTo>
                    <a:pt x="141" y="106"/>
                  </a:lnTo>
                  <a:lnTo>
                    <a:pt x="141" y="129"/>
                  </a:lnTo>
                  <a:close/>
                  <a:moveTo>
                    <a:pt x="141" y="95"/>
                  </a:moveTo>
                  <a:lnTo>
                    <a:pt x="118" y="95"/>
                  </a:lnTo>
                  <a:lnTo>
                    <a:pt x="118" y="71"/>
                  </a:lnTo>
                  <a:lnTo>
                    <a:pt x="141" y="71"/>
                  </a:lnTo>
                  <a:lnTo>
                    <a:pt x="141" y="95"/>
                  </a:lnTo>
                  <a:close/>
                  <a:moveTo>
                    <a:pt x="176" y="164"/>
                  </a:moveTo>
                  <a:lnTo>
                    <a:pt x="152" y="164"/>
                  </a:lnTo>
                  <a:lnTo>
                    <a:pt x="152" y="142"/>
                  </a:lnTo>
                  <a:lnTo>
                    <a:pt x="176" y="142"/>
                  </a:lnTo>
                  <a:lnTo>
                    <a:pt x="176" y="164"/>
                  </a:lnTo>
                  <a:close/>
                  <a:moveTo>
                    <a:pt x="176" y="129"/>
                  </a:moveTo>
                  <a:lnTo>
                    <a:pt x="152" y="129"/>
                  </a:lnTo>
                  <a:lnTo>
                    <a:pt x="152" y="106"/>
                  </a:lnTo>
                  <a:lnTo>
                    <a:pt x="176" y="106"/>
                  </a:lnTo>
                  <a:lnTo>
                    <a:pt x="176" y="129"/>
                  </a:lnTo>
                  <a:close/>
                  <a:moveTo>
                    <a:pt x="176" y="95"/>
                  </a:moveTo>
                  <a:lnTo>
                    <a:pt x="152" y="95"/>
                  </a:lnTo>
                  <a:lnTo>
                    <a:pt x="152" y="71"/>
                  </a:lnTo>
                  <a:lnTo>
                    <a:pt x="176" y="71"/>
                  </a:lnTo>
                  <a:lnTo>
                    <a:pt x="176" y="9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243755" tIns="121877" rIns="243755" bIns="121877"/>
            <a:lstStyle/>
            <a:p>
              <a:pPr defTabSz="1218565" fontAlgn="base">
                <a:spcBef>
                  <a:spcPct val="0"/>
                </a:spcBef>
                <a:spcAft>
                  <a:spcPct val="0"/>
                </a:spcAft>
              </a:pPr>
              <a:endParaRPr lang="zh-CN" altLang="en-US" sz="4800">
                <a:solidFill>
                  <a:prstClr val="black"/>
                </a:solidFill>
                <a:ea typeface="MS PGothic" panose="020B0600070205080204" pitchFamily="34" charset="-128"/>
              </a:endParaRPr>
            </a:p>
          </p:txBody>
        </p:sp>
      </p:grpSp>
      <p:grpSp>
        <p:nvGrpSpPr>
          <p:cNvPr id="119" name="组合 118"/>
          <p:cNvGrpSpPr/>
          <p:nvPr/>
        </p:nvGrpSpPr>
        <p:grpSpPr>
          <a:xfrm>
            <a:off x="825064" y="2394818"/>
            <a:ext cx="1120775" cy="1308100"/>
            <a:chOff x="1114624" y="2394818"/>
            <a:chExt cx="1120775" cy="1308100"/>
          </a:xfrm>
        </p:grpSpPr>
        <p:sp>
          <p:nvSpPr>
            <p:cNvPr id="29" name="Freeform 66"/>
            <p:cNvSpPr/>
            <p:nvPr/>
          </p:nvSpPr>
          <p:spPr bwMode="auto">
            <a:xfrm>
              <a:off x="1114624" y="2394818"/>
              <a:ext cx="1120775" cy="1308100"/>
            </a:xfrm>
            <a:custGeom>
              <a:avLst/>
              <a:gdLst>
                <a:gd name="T0" fmla="*/ 2147483646 w 995"/>
                <a:gd name="T1" fmla="*/ 2147483646 h 1163"/>
                <a:gd name="T2" fmla="*/ 2147483646 w 995"/>
                <a:gd name="T3" fmla="*/ 2147483646 h 1163"/>
                <a:gd name="T4" fmla="*/ 2147483646 w 995"/>
                <a:gd name="T5" fmla="*/ 2147483646 h 1163"/>
                <a:gd name="T6" fmla="*/ 2147483646 w 995"/>
                <a:gd name="T7" fmla="*/ 2147483646 h 1163"/>
                <a:gd name="T8" fmla="*/ 2147483646 w 995"/>
                <a:gd name="T9" fmla="*/ 2147483646 h 1163"/>
                <a:gd name="T10" fmla="*/ 2147483646 w 995"/>
                <a:gd name="T11" fmla="*/ 2147483646 h 1163"/>
                <a:gd name="T12" fmla="*/ 2147483646 w 995"/>
                <a:gd name="T13" fmla="*/ 2147483646 h 1163"/>
                <a:gd name="T14" fmla="*/ 2147483646 w 995"/>
                <a:gd name="T15" fmla="*/ 2147483646 h 1163"/>
                <a:gd name="T16" fmla="*/ 2147483646 w 995"/>
                <a:gd name="T17" fmla="*/ 2147483646 h 1163"/>
                <a:gd name="T18" fmla="*/ 2147483646 w 995"/>
                <a:gd name="T19" fmla="*/ 2147483646 h 1163"/>
                <a:gd name="T20" fmla="*/ 2147483646 w 995"/>
                <a:gd name="T21" fmla="*/ 2147483646 h 1163"/>
                <a:gd name="T22" fmla="*/ 2147483646 w 995"/>
                <a:gd name="T23" fmla="*/ 2147483646 h 1163"/>
                <a:gd name="T24" fmla="*/ 2147483646 w 995"/>
                <a:gd name="T25" fmla="*/ 2147483646 h 1163"/>
                <a:gd name="T26" fmla="*/ 2147483646 w 995"/>
                <a:gd name="T27" fmla="*/ 2147483646 h 1163"/>
                <a:gd name="T28" fmla="*/ 2147483646 w 995"/>
                <a:gd name="T29" fmla="*/ 2147483646 h 1163"/>
                <a:gd name="T30" fmla="*/ 2147483646 w 995"/>
                <a:gd name="T31" fmla="*/ 2147483646 h 1163"/>
                <a:gd name="T32" fmla="*/ 2147483646 w 995"/>
                <a:gd name="T33" fmla="*/ 0 h 1163"/>
                <a:gd name="T34" fmla="*/ 2147483646 w 995"/>
                <a:gd name="T35" fmla="*/ 0 h 1163"/>
                <a:gd name="T36" fmla="*/ 2147483646 w 995"/>
                <a:gd name="T37" fmla="*/ 2147483646 h 1163"/>
                <a:gd name="T38" fmla="*/ 2147483646 w 995"/>
                <a:gd name="T39" fmla="*/ 2147483646 h 1163"/>
                <a:gd name="T40" fmla="*/ 2147483646 w 995"/>
                <a:gd name="T41" fmla="*/ 2147483646 h 1163"/>
                <a:gd name="T42" fmla="*/ 2147483646 w 995"/>
                <a:gd name="T43" fmla="*/ 2147483646 h 1163"/>
                <a:gd name="T44" fmla="*/ 2147483646 w 995"/>
                <a:gd name="T45" fmla="*/ 2147483646 h 1163"/>
                <a:gd name="T46" fmla="*/ 2147483646 w 995"/>
                <a:gd name="T47" fmla="*/ 2147483646 h 1163"/>
                <a:gd name="T48" fmla="*/ 2147483646 w 995"/>
                <a:gd name="T49" fmla="*/ 2147483646 h 1163"/>
                <a:gd name="T50" fmla="*/ 2147483646 w 995"/>
                <a:gd name="T51" fmla="*/ 2147483646 h 1163"/>
                <a:gd name="T52" fmla="*/ 2147483646 w 995"/>
                <a:gd name="T53" fmla="*/ 2147483646 h 1163"/>
                <a:gd name="T54" fmla="*/ 2147483646 w 995"/>
                <a:gd name="T55" fmla="*/ 2147483646 h 1163"/>
                <a:gd name="T56" fmla="*/ 2147483646 w 995"/>
                <a:gd name="T57" fmla="*/ 2147483646 h 1163"/>
                <a:gd name="T58" fmla="*/ 2147483646 w 995"/>
                <a:gd name="T59" fmla="*/ 2147483646 h 1163"/>
                <a:gd name="T60" fmla="*/ 2147483646 w 995"/>
                <a:gd name="T61" fmla="*/ 2147483646 h 1163"/>
                <a:gd name="T62" fmla="*/ 2147483646 w 995"/>
                <a:gd name="T63" fmla="*/ 2147483646 h 1163"/>
                <a:gd name="T64" fmla="*/ 0 w 995"/>
                <a:gd name="T65" fmla="*/ 2147483646 h 1163"/>
                <a:gd name="T66" fmla="*/ 0 w 995"/>
                <a:gd name="T67" fmla="*/ 2147483646 h 1163"/>
                <a:gd name="T68" fmla="*/ 2147483646 w 995"/>
                <a:gd name="T69" fmla="*/ 2147483646 h 1163"/>
                <a:gd name="T70" fmla="*/ 2147483646 w 995"/>
                <a:gd name="T71" fmla="*/ 2147483646 h 1163"/>
                <a:gd name="T72" fmla="*/ 2147483646 w 995"/>
                <a:gd name="T73" fmla="*/ 2147483646 h 1163"/>
                <a:gd name="T74" fmla="*/ 2147483646 w 995"/>
                <a:gd name="T75" fmla="*/ 2147483646 h 1163"/>
                <a:gd name="T76" fmla="*/ 2147483646 w 995"/>
                <a:gd name="T77" fmla="*/ 2147483646 h 1163"/>
                <a:gd name="T78" fmla="*/ 2147483646 w 995"/>
                <a:gd name="T79" fmla="*/ 2147483646 h 1163"/>
                <a:gd name="T80" fmla="*/ 2147483646 w 995"/>
                <a:gd name="T81" fmla="*/ 2147483646 h 1163"/>
                <a:gd name="T82" fmla="*/ 2147483646 w 995"/>
                <a:gd name="T83" fmla="*/ 2147483646 h 1163"/>
                <a:gd name="T84" fmla="*/ 2147483646 w 995"/>
                <a:gd name="T85" fmla="*/ 2147483646 h 1163"/>
                <a:gd name="T86" fmla="*/ 2147483646 w 995"/>
                <a:gd name="T87" fmla="*/ 2147483646 h 1163"/>
                <a:gd name="T88" fmla="*/ 2147483646 w 995"/>
                <a:gd name="T89" fmla="*/ 2147483646 h 1163"/>
                <a:gd name="T90" fmla="*/ 2147483646 w 995"/>
                <a:gd name="T91" fmla="*/ 2147483646 h 1163"/>
                <a:gd name="T92" fmla="*/ 2147483646 w 995"/>
                <a:gd name="T93" fmla="*/ 2147483646 h 1163"/>
                <a:gd name="T94" fmla="*/ 2147483646 w 995"/>
                <a:gd name="T95" fmla="*/ 2147483646 h 1163"/>
                <a:gd name="T96" fmla="*/ 2147483646 w 995"/>
                <a:gd name="T97" fmla="*/ 2147483646 h 1163"/>
                <a:gd name="T98" fmla="*/ 2147483646 w 995"/>
                <a:gd name="T99" fmla="*/ 2147483646 h 1163"/>
                <a:gd name="T100" fmla="*/ 2147483646 w 995"/>
                <a:gd name="T101" fmla="*/ 2147483646 h 1163"/>
                <a:gd name="T102" fmla="*/ 2147483646 w 995"/>
                <a:gd name="T103" fmla="*/ 2147483646 h 1163"/>
                <a:gd name="T104" fmla="*/ 2147483646 w 995"/>
                <a:gd name="T105" fmla="*/ 2147483646 h 1163"/>
                <a:gd name="T106" fmla="*/ 2147483646 w 995"/>
                <a:gd name="T107" fmla="*/ 2147483646 h 1163"/>
                <a:gd name="T108" fmla="*/ 2147483646 w 995"/>
                <a:gd name="T109" fmla="*/ 2147483646 h 1163"/>
                <a:gd name="T110" fmla="*/ 2147483646 w 995"/>
                <a:gd name="T111" fmla="*/ 2147483646 h 1163"/>
                <a:gd name="T112" fmla="*/ 2147483646 w 995"/>
                <a:gd name="T113" fmla="*/ 2147483646 h 1163"/>
                <a:gd name="T114" fmla="*/ 2147483646 w 995"/>
                <a:gd name="T115" fmla="*/ 2147483646 h 1163"/>
                <a:gd name="T116" fmla="*/ 2147483646 w 995"/>
                <a:gd name="T117" fmla="*/ 2147483646 h 1163"/>
                <a:gd name="T118" fmla="*/ 2147483646 w 995"/>
                <a:gd name="T119" fmla="*/ 2147483646 h 1163"/>
                <a:gd name="T120" fmla="*/ 2147483646 w 995"/>
                <a:gd name="T121" fmla="*/ 2147483646 h 116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95"/>
                <a:gd name="T184" fmla="*/ 0 h 1163"/>
                <a:gd name="T185" fmla="*/ 995 w 995"/>
                <a:gd name="T186" fmla="*/ 1163 h 116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95" h="1163">
                  <a:moveTo>
                    <a:pt x="995" y="498"/>
                  </a:moveTo>
                  <a:lnTo>
                    <a:pt x="995" y="498"/>
                  </a:lnTo>
                  <a:lnTo>
                    <a:pt x="993" y="472"/>
                  </a:lnTo>
                  <a:lnTo>
                    <a:pt x="991" y="446"/>
                  </a:lnTo>
                  <a:lnTo>
                    <a:pt x="989" y="421"/>
                  </a:lnTo>
                  <a:lnTo>
                    <a:pt x="983" y="397"/>
                  </a:lnTo>
                  <a:lnTo>
                    <a:pt x="978" y="373"/>
                  </a:lnTo>
                  <a:lnTo>
                    <a:pt x="972" y="349"/>
                  </a:lnTo>
                  <a:lnTo>
                    <a:pt x="965" y="327"/>
                  </a:lnTo>
                  <a:lnTo>
                    <a:pt x="956" y="305"/>
                  </a:lnTo>
                  <a:lnTo>
                    <a:pt x="944" y="282"/>
                  </a:lnTo>
                  <a:lnTo>
                    <a:pt x="933" y="260"/>
                  </a:lnTo>
                  <a:lnTo>
                    <a:pt x="922" y="240"/>
                  </a:lnTo>
                  <a:lnTo>
                    <a:pt x="909" y="219"/>
                  </a:lnTo>
                  <a:lnTo>
                    <a:pt x="896" y="201"/>
                  </a:lnTo>
                  <a:lnTo>
                    <a:pt x="881" y="180"/>
                  </a:lnTo>
                  <a:lnTo>
                    <a:pt x="865" y="164"/>
                  </a:lnTo>
                  <a:lnTo>
                    <a:pt x="848" y="145"/>
                  </a:lnTo>
                  <a:lnTo>
                    <a:pt x="831" y="130"/>
                  </a:lnTo>
                  <a:lnTo>
                    <a:pt x="813" y="114"/>
                  </a:lnTo>
                  <a:lnTo>
                    <a:pt x="794" y="99"/>
                  </a:lnTo>
                  <a:lnTo>
                    <a:pt x="776" y="86"/>
                  </a:lnTo>
                  <a:lnTo>
                    <a:pt x="755" y="73"/>
                  </a:lnTo>
                  <a:lnTo>
                    <a:pt x="735" y="60"/>
                  </a:lnTo>
                  <a:lnTo>
                    <a:pt x="713" y="49"/>
                  </a:lnTo>
                  <a:lnTo>
                    <a:pt x="690" y="39"/>
                  </a:lnTo>
                  <a:lnTo>
                    <a:pt x="668" y="30"/>
                  </a:lnTo>
                  <a:lnTo>
                    <a:pt x="646" y="23"/>
                  </a:lnTo>
                  <a:lnTo>
                    <a:pt x="622" y="15"/>
                  </a:lnTo>
                  <a:lnTo>
                    <a:pt x="597" y="10"/>
                  </a:lnTo>
                  <a:lnTo>
                    <a:pt x="573" y="6"/>
                  </a:lnTo>
                  <a:lnTo>
                    <a:pt x="547" y="2"/>
                  </a:lnTo>
                  <a:lnTo>
                    <a:pt x="523" y="0"/>
                  </a:lnTo>
                  <a:lnTo>
                    <a:pt x="497" y="0"/>
                  </a:lnTo>
                  <a:lnTo>
                    <a:pt x="471" y="0"/>
                  </a:lnTo>
                  <a:lnTo>
                    <a:pt x="445" y="2"/>
                  </a:lnTo>
                  <a:lnTo>
                    <a:pt x="421" y="6"/>
                  </a:lnTo>
                  <a:lnTo>
                    <a:pt x="397" y="10"/>
                  </a:lnTo>
                  <a:lnTo>
                    <a:pt x="373" y="15"/>
                  </a:lnTo>
                  <a:lnTo>
                    <a:pt x="349" y="23"/>
                  </a:lnTo>
                  <a:lnTo>
                    <a:pt x="327" y="30"/>
                  </a:lnTo>
                  <a:lnTo>
                    <a:pt x="304" y="39"/>
                  </a:lnTo>
                  <a:lnTo>
                    <a:pt x="282" y="49"/>
                  </a:lnTo>
                  <a:lnTo>
                    <a:pt x="260" y="60"/>
                  </a:lnTo>
                  <a:lnTo>
                    <a:pt x="239" y="73"/>
                  </a:lnTo>
                  <a:lnTo>
                    <a:pt x="219" y="86"/>
                  </a:lnTo>
                  <a:lnTo>
                    <a:pt x="199" y="99"/>
                  </a:lnTo>
                  <a:lnTo>
                    <a:pt x="180" y="114"/>
                  </a:lnTo>
                  <a:lnTo>
                    <a:pt x="163" y="130"/>
                  </a:lnTo>
                  <a:lnTo>
                    <a:pt x="145" y="145"/>
                  </a:lnTo>
                  <a:lnTo>
                    <a:pt x="128" y="164"/>
                  </a:lnTo>
                  <a:lnTo>
                    <a:pt x="113" y="180"/>
                  </a:lnTo>
                  <a:lnTo>
                    <a:pt x="98" y="201"/>
                  </a:lnTo>
                  <a:lnTo>
                    <a:pt x="85" y="219"/>
                  </a:lnTo>
                  <a:lnTo>
                    <a:pt x="72" y="240"/>
                  </a:lnTo>
                  <a:lnTo>
                    <a:pt x="59" y="260"/>
                  </a:lnTo>
                  <a:lnTo>
                    <a:pt x="48" y="282"/>
                  </a:lnTo>
                  <a:lnTo>
                    <a:pt x="39" y="305"/>
                  </a:lnTo>
                  <a:lnTo>
                    <a:pt x="30" y="327"/>
                  </a:lnTo>
                  <a:lnTo>
                    <a:pt x="22" y="349"/>
                  </a:lnTo>
                  <a:lnTo>
                    <a:pt x="15" y="373"/>
                  </a:lnTo>
                  <a:lnTo>
                    <a:pt x="9" y="397"/>
                  </a:lnTo>
                  <a:lnTo>
                    <a:pt x="6" y="421"/>
                  </a:lnTo>
                  <a:lnTo>
                    <a:pt x="2" y="446"/>
                  </a:lnTo>
                  <a:lnTo>
                    <a:pt x="0" y="472"/>
                  </a:lnTo>
                  <a:lnTo>
                    <a:pt x="0" y="498"/>
                  </a:lnTo>
                  <a:lnTo>
                    <a:pt x="0" y="523"/>
                  </a:lnTo>
                  <a:lnTo>
                    <a:pt x="2" y="548"/>
                  </a:lnTo>
                  <a:lnTo>
                    <a:pt x="6" y="574"/>
                  </a:lnTo>
                  <a:lnTo>
                    <a:pt x="9" y="598"/>
                  </a:lnTo>
                  <a:lnTo>
                    <a:pt x="15" y="622"/>
                  </a:lnTo>
                  <a:lnTo>
                    <a:pt x="22" y="646"/>
                  </a:lnTo>
                  <a:lnTo>
                    <a:pt x="30" y="668"/>
                  </a:lnTo>
                  <a:lnTo>
                    <a:pt x="39" y="690"/>
                  </a:lnTo>
                  <a:lnTo>
                    <a:pt x="48" y="713"/>
                  </a:lnTo>
                  <a:lnTo>
                    <a:pt x="59" y="735"/>
                  </a:lnTo>
                  <a:lnTo>
                    <a:pt x="72" y="755"/>
                  </a:lnTo>
                  <a:lnTo>
                    <a:pt x="85" y="776"/>
                  </a:lnTo>
                  <a:lnTo>
                    <a:pt x="98" y="794"/>
                  </a:lnTo>
                  <a:lnTo>
                    <a:pt x="113" y="813"/>
                  </a:lnTo>
                  <a:lnTo>
                    <a:pt x="128" y="831"/>
                  </a:lnTo>
                  <a:lnTo>
                    <a:pt x="145" y="848"/>
                  </a:lnTo>
                  <a:lnTo>
                    <a:pt x="163" y="865"/>
                  </a:lnTo>
                  <a:lnTo>
                    <a:pt x="180" y="881"/>
                  </a:lnTo>
                  <a:lnTo>
                    <a:pt x="199" y="896"/>
                  </a:lnTo>
                  <a:lnTo>
                    <a:pt x="219" y="909"/>
                  </a:lnTo>
                  <a:lnTo>
                    <a:pt x="239" y="922"/>
                  </a:lnTo>
                  <a:lnTo>
                    <a:pt x="260" y="935"/>
                  </a:lnTo>
                  <a:lnTo>
                    <a:pt x="282" y="945"/>
                  </a:lnTo>
                  <a:lnTo>
                    <a:pt x="304" y="956"/>
                  </a:lnTo>
                  <a:lnTo>
                    <a:pt x="327" y="965"/>
                  </a:lnTo>
                  <a:lnTo>
                    <a:pt x="349" y="972"/>
                  </a:lnTo>
                  <a:lnTo>
                    <a:pt x="373" y="978"/>
                  </a:lnTo>
                  <a:lnTo>
                    <a:pt x="397" y="983"/>
                  </a:lnTo>
                  <a:lnTo>
                    <a:pt x="421" y="989"/>
                  </a:lnTo>
                  <a:lnTo>
                    <a:pt x="445" y="991"/>
                  </a:lnTo>
                  <a:lnTo>
                    <a:pt x="471" y="995"/>
                  </a:lnTo>
                  <a:lnTo>
                    <a:pt x="497" y="995"/>
                  </a:lnTo>
                  <a:lnTo>
                    <a:pt x="520" y="995"/>
                  </a:lnTo>
                  <a:lnTo>
                    <a:pt x="720" y="1163"/>
                  </a:lnTo>
                  <a:lnTo>
                    <a:pt x="742" y="930"/>
                  </a:lnTo>
                  <a:lnTo>
                    <a:pt x="770" y="913"/>
                  </a:lnTo>
                  <a:lnTo>
                    <a:pt x="796" y="894"/>
                  </a:lnTo>
                  <a:lnTo>
                    <a:pt x="820" y="874"/>
                  </a:lnTo>
                  <a:lnTo>
                    <a:pt x="844" y="852"/>
                  </a:lnTo>
                  <a:lnTo>
                    <a:pt x="867" y="830"/>
                  </a:lnTo>
                  <a:lnTo>
                    <a:pt x="887" y="805"/>
                  </a:lnTo>
                  <a:lnTo>
                    <a:pt x="907" y="778"/>
                  </a:lnTo>
                  <a:lnTo>
                    <a:pt x="924" y="752"/>
                  </a:lnTo>
                  <a:lnTo>
                    <a:pt x="941" y="722"/>
                  </a:lnTo>
                  <a:lnTo>
                    <a:pt x="954" y="694"/>
                  </a:lnTo>
                  <a:lnTo>
                    <a:pt x="967" y="663"/>
                  </a:lnTo>
                  <a:lnTo>
                    <a:pt x="976" y="631"/>
                  </a:lnTo>
                  <a:lnTo>
                    <a:pt x="983" y="600"/>
                  </a:lnTo>
                  <a:lnTo>
                    <a:pt x="989" y="566"/>
                  </a:lnTo>
                  <a:lnTo>
                    <a:pt x="993" y="531"/>
                  </a:lnTo>
                  <a:lnTo>
                    <a:pt x="995" y="498"/>
                  </a:lnTo>
                  <a:close/>
                </a:path>
              </a:pathLst>
            </a:custGeom>
            <a:blipFill dpi="0" rotWithShape="0">
              <a:blip r:embed="rId3" cstate="print"/>
              <a:srcRect/>
              <a:tile tx="0" ty="0" sx="100000" sy="100000" flip="none" algn="tl"/>
            </a:blipFill>
            <a:ln w="28575">
              <a:solidFill>
                <a:schemeClr val="bg1"/>
              </a:solidFill>
              <a:round/>
            </a:ln>
          </p:spPr>
          <p:txBody>
            <a:bodyPr/>
            <a:lstStyle/>
            <a:p>
              <a:endParaRPr lang="en-GB"/>
            </a:p>
          </p:txBody>
        </p:sp>
        <p:grpSp>
          <p:nvGrpSpPr>
            <p:cNvPr id="90" name="Group 306"/>
            <p:cNvGrpSpPr/>
            <p:nvPr/>
          </p:nvGrpSpPr>
          <p:grpSpPr>
            <a:xfrm>
              <a:off x="1343472" y="2564904"/>
              <a:ext cx="720080" cy="648072"/>
              <a:chOff x="3824288" y="3725863"/>
              <a:chExt cx="303212" cy="304800"/>
            </a:xfrm>
            <a:solidFill>
              <a:srgbClr val="FFFFFF"/>
            </a:solidFill>
          </p:grpSpPr>
          <p:sp>
            <p:nvSpPr>
              <p:cNvPr id="91" name="Freeform 167"/>
              <p:cNvSpPr/>
              <p:nvPr/>
            </p:nvSpPr>
            <p:spPr bwMode="auto">
              <a:xfrm>
                <a:off x="3857625" y="3871913"/>
                <a:ext cx="269875" cy="158750"/>
              </a:xfrm>
              <a:custGeom>
                <a:avLst/>
                <a:gdLst/>
                <a:ahLst/>
                <a:cxnLst>
                  <a:cxn ang="0">
                    <a:pos x="71" y="41"/>
                  </a:cxn>
                  <a:cxn ang="0">
                    <a:pos x="45" y="1"/>
                  </a:cxn>
                  <a:cxn ang="0">
                    <a:pos x="30" y="0"/>
                  </a:cxn>
                  <a:cxn ang="0">
                    <a:pos x="51" y="40"/>
                  </a:cxn>
                  <a:cxn ang="0">
                    <a:pos x="0" y="62"/>
                  </a:cxn>
                  <a:cxn ang="0">
                    <a:pos x="105" y="62"/>
                  </a:cxn>
                  <a:cxn ang="0">
                    <a:pos x="71" y="41"/>
                  </a:cxn>
                </a:cxnLst>
                <a:rect l="0" t="0" r="r" b="b"/>
                <a:pathLst>
                  <a:path w="105" h="62">
                    <a:moveTo>
                      <a:pt x="71" y="41"/>
                    </a:moveTo>
                    <a:cubicBezTo>
                      <a:pt x="66" y="32"/>
                      <a:pt x="56" y="14"/>
                      <a:pt x="45" y="1"/>
                    </a:cubicBezTo>
                    <a:cubicBezTo>
                      <a:pt x="45" y="1"/>
                      <a:pt x="31" y="0"/>
                      <a:pt x="30" y="0"/>
                    </a:cubicBezTo>
                    <a:cubicBezTo>
                      <a:pt x="39" y="12"/>
                      <a:pt x="49" y="27"/>
                      <a:pt x="51" y="40"/>
                    </a:cubicBezTo>
                    <a:cubicBezTo>
                      <a:pt x="28" y="41"/>
                      <a:pt x="9" y="50"/>
                      <a:pt x="0" y="62"/>
                    </a:cubicBezTo>
                    <a:cubicBezTo>
                      <a:pt x="105" y="62"/>
                      <a:pt x="105" y="62"/>
                      <a:pt x="105" y="62"/>
                    </a:cubicBezTo>
                    <a:cubicBezTo>
                      <a:pt x="97" y="52"/>
                      <a:pt x="87" y="44"/>
                      <a:pt x="71" y="41"/>
                    </a:cubicBezTo>
                    <a:close/>
                  </a:path>
                </a:pathLst>
              </a:custGeom>
              <a:grpFill/>
              <a:ln w="9525">
                <a:noFill/>
                <a:round/>
              </a:ln>
            </p:spPr>
            <p:txBody>
              <a:bodyPr/>
              <a:lstStyle/>
              <a:p>
                <a:pPr defTabSz="1218565">
                  <a:defRPr/>
                </a:pPr>
                <a:endParaRPr lang="en-US" sz="4800">
                  <a:solidFill>
                    <a:prstClr val="black"/>
                  </a:solidFill>
                  <a:ea typeface="MS PGothic" panose="020B0600070205080204" pitchFamily="34" charset="-128"/>
                </a:endParaRPr>
              </a:p>
            </p:txBody>
          </p:sp>
          <p:sp>
            <p:nvSpPr>
              <p:cNvPr id="92" name="Freeform 168"/>
              <p:cNvSpPr/>
              <p:nvPr/>
            </p:nvSpPr>
            <p:spPr bwMode="auto">
              <a:xfrm>
                <a:off x="3824288" y="3725863"/>
                <a:ext cx="204788" cy="209550"/>
              </a:xfrm>
              <a:custGeom>
                <a:avLst/>
                <a:gdLst/>
                <a:ahLst/>
                <a:cxnLst>
                  <a:cxn ang="0">
                    <a:pos x="20" y="39"/>
                  </a:cxn>
                  <a:cxn ang="0">
                    <a:pos x="22" y="82"/>
                  </a:cxn>
                  <a:cxn ang="0">
                    <a:pos x="36" y="46"/>
                  </a:cxn>
                  <a:cxn ang="0">
                    <a:pos x="51" y="53"/>
                  </a:cxn>
                  <a:cxn ang="0">
                    <a:pos x="46" y="38"/>
                  </a:cxn>
                  <a:cxn ang="0">
                    <a:pos x="80" y="53"/>
                  </a:cxn>
                  <a:cxn ang="0">
                    <a:pos x="51" y="24"/>
                  </a:cxn>
                  <a:cxn ang="0">
                    <a:pos x="73" y="17"/>
                  </a:cxn>
                  <a:cxn ang="0">
                    <a:pos x="31" y="21"/>
                  </a:cxn>
                  <a:cxn ang="0">
                    <a:pos x="29" y="2"/>
                  </a:cxn>
                  <a:cxn ang="0">
                    <a:pos x="20" y="20"/>
                  </a:cxn>
                  <a:cxn ang="0">
                    <a:pos x="2" y="10"/>
                  </a:cxn>
                  <a:cxn ang="0">
                    <a:pos x="12" y="26"/>
                  </a:cxn>
                  <a:cxn ang="0">
                    <a:pos x="2" y="61"/>
                  </a:cxn>
                  <a:cxn ang="0">
                    <a:pos x="20" y="39"/>
                  </a:cxn>
                </a:cxnLst>
                <a:rect l="0" t="0" r="r" b="b"/>
                <a:pathLst>
                  <a:path w="80" h="82">
                    <a:moveTo>
                      <a:pt x="20" y="39"/>
                    </a:moveTo>
                    <a:cubicBezTo>
                      <a:pt x="15" y="48"/>
                      <a:pt x="12" y="59"/>
                      <a:pt x="22" y="82"/>
                    </a:cubicBezTo>
                    <a:cubicBezTo>
                      <a:pt x="22" y="70"/>
                      <a:pt x="30" y="52"/>
                      <a:pt x="36" y="46"/>
                    </a:cubicBezTo>
                    <a:cubicBezTo>
                      <a:pt x="43" y="46"/>
                      <a:pt x="51" y="53"/>
                      <a:pt x="51" y="53"/>
                    </a:cubicBezTo>
                    <a:cubicBezTo>
                      <a:pt x="51" y="46"/>
                      <a:pt x="49" y="42"/>
                      <a:pt x="46" y="38"/>
                    </a:cubicBezTo>
                    <a:cubicBezTo>
                      <a:pt x="57" y="37"/>
                      <a:pt x="75" y="39"/>
                      <a:pt x="80" y="53"/>
                    </a:cubicBezTo>
                    <a:cubicBezTo>
                      <a:pt x="73" y="32"/>
                      <a:pt x="58" y="24"/>
                      <a:pt x="51" y="24"/>
                    </a:cubicBezTo>
                    <a:cubicBezTo>
                      <a:pt x="58" y="17"/>
                      <a:pt x="58" y="17"/>
                      <a:pt x="73" y="17"/>
                    </a:cubicBezTo>
                    <a:cubicBezTo>
                      <a:pt x="50" y="0"/>
                      <a:pt x="37" y="13"/>
                      <a:pt x="31" y="21"/>
                    </a:cubicBezTo>
                    <a:cubicBezTo>
                      <a:pt x="29" y="16"/>
                      <a:pt x="29" y="7"/>
                      <a:pt x="29" y="2"/>
                    </a:cubicBezTo>
                    <a:cubicBezTo>
                      <a:pt x="29" y="2"/>
                      <a:pt x="21" y="10"/>
                      <a:pt x="20" y="20"/>
                    </a:cubicBezTo>
                    <a:cubicBezTo>
                      <a:pt x="11" y="17"/>
                      <a:pt x="2" y="10"/>
                      <a:pt x="2" y="10"/>
                    </a:cubicBezTo>
                    <a:cubicBezTo>
                      <a:pt x="5" y="13"/>
                      <a:pt x="9" y="24"/>
                      <a:pt x="12" y="26"/>
                    </a:cubicBezTo>
                    <a:cubicBezTo>
                      <a:pt x="0" y="35"/>
                      <a:pt x="2" y="61"/>
                      <a:pt x="2" y="61"/>
                    </a:cubicBezTo>
                    <a:cubicBezTo>
                      <a:pt x="8" y="47"/>
                      <a:pt x="13" y="40"/>
                      <a:pt x="20" y="39"/>
                    </a:cubicBezTo>
                    <a:close/>
                  </a:path>
                </a:pathLst>
              </a:custGeom>
              <a:grpFill/>
              <a:ln w="9525">
                <a:noFill/>
                <a:round/>
              </a:ln>
            </p:spPr>
            <p:txBody>
              <a:bodyPr/>
              <a:lstStyle/>
              <a:p>
                <a:pPr defTabSz="1218565">
                  <a:defRPr/>
                </a:pPr>
                <a:endParaRPr lang="en-US" sz="4800">
                  <a:solidFill>
                    <a:prstClr val="black"/>
                  </a:solidFill>
                  <a:ea typeface="MS PGothic" panose="020B0600070205080204" pitchFamily="34" charset="-128"/>
                </a:endParaRPr>
              </a:p>
            </p:txBody>
          </p:sp>
        </p:grpSp>
      </p:grpSp>
      <p:grpSp>
        <p:nvGrpSpPr>
          <p:cNvPr id="113" name="组合 112"/>
          <p:cNvGrpSpPr/>
          <p:nvPr/>
        </p:nvGrpSpPr>
        <p:grpSpPr>
          <a:xfrm>
            <a:off x="2652277" y="1985243"/>
            <a:ext cx="815975" cy="955675"/>
            <a:chOff x="2941837" y="1985243"/>
            <a:chExt cx="815975" cy="955675"/>
          </a:xfrm>
        </p:grpSpPr>
        <p:sp>
          <p:nvSpPr>
            <p:cNvPr id="27" name="Freeform 64"/>
            <p:cNvSpPr/>
            <p:nvPr/>
          </p:nvSpPr>
          <p:spPr bwMode="auto">
            <a:xfrm>
              <a:off x="2941837" y="1985243"/>
              <a:ext cx="815975" cy="955675"/>
            </a:xfrm>
            <a:custGeom>
              <a:avLst/>
              <a:gdLst>
                <a:gd name="T0" fmla="*/ 2147483646 w 725"/>
                <a:gd name="T1" fmla="*/ 0 h 849"/>
                <a:gd name="T2" fmla="*/ 2147483646 w 725"/>
                <a:gd name="T3" fmla="*/ 2147483646 h 849"/>
                <a:gd name="T4" fmla="*/ 2147483646 w 725"/>
                <a:gd name="T5" fmla="*/ 2147483646 h 849"/>
                <a:gd name="T6" fmla="*/ 2147483646 w 725"/>
                <a:gd name="T7" fmla="*/ 2147483646 h 849"/>
                <a:gd name="T8" fmla="*/ 2147483646 w 725"/>
                <a:gd name="T9" fmla="*/ 2147483646 h 849"/>
                <a:gd name="T10" fmla="*/ 2147483646 w 725"/>
                <a:gd name="T11" fmla="*/ 2147483646 h 849"/>
                <a:gd name="T12" fmla="*/ 2147483646 w 725"/>
                <a:gd name="T13" fmla="*/ 2147483646 h 849"/>
                <a:gd name="T14" fmla="*/ 2147483646 w 725"/>
                <a:gd name="T15" fmla="*/ 2147483646 h 849"/>
                <a:gd name="T16" fmla="*/ 0 w 725"/>
                <a:gd name="T17" fmla="*/ 2147483646 h 849"/>
                <a:gd name="T18" fmla="*/ 0 w 725"/>
                <a:gd name="T19" fmla="*/ 2147483646 h 849"/>
                <a:gd name="T20" fmla="*/ 2147483646 w 725"/>
                <a:gd name="T21" fmla="*/ 2147483646 h 849"/>
                <a:gd name="T22" fmla="*/ 2147483646 w 725"/>
                <a:gd name="T23" fmla="*/ 2147483646 h 849"/>
                <a:gd name="T24" fmla="*/ 2147483646 w 725"/>
                <a:gd name="T25" fmla="*/ 2147483646 h 849"/>
                <a:gd name="T26" fmla="*/ 2147483646 w 725"/>
                <a:gd name="T27" fmla="*/ 2147483646 h 849"/>
                <a:gd name="T28" fmla="*/ 2147483646 w 725"/>
                <a:gd name="T29" fmla="*/ 2147483646 h 849"/>
                <a:gd name="T30" fmla="*/ 2147483646 w 725"/>
                <a:gd name="T31" fmla="*/ 2147483646 h 849"/>
                <a:gd name="T32" fmla="*/ 2147483646 w 725"/>
                <a:gd name="T33" fmla="*/ 2147483646 h 849"/>
                <a:gd name="T34" fmla="*/ 2147483646 w 725"/>
                <a:gd name="T35" fmla="*/ 2147483646 h 849"/>
                <a:gd name="T36" fmla="*/ 2147483646 w 725"/>
                <a:gd name="T37" fmla="*/ 2147483646 h 849"/>
                <a:gd name="T38" fmla="*/ 2147483646 w 725"/>
                <a:gd name="T39" fmla="*/ 2147483646 h 849"/>
                <a:gd name="T40" fmla="*/ 2147483646 w 725"/>
                <a:gd name="T41" fmla="*/ 2147483646 h 849"/>
                <a:gd name="T42" fmla="*/ 2147483646 w 725"/>
                <a:gd name="T43" fmla="*/ 2147483646 h 849"/>
                <a:gd name="T44" fmla="*/ 2147483646 w 725"/>
                <a:gd name="T45" fmla="*/ 2147483646 h 849"/>
                <a:gd name="T46" fmla="*/ 2147483646 w 725"/>
                <a:gd name="T47" fmla="*/ 2147483646 h 849"/>
                <a:gd name="T48" fmla="*/ 2147483646 w 725"/>
                <a:gd name="T49" fmla="*/ 2147483646 h 849"/>
                <a:gd name="T50" fmla="*/ 2147483646 w 725"/>
                <a:gd name="T51" fmla="*/ 2147483646 h 849"/>
                <a:gd name="T52" fmla="*/ 2147483646 w 725"/>
                <a:gd name="T53" fmla="*/ 2147483646 h 849"/>
                <a:gd name="T54" fmla="*/ 2147483646 w 725"/>
                <a:gd name="T55" fmla="*/ 2147483646 h 849"/>
                <a:gd name="T56" fmla="*/ 2147483646 w 725"/>
                <a:gd name="T57" fmla="*/ 2147483646 h 849"/>
                <a:gd name="T58" fmla="*/ 2147483646 w 725"/>
                <a:gd name="T59" fmla="*/ 2147483646 h 849"/>
                <a:gd name="T60" fmla="*/ 2147483646 w 725"/>
                <a:gd name="T61" fmla="*/ 2147483646 h 849"/>
                <a:gd name="T62" fmla="*/ 2147483646 w 725"/>
                <a:gd name="T63" fmla="*/ 2147483646 h 849"/>
                <a:gd name="T64" fmla="*/ 2147483646 w 725"/>
                <a:gd name="T65" fmla="*/ 2147483646 h 849"/>
                <a:gd name="T66" fmla="*/ 2147483646 w 725"/>
                <a:gd name="T67" fmla="*/ 2147483646 h 849"/>
                <a:gd name="T68" fmla="*/ 2147483646 w 725"/>
                <a:gd name="T69" fmla="*/ 2147483646 h 849"/>
                <a:gd name="T70" fmla="*/ 2147483646 w 725"/>
                <a:gd name="T71" fmla="*/ 2147483646 h 849"/>
                <a:gd name="T72" fmla="*/ 2147483646 w 725"/>
                <a:gd name="T73" fmla="*/ 0 h 8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25"/>
                <a:gd name="T112" fmla="*/ 0 h 849"/>
                <a:gd name="T113" fmla="*/ 725 w 725"/>
                <a:gd name="T114" fmla="*/ 849 h 84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25" h="849">
                  <a:moveTo>
                    <a:pt x="361" y="0"/>
                  </a:moveTo>
                  <a:lnTo>
                    <a:pt x="361" y="0"/>
                  </a:lnTo>
                  <a:lnTo>
                    <a:pt x="324" y="2"/>
                  </a:lnTo>
                  <a:lnTo>
                    <a:pt x="289" y="7"/>
                  </a:lnTo>
                  <a:lnTo>
                    <a:pt x="254" y="15"/>
                  </a:lnTo>
                  <a:lnTo>
                    <a:pt x="220" y="28"/>
                  </a:lnTo>
                  <a:lnTo>
                    <a:pt x="189" y="43"/>
                  </a:lnTo>
                  <a:lnTo>
                    <a:pt x="159" y="61"/>
                  </a:lnTo>
                  <a:lnTo>
                    <a:pt x="131" y="81"/>
                  </a:lnTo>
                  <a:lnTo>
                    <a:pt x="105" y="106"/>
                  </a:lnTo>
                  <a:lnTo>
                    <a:pt x="81" y="132"/>
                  </a:lnTo>
                  <a:lnTo>
                    <a:pt x="61" y="159"/>
                  </a:lnTo>
                  <a:lnTo>
                    <a:pt x="42" y="189"/>
                  </a:lnTo>
                  <a:lnTo>
                    <a:pt x="27" y="221"/>
                  </a:lnTo>
                  <a:lnTo>
                    <a:pt x="14" y="254"/>
                  </a:lnTo>
                  <a:lnTo>
                    <a:pt x="7" y="289"/>
                  </a:lnTo>
                  <a:lnTo>
                    <a:pt x="1" y="324"/>
                  </a:lnTo>
                  <a:lnTo>
                    <a:pt x="0" y="362"/>
                  </a:lnTo>
                  <a:lnTo>
                    <a:pt x="0" y="388"/>
                  </a:lnTo>
                  <a:lnTo>
                    <a:pt x="1" y="412"/>
                  </a:lnTo>
                  <a:lnTo>
                    <a:pt x="7" y="436"/>
                  </a:lnTo>
                  <a:lnTo>
                    <a:pt x="13" y="460"/>
                  </a:lnTo>
                  <a:lnTo>
                    <a:pt x="20" y="484"/>
                  </a:lnTo>
                  <a:lnTo>
                    <a:pt x="27" y="506"/>
                  </a:lnTo>
                  <a:lnTo>
                    <a:pt x="39" y="527"/>
                  </a:lnTo>
                  <a:lnTo>
                    <a:pt x="50" y="547"/>
                  </a:lnTo>
                  <a:lnTo>
                    <a:pt x="63" y="567"/>
                  </a:lnTo>
                  <a:lnTo>
                    <a:pt x="76" y="586"/>
                  </a:lnTo>
                  <a:lnTo>
                    <a:pt x="92" y="605"/>
                  </a:lnTo>
                  <a:lnTo>
                    <a:pt x="107" y="621"/>
                  </a:lnTo>
                  <a:lnTo>
                    <a:pt x="126" y="638"/>
                  </a:lnTo>
                  <a:lnTo>
                    <a:pt x="144" y="653"/>
                  </a:lnTo>
                  <a:lnTo>
                    <a:pt x="163" y="666"/>
                  </a:lnTo>
                  <a:lnTo>
                    <a:pt x="183" y="679"/>
                  </a:lnTo>
                  <a:lnTo>
                    <a:pt x="198" y="849"/>
                  </a:lnTo>
                  <a:lnTo>
                    <a:pt x="345" y="725"/>
                  </a:lnTo>
                  <a:lnTo>
                    <a:pt x="361" y="725"/>
                  </a:lnTo>
                  <a:lnTo>
                    <a:pt x="399" y="723"/>
                  </a:lnTo>
                  <a:lnTo>
                    <a:pt x="436" y="718"/>
                  </a:lnTo>
                  <a:lnTo>
                    <a:pt x="471" y="708"/>
                  </a:lnTo>
                  <a:lnTo>
                    <a:pt x="504" y="697"/>
                  </a:lnTo>
                  <a:lnTo>
                    <a:pt x="536" y="682"/>
                  </a:lnTo>
                  <a:lnTo>
                    <a:pt x="566" y="664"/>
                  </a:lnTo>
                  <a:lnTo>
                    <a:pt x="593" y="642"/>
                  </a:lnTo>
                  <a:lnTo>
                    <a:pt x="619" y="619"/>
                  </a:lnTo>
                  <a:lnTo>
                    <a:pt x="642" y="593"/>
                  </a:lnTo>
                  <a:lnTo>
                    <a:pt x="664" y="566"/>
                  </a:lnTo>
                  <a:lnTo>
                    <a:pt x="681" y="536"/>
                  </a:lnTo>
                  <a:lnTo>
                    <a:pt x="697" y="504"/>
                  </a:lnTo>
                  <a:lnTo>
                    <a:pt x="708" y="471"/>
                  </a:lnTo>
                  <a:lnTo>
                    <a:pt x="718" y="436"/>
                  </a:lnTo>
                  <a:lnTo>
                    <a:pt x="723" y="399"/>
                  </a:lnTo>
                  <a:lnTo>
                    <a:pt x="725" y="362"/>
                  </a:lnTo>
                  <a:lnTo>
                    <a:pt x="723" y="324"/>
                  </a:lnTo>
                  <a:lnTo>
                    <a:pt x="718" y="289"/>
                  </a:lnTo>
                  <a:lnTo>
                    <a:pt x="708" y="254"/>
                  </a:lnTo>
                  <a:lnTo>
                    <a:pt x="697" y="221"/>
                  </a:lnTo>
                  <a:lnTo>
                    <a:pt x="681" y="189"/>
                  </a:lnTo>
                  <a:lnTo>
                    <a:pt x="664" y="159"/>
                  </a:lnTo>
                  <a:lnTo>
                    <a:pt x="642" y="132"/>
                  </a:lnTo>
                  <a:lnTo>
                    <a:pt x="619" y="106"/>
                  </a:lnTo>
                  <a:lnTo>
                    <a:pt x="593" y="81"/>
                  </a:lnTo>
                  <a:lnTo>
                    <a:pt x="566" y="61"/>
                  </a:lnTo>
                  <a:lnTo>
                    <a:pt x="536" y="43"/>
                  </a:lnTo>
                  <a:lnTo>
                    <a:pt x="504" y="28"/>
                  </a:lnTo>
                  <a:lnTo>
                    <a:pt x="471" y="15"/>
                  </a:lnTo>
                  <a:lnTo>
                    <a:pt x="436" y="7"/>
                  </a:lnTo>
                  <a:lnTo>
                    <a:pt x="399" y="2"/>
                  </a:lnTo>
                  <a:lnTo>
                    <a:pt x="361" y="0"/>
                  </a:lnTo>
                  <a:close/>
                </a:path>
              </a:pathLst>
            </a:custGeom>
            <a:blipFill dpi="0" rotWithShape="0">
              <a:blip r:embed="rId2" cstate="print"/>
              <a:srcRect/>
              <a:tile tx="0" ty="0" sx="100000" sy="100000" flip="none" algn="tl"/>
            </a:blipFill>
            <a:ln w="28575">
              <a:solidFill>
                <a:schemeClr val="bg1"/>
              </a:solidFill>
              <a:round/>
            </a:ln>
          </p:spPr>
          <p:txBody>
            <a:bodyPr/>
            <a:lstStyle/>
            <a:p>
              <a:endParaRPr lang="en-GB"/>
            </a:p>
          </p:txBody>
        </p:sp>
        <p:sp>
          <p:nvSpPr>
            <p:cNvPr id="93" name="Freeform 53"/>
            <p:cNvSpPr>
              <a:spLocks noEditPoints="1"/>
            </p:cNvSpPr>
            <p:nvPr/>
          </p:nvSpPr>
          <p:spPr bwMode="auto">
            <a:xfrm>
              <a:off x="3215680" y="2204864"/>
              <a:ext cx="360040" cy="360040"/>
            </a:xfrm>
            <a:custGeom>
              <a:avLst/>
              <a:gdLst>
                <a:gd name="T0" fmla="*/ 0 w 103"/>
                <a:gd name="T1" fmla="*/ 73422 h 116"/>
                <a:gd name="T2" fmla="*/ 0 w 103"/>
                <a:gd name="T3" fmla="*/ 220265 h 116"/>
                <a:gd name="T4" fmla="*/ 55609 w 103"/>
                <a:gd name="T5" fmla="*/ 293687 h 116"/>
                <a:gd name="T6" fmla="*/ 128911 w 103"/>
                <a:gd name="T7" fmla="*/ 293687 h 116"/>
                <a:gd name="T8" fmla="*/ 184520 w 103"/>
                <a:gd name="T9" fmla="*/ 245583 h 116"/>
                <a:gd name="T10" fmla="*/ 252767 w 103"/>
                <a:gd name="T11" fmla="*/ 159502 h 116"/>
                <a:gd name="T12" fmla="*/ 252767 w 103"/>
                <a:gd name="T13" fmla="*/ 134185 h 116"/>
                <a:gd name="T14" fmla="*/ 219907 w 103"/>
                <a:gd name="T15" fmla="*/ 121526 h 116"/>
                <a:gd name="T16" fmla="*/ 189575 w 103"/>
                <a:gd name="T17" fmla="*/ 134185 h 116"/>
                <a:gd name="T18" fmla="*/ 166826 w 103"/>
                <a:gd name="T19" fmla="*/ 156971 h 116"/>
                <a:gd name="T20" fmla="*/ 166826 w 103"/>
                <a:gd name="T21" fmla="*/ 35445 h 116"/>
                <a:gd name="T22" fmla="*/ 146605 w 103"/>
                <a:gd name="T23" fmla="*/ 17722 h 116"/>
                <a:gd name="T24" fmla="*/ 128911 w 103"/>
                <a:gd name="T25" fmla="*/ 17722 h 116"/>
                <a:gd name="T26" fmla="*/ 111217 w 103"/>
                <a:gd name="T27" fmla="*/ 0 h 116"/>
                <a:gd name="T28" fmla="*/ 93524 w 103"/>
                <a:gd name="T29" fmla="*/ 0 h 116"/>
                <a:gd name="T30" fmla="*/ 73302 w 103"/>
                <a:gd name="T31" fmla="*/ 17722 h 116"/>
                <a:gd name="T32" fmla="*/ 55609 w 103"/>
                <a:gd name="T33" fmla="*/ 17722 h 116"/>
                <a:gd name="T34" fmla="*/ 37915 w 103"/>
                <a:gd name="T35" fmla="*/ 35445 h 116"/>
                <a:gd name="T36" fmla="*/ 37915 w 103"/>
                <a:gd name="T37" fmla="*/ 55699 h 116"/>
                <a:gd name="T38" fmla="*/ 20221 w 103"/>
                <a:gd name="T39" fmla="*/ 55699 h 116"/>
                <a:gd name="T40" fmla="*/ 0 w 103"/>
                <a:gd name="T41" fmla="*/ 73422 h 116"/>
                <a:gd name="T42" fmla="*/ 20221 w 103"/>
                <a:gd name="T43" fmla="*/ 73422 h 116"/>
                <a:gd name="T44" fmla="*/ 37915 w 103"/>
                <a:gd name="T45" fmla="*/ 73422 h 116"/>
                <a:gd name="T46" fmla="*/ 37915 w 103"/>
                <a:gd name="T47" fmla="*/ 91144 h 116"/>
                <a:gd name="T48" fmla="*/ 37915 w 103"/>
                <a:gd name="T49" fmla="*/ 146844 h 116"/>
                <a:gd name="T50" fmla="*/ 55609 w 103"/>
                <a:gd name="T51" fmla="*/ 146844 h 116"/>
                <a:gd name="T52" fmla="*/ 55609 w 103"/>
                <a:gd name="T53" fmla="*/ 55699 h 116"/>
                <a:gd name="T54" fmla="*/ 55609 w 103"/>
                <a:gd name="T55" fmla="*/ 35445 h 116"/>
                <a:gd name="T56" fmla="*/ 73302 w 103"/>
                <a:gd name="T57" fmla="*/ 35445 h 116"/>
                <a:gd name="T58" fmla="*/ 73302 w 103"/>
                <a:gd name="T59" fmla="*/ 55699 h 116"/>
                <a:gd name="T60" fmla="*/ 73302 w 103"/>
                <a:gd name="T61" fmla="*/ 146844 h 116"/>
                <a:gd name="T62" fmla="*/ 93524 w 103"/>
                <a:gd name="T63" fmla="*/ 146844 h 116"/>
                <a:gd name="T64" fmla="*/ 93524 w 103"/>
                <a:gd name="T65" fmla="*/ 35445 h 116"/>
                <a:gd name="T66" fmla="*/ 93524 w 103"/>
                <a:gd name="T67" fmla="*/ 17722 h 116"/>
                <a:gd name="T68" fmla="*/ 111217 w 103"/>
                <a:gd name="T69" fmla="*/ 17722 h 116"/>
                <a:gd name="T70" fmla="*/ 111217 w 103"/>
                <a:gd name="T71" fmla="*/ 35445 h 116"/>
                <a:gd name="T72" fmla="*/ 111217 w 103"/>
                <a:gd name="T73" fmla="*/ 146844 h 116"/>
                <a:gd name="T74" fmla="*/ 128911 w 103"/>
                <a:gd name="T75" fmla="*/ 146844 h 116"/>
                <a:gd name="T76" fmla="*/ 128911 w 103"/>
                <a:gd name="T77" fmla="*/ 73422 h 116"/>
                <a:gd name="T78" fmla="*/ 128911 w 103"/>
                <a:gd name="T79" fmla="*/ 55699 h 116"/>
                <a:gd name="T80" fmla="*/ 128911 w 103"/>
                <a:gd name="T81" fmla="*/ 35445 h 116"/>
                <a:gd name="T82" fmla="*/ 146605 w 103"/>
                <a:gd name="T83" fmla="*/ 35445 h 116"/>
                <a:gd name="T84" fmla="*/ 146605 w 103"/>
                <a:gd name="T85" fmla="*/ 55699 h 116"/>
                <a:gd name="T86" fmla="*/ 146605 w 103"/>
                <a:gd name="T87" fmla="*/ 73422 h 116"/>
                <a:gd name="T88" fmla="*/ 146605 w 103"/>
                <a:gd name="T89" fmla="*/ 184820 h 116"/>
                <a:gd name="T90" fmla="*/ 166826 w 103"/>
                <a:gd name="T91" fmla="*/ 184820 h 116"/>
                <a:gd name="T92" fmla="*/ 166826 w 103"/>
                <a:gd name="T93" fmla="*/ 184820 h 116"/>
                <a:gd name="T94" fmla="*/ 202214 w 103"/>
                <a:gd name="T95" fmla="*/ 146844 h 116"/>
                <a:gd name="T96" fmla="*/ 219907 w 103"/>
                <a:gd name="T97" fmla="*/ 139248 h 116"/>
                <a:gd name="T98" fmla="*/ 240129 w 103"/>
                <a:gd name="T99" fmla="*/ 146844 h 116"/>
                <a:gd name="T100" fmla="*/ 166826 w 103"/>
                <a:gd name="T101" fmla="*/ 237988 h 116"/>
                <a:gd name="T102" fmla="*/ 166826 w 103"/>
                <a:gd name="T103" fmla="*/ 237988 h 116"/>
                <a:gd name="T104" fmla="*/ 166826 w 103"/>
                <a:gd name="T105" fmla="*/ 237988 h 116"/>
                <a:gd name="T106" fmla="*/ 128911 w 103"/>
                <a:gd name="T107" fmla="*/ 275965 h 116"/>
                <a:gd name="T108" fmla="*/ 55609 w 103"/>
                <a:gd name="T109" fmla="*/ 275965 h 116"/>
                <a:gd name="T110" fmla="*/ 20221 w 103"/>
                <a:gd name="T111" fmla="*/ 220265 h 116"/>
                <a:gd name="T112" fmla="*/ 20221 w 103"/>
                <a:gd name="T113" fmla="*/ 91144 h 116"/>
                <a:gd name="T114" fmla="*/ 20221 w 103"/>
                <a:gd name="T115" fmla="*/ 73422 h 11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03" h="116">
                  <a:moveTo>
                    <a:pt x="0" y="29"/>
                  </a:moveTo>
                  <a:cubicBezTo>
                    <a:pt x="0" y="87"/>
                    <a:pt x="0" y="87"/>
                    <a:pt x="0" y="87"/>
                  </a:cubicBezTo>
                  <a:cubicBezTo>
                    <a:pt x="0" y="101"/>
                    <a:pt x="0" y="116"/>
                    <a:pt x="22" y="116"/>
                  </a:cubicBezTo>
                  <a:cubicBezTo>
                    <a:pt x="51" y="116"/>
                    <a:pt x="51" y="116"/>
                    <a:pt x="51" y="116"/>
                  </a:cubicBezTo>
                  <a:cubicBezTo>
                    <a:pt x="68" y="116"/>
                    <a:pt x="72" y="107"/>
                    <a:pt x="73" y="97"/>
                  </a:cubicBezTo>
                  <a:cubicBezTo>
                    <a:pt x="100" y="63"/>
                    <a:pt x="100" y="63"/>
                    <a:pt x="100" y="63"/>
                  </a:cubicBezTo>
                  <a:cubicBezTo>
                    <a:pt x="103" y="60"/>
                    <a:pt x="102" y="56"/>
                    <a:pt x="100" y="53"/>
                  </a:cubicBezTo>
                  <a:cubicBezTo>
                    <a:pt x="99" y="52"/>
                    <a:pt x="94" y="48"/>
                    <a:pt x="87" y="48"/>
                  </a:cubicBezTo>
                  <a:cubicBezTo>
                    <a:pt x="84" y="48"/>
                    <a:pt x="80" y="49"/>
                    <a:pt x="75" y="53"/>
                  </a:cubicBezTo>
                  <a:cubicBezTo>
                    <a:pt x="66" y="62"/>
                    <a:pt x="66" y="62"/>
                    <a:pt x="66" y="62"/>
                  </a:cubicBezTo>
                  <a:cubicBezTo>
                    <a:pt x="66" y="14"/>
                    <a:pt x="66" y="14"/>
                    <a:pt x="66" y="14"/>
                  </a:cubicBezTo>
                  <a:cubicBezTo>
                    <a:pt x="66" y="10"/>
                    <a:pt x="62" y="7"/>
                    <a:pt x="58" y="7"/>
                  </a:cubicBezTo>
                  <a:cubicBezTo>
                    <a:pt x="51" y="7"/>
                    <a:pt x="51" y="7"/>
                    <a:pt x="51" y="7"/>
                  </a:cubicBezTo>
                  <a:cubicBezTo>
                    <a:pt x="51" y="3"/>
                    <a:pt x="48" y="0"/>
                    <a:pt x="44" y="0"/>
                  </a:cubicBezTo>
                  <a:cubicBezTo>
                    <a:pt x="37" y="0"/>
                    <a:pt x="37" y="0"/>
                    <a:pt x="37" y="0"/>
                  </a:cubicBezTo>
                  <a:cubicBezTo>
                    <a:pt x="33" y="0"/>
                    <a:pt x="29" y="3"/>
                    <a:pt x="29" y="7"/>
                  </a:cubicBezTo>
                  <a:cubicBezTo>
                    <a:pt x="22" y="7"/>
                    <a:pt x="22" y="7"/>
                    <a:pt x="22" y="7"/>
                  </a:cubicBezTo>
                  <a:cubicBezTo>
                    <a:pt x="18" y="7"/>
                    <a:pt x="15" y="10"/>
                    <a:pt x="15" y="14"/>
                  </a:cubicBezTo>
                  <a:cubicBezTo>
                    <a:pt x="15" y="22"/>
                    <a:pt x="15" y="22"/>
                    <a:pt x="15" y="22"/>
                  </a:cubicBezTo>
                  <a:cubicBezTo>
                    <a:pt x="8" y="22"/>
                    <a:pt x="8" y="22"/>
                    <a:pt x="8" y="22"/>
                  </a:cubicBezTo>
                  <a:cubicBezTo>
                    <a:pt x="4" y="22"/>
                    <a:pt x="0" y="25"/>
                    <a:pt x="0" y="29"/>
                  </a:cubicBezTo>
                  <a:close/>
                  <a:moveTo>
                    <a:pt x="8" y="29"/>
                  </a:moveTo>
                  <a:cubicBezTo>
                    <a:pt x="15" y="29"/>
                    <a:pt x="15" y="29"/>
                    <a:pt x="15" y="29"/>
                  </a:cubicBezTo>
                  <a:cubicBezTo>
                    <a:pt x="15" y="36"/>
                    <a:pt x="15" y="36"/>
                    <a:pt x="15" y="36"/>
                  </a:cubicBezTo>
                  <a:cubicBezTo>
                    <a:pt x="15" y="58"/>
                    <a:pt x="15" y="58"/>
                    <a:pt x="15" y="58"/>
                  </a:cubicBezTo>
                  <a:cubicBezTo>
                    <a:pt x="22" y="58"/>
                    <a:pt x="22" y="58"/>
                    <a:pt x="22" y="58"/>
                  </a:cubicBezTo>
                  <a:cubicBezTo>
                    <a:pt x="22" y="22"/>
                    <a:pt x="22" y="22"/>
                    <a:pt x="22" y="22"/>
                  </a:cubicBezTo>
                  <a:cubicBezTo>
                    <a:pt x="22" y="14"/>
                    <a:pt x="22" y="14"/>
                    <a:pt x="22" y="14"/>
                  </a:cubicBezTo>
                  <a:cubicBezTo>
                    <a:pt x="29" y="14"/>
                    <a:pt x="29" y="14"/>
                    <a:pt x="29" y="14"/>
                  </a:cubicBezTo>
                  <a:cubicBezTo>
                    <a:pt x="29" y="22"/>
                    <a:pt x="29" y="22"/>
                    <a:pt x="29" y="22"/>
                  </a:cubicBezTo>
                  <a:cubicBezTo>
                    <a:pt x="29" y="58"/>
                    <a:pt x="29" y="58"/>
                    <a:pt x="29" y="58"/>
                  </a:cubicBezTo>
                  <a:cubicBezTo>
                    <a:pt x="37" y="58"/>
                    <a:pt x="37" y="58"/>
                    <a:pt x="37" y="58"/>
                  </a:cubicBezTo>
                  <a:cubicBezTo>
                    <a:pt x="37" y="14"/>
                    <a:pt x="37" y="14"/>
                    <a:pt x="37" y="14"/>
                  </a:cubicBezTo>
                  <a:cubicBezTo>
                    <a:pt x="37" y="7"/>
                    <a:pt x="37" y="7"/>
                    <a:pt x="37" y="7"/>
                  </a:cubicBezTo>
                  <a:cubicBezTo>
                    <a:pt x="44" y="7"/>
                    <a:pt x="44" y="7"/>
                    <a:pt x="44" y="7"/>
                  </a:cubicBezTo>
                  <a:cubicBezTo>
                    <a:pt x="44" y="14"/>
                    <a:pt x="44" y="14"/>
                    <a:pt x="44" y="14"/>
                  </a:cubicBezTo>
                  <a:cubicBezTo>
                    <a:pt x="44" y="58"/>
                    <a:pt x="44" y="58"/>
                    <a:pt x="44" y="58"/>
                  </a:cubicBezTo>
                  <a:cubicBezTo>
                    <a:pt x="51" y="58"/>
                    <a:pt x="51" y="58"/>
                    <a:pt x="51" y="58"/>
                  </a:cubicBezTo>
                  <a:cubicBezTo>
                    <a:pt x="51" y="29"/>
                    <a:pt x="51" y="29"/>
                    <a:pt x="51" y="29"/>
                  </a:cubicBezTo>
                  <a:cubicBezTo>
                    <a:pt x="51" y="22"/>
                    <a:pt x="51" y="22"/>
                    <a:pt x="51" y="22"/>
                  </a:cubicBezTo>
                  <a:cubicBezTo>
                    <a:pt x="51" y="14"/>
                    <a:pt x="51" y="14"/>
                    <a:pt x="51" y="14"/>
                  </a:cubicBezTo>
                  <a:cubicBezTo>
                    <a:pt x="58" y="14"/>
                    <a:pt x="58" y="14"/>
                    <a:pt x="58" y="14"/>
                  </a:cubicBezTo>
                  <a:cubicBezTo>
                    <a:pt x="58" y="22"/>
                    <a:pt x="58" y="22"/>
                    <a:pt x="58" y="22"/>
                  </a:cubicBezTo>
                  <a:cubicBezTo>
                    <a:pt x="58" y="29"/>
                    <a:pt x="58" y="29"/>
                    <a:pt x="58" y="29"/>
                  </a:cubicBezTo>
                  <a:cubicBezTo>
                    <a:pt x="58" y="73"/>
                    <a:pt x="58" y="73"/>
                    <a:pt x="58" y="73"/>
                  </a:cubicBezTo>
                  <a:cubicBezTo>
                    <a:pt x="66" y="73"/>
                    <a:pt x="66" y="73"/>
                    <a:pt x="66" y="73"/>
                  </a:cubicBezTo>
                  <a:cubicBezTo>
                    <a:pt x="66" y="73"/>
                    <a:pt x="66" y="73"/>
                    <a:pt x="66" y="73"/>
                  </a:cubicBezTo>
                  <a:cubicBezTo>
                    <a:pt x="66" y="73"/>
                    <a:pt x="73" y="65"/>
                    <a:pt x="80" y="58"/>
                  </a:cubicBezTo>
                  <a:cubicBezTo>
                    <a:pt x="83" y="56"/>
                    <a:pt x="85" y="55"/>
                    <a:pt x="87" y="55"/>
                  </a:cubicBezTo>
                  <a:cubicBezTo>
                    <a:pt x="92" y="55"/>
                    <a:pt x="95" y="58"/>
                    <a:pt x="95" y="58"/>
                  </a:cubicBezTo>
                  <a:cubicBezTo>
                    <a:pt x="66" y="94"/>
                    <a:pt x="66" y="94"/>
                    <a:pt x="66" y="94"/>
                  </a:cubicBezTo>
                  <a:cubicBezTo>
                    <a:pt x="66" y="94"/>
                    <a:pt x="66" y="94"/>
                    <a:pt x="66" y="94"/>
                  </a:cubicBezTo>
                  <a:cubicBezTo>
                    <a:pt x="66" y="94"/>
                    <a:pt x="66" y="94"/>
                    <a:pt x="66" y="94"/>
                  </a:cubicBezTo>
                  <a:cubicBezTo>
                    <a:pt x="65" y="104"/>
                    <a:pt x="63" y="109"/>
                    <a:pt x="51" y="109"/>
                  </a:cubicBezTo>
                  <a:cubicBezTo>
                    <a:pt x="37" y="109"/>
                    <a:pt x="37" y="109"/>
                    <a:pt x="22" y="109"/>
                  </a:cubicBezTo>
                  <a:cubicBezTo>
                    <a:pt x="8" y="109"/>
                    <a:pt x="8" y="102"/>
                    <a:pt x="8" y="87"/>
                  </a:cubicBezTo>
                  <a:cubicBezTo>
                    <a:pt x="8" y="76"/>
                    <a:pt x="8" y="49"/>
                    <a:pt x="8" y="36"/>
                  </a:cubicBezTo>
                  <a:lnTo>
                    <a:pt x="8"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243755" tIns="121877" rIns="243755" bIns="121877"/>
            <a:lstStyle/>
            <a:p>
              <a:pPr defTabSz="1218565" fontAlgn="base">
                <a:spcBef>
                  <a:spcPct val="0"/>
                </a:spcBef>
                <a:spcAft>
                  <a:spcPct val="0"/>
                </a:spcAft>
              </a:pPr>
              <a:endParaRPr lang="zh-CN" altLang="en-US" sz="4800">
                <a:solidFill>
                  <a:prstClr val="black"/>
                </a:solidFill>
                <a:ea typeface="MS PGothic" panose="020B0600070205080204" pitchFamily="34" charset="-128"/>
              </a:endParaRPr>
            </a:p>
          </p:txBody>
        </p:sp>
      </p:grpSp>
      <p:grpSp>
        <p:nvGrpSpPr>
          <p:cNvPr id="117" name="组合 116"/>
          <p:cNvGrpSpPr/>
          <p:nvPr/>
        </p:nvGrpSpPr>
        <p:grpSpPr>
          <a:xfrm>
            <a:off x="2253814" y="2707555"/>
            <a:ext cx="1030288" cy="1208088"/>
            <a:chOff x="2543374" y="2707555"/>
            <a:chExt cx="1030288" cy="1208088"/>
          </a:xfrm>
        </p:grpSpPr>
        <p:sp>
          <p:nvSpPr>
            <p:cNvPr id="42" name="Freeform 78"/>
            <p:cNvSpPr/>
            <p:nvPr/>
          </p:nvSpPr>
          <p:spPr bwMode="auto">
            <a:xfrm>
              <a:off x="2543374" y="2707555"/>
              <a:ext cx="1030288" cy="1208088"/>
            </a:xfrm>
            <a:custGeom>
              <a:avLst/>
              <a:gdLst>
                <a:gd name="T0" fmla="*/ 2147483646 w 917"/>
                <a:gd name="T1" fmla="*/ 0 h 1074"/>
                <a:gd name="T2" fmla="*/ 2147483646 w 917"/>
                <a:gd name="T3" fmla="*/ 2147483646 h 1074"/>
                <a:gd name="T4" fmla="*/ 2147483646 w 917"/>
                <a:gd name="T5" fmla="*/ 2147483646 h 1074"/>
                <a:gd name="T6" fmla="*/ 2147483646 w 917"/>
                <a:gd name="T7" fmla="*/ 2147483646 h 1074"/>
                <a:gd name="T8" fmla="*/ 2147483646 w 917"/>
                <a:gd name="T9" fmla="*/ 2147483646 h 1074"/>
                <a:gd name="T10" fmla="*/ 2147483646 w 917"/>
                <a:gd name="T11" fmla="*/ 2147483646 h 1074"/>
                <a:gd name="T12" fmla="*/ 2147483646 w 917"/>
                <a:gd name="T13" fmla="*/ 2147483646 h 1074"/>
                <a:gd name="T14" fmla="*/ 2147483646 w 917"/>
                <a:gd name="T15" fmla="*/ 2147483646 h 1074"/>
                <a:gd name="T16" fmla="*/ 2147483646 w 917"/>
                <a:gd name="T17" fmla="*/ 2147483646 h 1074"/>
                <a:gd name="T18" fmla="*/ 2147483646 w 917"/>
                <a:gd name="T19" fmla="*/ 2147483646 h 1074"/>
                <a:gd name="T20" fmla="*/ 2147483646 w 917"/>
                <a:gd name="T21" fmla="*/ 2147483646 h 1074"/>
                <a:gd name="T22" fmla="*/ 0 w 917"/>
                <a:gd name="T23" fmla="*/ 2147483646 h 1074"/>
                <a:gd name="T24" fmla="*/ 0 w 917"/>
                <a:gd name="T25" fmla="*/ 2147483646 h 1074"/>
                <a:gd name="T26" fmla="*/ 2147483646 w 917"/>
                <a:gd name="T27" fmla="*/ 2147483646 h 1074"/>
                <a:gd name="T28" fmla="*/ 2147483646 w 917"/>
                <a:gd name="T29" fmla="*/ 2147483646 h 1074"/>
                <a:gd name="T30" fmla="*/ 2147483646 w 917"/>
                <a:gd name="T31" fmla="*/ 2147483646 h 1074"/>
                <a:gd name="T32" fmla="*/ 2147483646 w 917"/>
                <a:gd name="T33" fmla="*/ 2147483646 h 1074"/>
                <a:gd name="T34" fmla="*/ 2147483646 w 917"/>
                <a:gd name="T35" fmla="*/ 2147483646 h 1074"/>
                <a:gd name="T36" fmla="*/ 2147483646 w 917"/>
                <a:gd name="T37" fmla="*/ 2147483646 h 1074"/>
                <a:gd name="T38" fmla="*/ 2147483646 w 917"/>
                <a:gd name="T39" fmla="*/ 2147483646 h 1074"/>
                <a:gd name="T40" fmla="*/ 2147483646 w 917"/>
                <a:gd name="T41" fmla="*/ 2147483646 h 1074"/>
                <a:gd name="T42" fmla="*/ 2147483646 w 917"/>
                <a:gd name="T43" fmla="*/ 2147483646 h 1074"/>
                <a:gd name="T44" fmla="*/ 2147483646 w 917"/>
                <a:gd name="T45" fmla="*/ 2147483646 h 1074"/>
                <a:gd name="T46" fmla="*/ 2147483646 w 917"/>
                <a:gd name="T47" fmla="*/ 2147483646 h 1074"/>
                <a:gd name="T48" fmla="*/ 2147483646 w 917"/>
                <a:gd name="T49" fmla="*/ 2147483646 h 1074"/>
                <a:gd name="T50" fmla="*/ 2147483646 w 917"/>
                <a:gd name="T51" fmla="*/ 2147483646 h 1074"/>
                <a:gd name="T52" fmla="*/ 2147483646 w 917"/>
                <a:gd name="T53" fmla="*/ 2147483646 h 1074"/>
                <a:gd name="T54" fmla="*/ 2147483646 w 917"/>
                <a:gd name="T55" fmla="*/ 2147483646 h 1074"/>
                <a:gd name="T56" fmla="*/ 2147483646 w 917"/>
                <a:gd name="T57" fmla="*/ 2147483646 h 1074"/>
                <a:gd name="T58" fmla="*/ 2147483646 w 917"/>
                <a:gd name="T59" fmla="*/ 2147483646 h 1074"/>
                <a:gd name="T60" fmla="*/ 2147483646 w 917"/>
                <a:gd name="T61" fmla="*/ 2147483646 h 1074"/>
                <a:gd name="T62" fmla="*/ 2147483646 w 917"/>
                <a:gd name="T63" fmla="*/ 2147483646 h 1074"/>
                <a:gd name="T64" fmla="*/ 2147483646 w 917"/>
                <a:gd name="T65" fmla="*/ 2147483646 h 1074"/>
                <a:gd name="T66" fmla="*/ 2147483646 w 917"/>
                <a:gd name="T67" fmla="*/ 2147483646 h 1074"/>
                <a:gd name="T68" fmla="*/ 2147483646 w 917"/>
                <a:gd name="T69" fmla="*/ 2147483646 h 1074"/>
                <a:gd name="T70" fmla="*/ 2147483646 w 917"/>
                <a:gd name="T71" fmla="*/ 2147483646 h 1074"/>
                <a:gd name="T72" fmla="*/ 2147483646 w 917"/>
                <a:gd name="T73" fmla="*/ 2147483646 h 1074"/>
                <a:gd name="T74" fmla="*/ 2147483646 w 917"/>
                <a:gd name="T75" fmla="*/ 2147483646 h 1074"/>
                <a:gd name="T76" fmla="*/ 2147483646 w 917"/>
                <a:gd name="T77" fmla="*/ 2147483646 h 1074"/>
                <a:gd name="T78" fmla="*/ 2147483646 w 917"/>
                <a:gd name="T79" fmla="*/ 2147483646 h 1074"/>
                <a:gd name="T80" fmla="*/ 2147483646 w 917"/>
                <a:gd name="T81" fmla="*/ 2147483646 h 1074"/>
                <a:gd name="T82" fmla="*/ 2147483646 w 917"/>
                <a:gd name="T83" fmla="*/ 2147483646 h 1074"/>
                <a:gd name="T84" fmla="*/ 2147483646 w 917"/>
                <a:gd name="T85" fmla="*/ 2147483646 h 1074"/>
                <a:gd name="T86" fmla="*/ 2147483646 w 917"/>
                <a:gd name="T87" fmla="*/ 2147483646 h 1074"/>
                <a:gd name="T88" fmla="*/ 2147483646 w 917"/>
                <a:gd name="T89" fmla="*/ 0 h 1074"/>
                <a:gd name="T90" fmla="*/ 2147483646 w 917"/>
                <a:gd name="T91" fmla="*/ 0 h 107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17"/>
                <a:gd name="T139" fmla="*/ 0 h 1074"/>
                <a:gd name="T140" fmla="*/ 917 w 917"/>
                <a:gd name="T141" fmla="*/ 1074 h 107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17" h="1074">
                  <a:moveTo>
                    <a:pt x="459" y="0"/>
                  </a:moveTo>
                  <a:lnTo>
                    <a:pt x="459" y="0"/>
                  </a:lnTo>
                  <a:lnTo>
                    <a:pt x="434" y="0"/>
                  </a:lnTo>
                  <a:lnTo>
                    <a:pt x="412" y="1"/>
                  </a:lnTo>
                  <a:lnTo>
                    <a:pt x="388" y="5"/>
                  </a:lnTo>
                  <a:lnTo>
                    <a:pt x="366" y="9"/>
                  </a:lnTo>
                  <a:lnTo>
                    <a:pt x="343" y="14"/>
                  </a:lnTo>
                  <a:lnTo>
                    <a:pt x="321" y="20"/>
                  </a:lnTo>
                  <a:lnTo>
                    <a:pt x="280" y="37"/>
                  </a:lnTo>
                  <a:lnTo>
                    <a:pt x="240" y="55"/>
                  </a:lnTo>
                  <a:lnTo>
                    <a:pt x="202" y="78"/>
                  </a:lnTo>
                  <a:lnTo>
                    <a:pt x="167" y="105"/>
                  </a:lnTo>
                  <a:lnTo>
                    <a:pt x="134" y="135"/>
                  </a:lnTo>
                  <a:lnTo>
                    <a:pt x="104" y="167"/>
                  </a:lnTo>
                  <a:lnTo>
                    <a:pt x="78" y="202"/>
                  </a:lnTo>
                  <a:lnTo>
                    <a:pt x="54" y="241"/>
                  </a:lnTo>
                  <a:lnTo>
                    <a:pt x="35" y="280"/>
                  </a:lnTo>
                  <a:lnTo>
                    <a:pt x="21" y="322"/>
                  </a:lnTo>
                  <a:lnTo>
                    <a:pt x="13" y="345"/>
                  </a:lnTo>
                  <a:lnTo>
                    <a:pt x="9" y="367"/>
                  </a:lnTo>
                  <a:lnTo>
                    <a:pt x="4" y="389"/>
                  </a:lnTo>
                  <a:lnTo>
                    <a:pt x="2" y="411"/>
                  </a:lnTo>
                  <a:lnTo>
                    <a:pt x="0" y="436"/>
                  </a:lnTo>
                  <a:lnTo>
                    <a:pt x="0" y="458"/>
                  </a:lnTo>
                  <a:lnTo>
                    <a:pt x="0" y="491"/>
                  </a:lnTo>
                  <a:lnTo>
                    <a:pt x="4" y="521"/>
                  </a:lnTo>
                  <a:lnTo>
                    <a:pt x="9" y="552"/>
                  </a:lnTo>
                  <a:lnTo>
                    <a:pt x="17" y="582"/>
                  </a:lnTo>
                  <a:lnTo>
                    <a:pt x="26" y="612"/>
                  </a:lnTo>
                  <a:lnTo>
                    <a:pt x="37" y="640"/>
                  </a:lnTo>
                  <a:lnTo>
                    <a:pt x="48" y="667"/>
                  </a:lnTo>
                  <a:lnTo>
                    <a:pt x="63" y="693"/>
                  </a:lnTo>
                  <a:lnTo>
                    <a:pt x="80" y="717"/>
                  </a:lnTo>
                  <a:lnTo>
                    <a:pt x="97" y="742"/>
                  </a:lnTo>
                  <a:lnTo>
                    <a:pt x="117" y="764"/>
                  </a:lnTo>
                  <a:lnTo>
                    <a:pt x="138" y="786"/>
                  </a:lnTo>
                  <a:lnTo>
                    <a:pt x="160" y="807"/>
                  </a:lnTo>
                  <a:lnTo>
                    <a:pt x="182" y="825"/>
                  </a:lnTo>
                  <a:lnTo>
                    <a:pt x="206" y="842"/>
                  </a:lnTo>
                  <a:lnTo>
                    <a:pt x="232" y="858"/>
                  </a:lnTo>
                  <a:lnTo>
                    <a:pt x="253" y="1074"/>
                  </a:lnTo>
                  <a:lnTo>
                    <a:pt x="438" y="916"/>
                  </a:lnTo>
                  <a:lnTo>
                    <a:pt x="459" y="918"/>
                  </a:lnTo>
                  <a:lnTo>
                    <a:pt x="483" y="916"/>
                  </a:lnTo>
                  <a:lnTo>
                    <a:pt x="505" y="914"/>
                  </a:lnTo>
                  <a:lnTo>
                    <a:pt x="527" y="912"/>
                  </a:lnTo>
                  <a:lnTo>
                    <a:pt x="551" y="909"/>
                  </a:lnTo>
                  <a:lnTo>
                    <a:pt x="574" y="903"/>
                  </a:lnTo>
                  <a:lnTo>
                    <a:pt x="594" y="897"/>
                  </a:lnTo>
                  <a:lnTo>
                    <a:pt x="637" y="881"/>
                  </a:lnTo>
                  <a:lnTo>
                    <a:pt x="678" y="862"/>
                  </a:lnTo>
                  <a:lnTo>
                    <a:pt x="715" y="838"/>
                  </a:lnTo>
                  <a:lnTo>
                    <a:pt x="750" y="812"/>
                  </a:lnTo>
                  <a:lnTo>
                    <a:pt x="783" y="782"/>
                  </a:lnTo>
                  <a:lnTo>
                    <a:pt x="813" y="751"/>
                  </a:lnTo>
                  <a:lnTo>
                    <a:pt x="839" y="716"/>
                  </a:lnTo>
                  <a:lnTo>
                    <a:pt x="861" y="677"/>
                  </a:lnTo>
                  <a:lnTo>
                    <a:pt x="882" y="638"/>
                  </a:lnTo>
                  <a:lnTo>
                    <a:pt x="896" y="595"/>
                  </a:lnTo>
                  <a:lnTo>
                    <a:pt x="902" y="573"/>
                  </a:lnTo>
                  <a:lnTo>
                    <a:pt x="908" y="551"/>
                  </a:lnTo>
                  <a:lnTo>
                    <a:pt x="911" y="528"/>
                  </a:lnTo>
                  <a:lnTo>
                    <a:pt x="915" y="506"/>
                  </a:lnTo>
                  <a:lnTo>
                    <a:pt x="917" y="482"/>
                  </a:lnTo>
                  <a:lnTo>
                    <a:pt x="917" y="458"/>
                  </a:lnTo>
                  <a:lnTo>
                    <a:pt x="917" y="436"/>
                  </a:lnTo>
                  <a:lnTo>
                    <a:pt x="915" y="411"/>
                  </a:lnTo>
                  <a:lnTo>
                    <a:pt x="911" y="389"/>
                  </a:lnTo>
                  <a:lnTo>
                    <a:pt x="908" y="367"/>
                  </a:lnTo>
                  <a:lnTo>
                    <a:pt x="902" y="345"/>
                  </a:lnTo>
                  <a:lnTo>
                    <a:pt x="896" y="322"/>
                  </a:lnTo>
                  <a:lnTo>
                    <a:pt x="882" y="280"/>
                  </a:lnTo>
                  <a:lnTo>
                    <a:pt x="861" y="241"/>
                  </a:lnTo>
                  <a:lnTo>
                    <a:pt x="839" y="202"/>
                  </a:lnTo>
                  <a:lnTo>
                    <a:pt x="813" y="167"/>
                  </a:lnTo>
                  <a:lnTo>
                    <a:pt x="783" y="135"/>
                  </a:lnTo>
                  <a:lnTo>
                    <a:pt x="750" y="105"/>
                  </a:lnTo>
                  <a:lnTo>
                    <a:pt x="715" y="78"/>
                  </a:lnTo>
                  <a:lnTo>
                    <a:pt x="678" y="55"/>
                  </a:lnTo>
                  <a:lnTo>
                    <a:pt x="637" y="37"/>
                  </a:lnTo>
                  <a:lnTo>
                    <a:pt x="594" y="20"/>
                  </a:lnTo>
                  <a:lnTo>
                    <a:pt x="574" y="14"/>
                  </a:lnTo>
                  <a:lnTo>
                    <a:pt x="551" y="9"/>
                  </a:lnTo>
                  <a:lnTo>
                    <a:pt x="527" y="5"/>
                  </a:lnTo>
                  <a:lnTo>
                    <a:pt x="505" y="1"/>
                  </a:lnTo>
                  <a:lnTo>
                    <a:pt x="483" y="0"/>
                  </a:lnTo>
                  <a:lnTo>
                    <a:pt x="459" y="0"/>
                  </a:lnTo>
                  <a:close/>
                </a:path>
              </a:pathLst>
            </a:custGeom>
            <a:blipFill dpi="0" rotWithShape="0">
              <a:blip r:embed="rId2" cstate="print"/>
              <a:srcRect/>
              <a:tile tx="0" ty="0" sx="100000" sy="100000" flip="none" algn="tl"/>
            </a:blipFill>
            <a:ln w="28575">
              <a:solidFill>
                <a:schemeClr val="bg1"/>
              </a:solidFill>
              <a:round/>
            </a:ln>
          </p:spPr>
          <p:txBody>
            <a:bodyPr/>
            <a:lstStyle/>
            <a:p>
              <a:endParaRPr lang="en-GB"/>
            </a:p>
          </p:txBody>
        </p:sp>
        <p:grpSp>
          <p:nvGrpSpPr>
            <p:cNvPr id="94" name="Group 303"/>
            <p:cNvGrpSpPr/>
            <p:nvPr/>
          </p:nvGrpSpPr>
          <p:grpSpPr>
            <a:xfrm>
              <a:off x="2828788" y="2947522"/>
              <a:ext cx="432048" cy="576064"/>
              <a:chOff x="4462463" y="3600450"/>
              <a:chExt cx="217488" cy="293688"/>
            </a:xfrm>
            <a:solidFill>
              <a:srgbClr val="FFFFFF"/>
            </a:solidFill>
          </p:grpSpPr>
          <p:sp>
            <p:nvSpPr>
              <p:cNvPr id="95" name="Freeform 84"/>
              <p:cNvSpPr>
                <a:spLocks noEditPoints="1"/>
              </p:cNvSpPr>
              <p:nvPr/>
            </p:nvSpPr>
            <p:spPr bwMode="auto">
              <a:xfrm>
                <a:off x="4462463" y="3600450"/>
                <a:ext cx="217488" cy="220663"/>
              </a:xfrm>
              <a:custGeom>
                <a:avLst/>
                <a:gdLst/>
                <a:ahLst/>
                <a:cxnLst>
                  <a:cxn ang="0">
                    <a:pos x="85" y="71"/>
                  </a:cxn>
                  <a:cxn ang="0">
                    <a:pos x="73" y="13"/>
                  </a:cxn>
                  <a:cxn ang="0">
                    <a:pos x="57" y="0"/>
                  </a:cxn>
                  <a:cxn ang="0">
                    <a:pos x="28" y="0"/>
                  </a:cxn>
                  <a:cxn ang="0">
                    <a:pos x="12" y="13"/>
                  </a:cxn>
                  <a:cxn ang="0">
                    <a:pos x="1" y="71"/>
                  </a:cxn>
                  <a:cxn ang="0">
                    <a:pos x="3" y="82"/>
                  </a:cxn>
                  <a:cxn ang="0">
                    <a:pos x="14" y="87"/>
                  </a:cxn>
                  <a:cxn ang="0">
                    <a:pos x="22" y="87"/>
                  </a:cxn>
                  <a:cxn ang="0">
                    <a:pos x="34" y="87"/>
                  </a:cxn>
                  <a:cxn ang="0">
                    <a:pos x="52" y="87"/>
                  </a:cxn>
                  <a:cxn ang="0">
                    <a:pos x="63" y="87"/>
                  </a:cxn>
                  <a:cxn ang="0">
                    <a:pos x="72" y="87"/>
                  </a:cxn>
                  <a:cxn ang="0">
                    <a:pos x="82" y="82"/>
                  </a:cxn>
                  <a:cxn ang="0">
                    <a:pos x="85" y="71"/>
                  </a:cxn>
                  <a:cxn ang="0">
                    <a:pos x="35" y="7"/>
                  </a:cxn>
                  <a:cxn ang="0">
                    <a:pos x="50" y="7"/>
                  </a:cxn>
                  <a:cxn ang="0">
                    <a:pos x="50" y="14"/>
                  </a:cxn>
                  <a:cxn ang="0">
                    <a:pos x="35" y="14"/>
                  </a:cxn>
                  <a:cxn ang="0">
                    <a:pos x="35" y="7"/>
                  </a:cxn>
                  <a:cxn ang="0">
                    <a:pos x="14" y="43"/>
                  </a:cxn>
                  <a:cxn ang="0">
                    <a:pos x="18" y="21"/>
                  </a:cxn>
                  <a:cxn ang="0">
                    <a:pos x="67" y="21"/>
                  </a:cxn>
                  <a:cxn ang="0">
                    <a:pos x="72" y="43"/>
                  </a:cxn>
                  <a:cxn ang="0">
                    <a:pos x="75" y="58"/>
                  </a:cxn>
                  <a:cxn ang="0">
                    <a:pos x="11" y="58"/>
                  </a:cxn>
                  <a:cxn ang="0">
                    <a:pos x="14" y="43"/>
                  </a:cxn>
                  <a:cxn ang="0">
                    <a:pos x="28" y="79"/>
                  </a:cxn>
                  <a:cxn ang="0">
                    <a:pos x="21" y="72"/>
                  </a:cxn>
                  <a:cxn ang="0">
                    <a:pos x="28" y="65"/>
                  </a:cxn>
                  <a:cxn ang="0">
                    <a:pos x="35" y="72"/>
                  </a:cxn>
                  <a:cxn ang="0">
                    <a:pos x="28" y="79"/>
                  </a:cxn>
                  <a:cxn ang="0">
                    <a:pos x="57" y="79"/>
                  </a:cxn>
                  <a:cxn ang="0">
                    <a:pos x="50" y="72"/>
                  </a:cxn>
                  <a:cxn ang="0">
                    <a:pos x="57" y="65"/>
                  </a:cxn>
                  <a:cxn ang="0">
                    <a:pos x="64" y="72"/>
                  </a:cxn>
                  <a:cxn ang="0">
                    <a:pos x="57" y="79"/>
                  </a:cxn>
                </a:cxnLst>
                <a:rect l="0" t="0" r="r" b="b"/>
                <a:pathLst>
                  <a:path w="86" h="87">
                    <a:moveTo>
                      <a:pt x="85" y="71"/>
                    </a:moveTo>
                    <a:cubicBezTo>
                      <a:pt x="73" y="13"/>
                      <a:pt x="73" y="13"/>
                      <a:pt x="73" y="13"/>
                    </a:cubicBezTo>
                    <a:cubicBezTo>
                      <a:pt x="72" y="5"/>
                      <a:pt x="65" y="0"/>
                      <a:pt x="57" y="0"/>
                    </a:cubicBezTo>
                    <a:cubicBezTo>
                      <a:pt x="28" y="0"/>
                      <a:pt x="28" y="0"/>
                      <a:pt x="28" y="0"/>
                    </a:cubicBezTo>
                    <a:cubicBezTo>
                      <a:pt x="21" y="0"/>
                      <a:pt x="14" y="5"/>
                      <a:pt x="12" y="13"/>
                    </a:cubicBezTo>
                    <a:cubicBezTo>
                      <a:pt x="1" y="71"/>
                      <a:pt x="1" y="71"/>
                      <a:pt x="1" y="71"/>
                    </a:cubicBezTo>
                    <a:cubicBezTo>
                      <a:pt x="0" y="75"/>
                      <a:pt x="1" y="79"/>
                      <a:pt x="3" y="82"/>
                    </a:cubicBezTo>
                    <a:cubicBezTo>
                      <a:pt x="6" y="85"/>
                      <a:pt x="10" y="87"/>
                      <a:pt x="14" y="87"/>
                    </a:cubicBezTo>
                    <a:cubicBezTo>
                      <a:pt x="22" y="87"/>
                      <a:pt x="22" y="87"/>
                      <a:pt x="22" y="87"/>
                    </a:cubicBezTo>
                    <a:cubicBezTo>
                      <a:pt x="34" y="87"/>
                      <a:pt x="34" y="87"/>
                      <a:pt x="34" y="87"/>
                    </a:cubicBezTo>
                    <a:cubicBezTo>
                      <a:pt x="52" y="87"/>
                      <a:pt x="52" y="87"/>
                      <a:pt x="52" y="87"/>
                    </a:cubicBezTo>
                    <a:cubicBezTo>
                      <a:pt x="63" y="87"/>
                      <a:pt x="63" y="87"/>
                      <a:pt x="63" y="87"/>
                    </a:cubicBezTo>
                    <a:cubicBezTo>
                      <a:pt x="72" y="87"/>
                      <a:pt x="72" y="87"/>
                      <a:pt x="72" y="87"/>
                    </a:cubicBezTo>
                    <a:cubicBezTo>
                      <a:pt x="76" y="87"/>
                      <a:pt x="80" y="85"/>
                      <a:pt x="82" y="82"/>
                    </a:cubicBezTo>
                    <a:cubicBezTo>
                      <a:pt x="85" y="79"/>
                      <a:pt x="86" y="75"/>
                      <a:pt x="85" y="71"/>
                    </a:cubicBezTo>
                    <a:close/>
                    <a:moveTo>
                      <a:pt x="35" y="7"/>
                    </a:moveTo>
                    <a:cubicBezTo>
                      <a:pt x="50" y="7"/>
                      <a:pt x="50" y="7"/>
                      <a:pt x="50" y="7"/>
                    </a:cubicBezTo>
                    <a:cubicBezTo>
                      <a:pt x="50" y="14"/>
                      <a:pt x="50" y="14"/>
                      <a:pt x="50" y="14"/>
                    </a:cubicBezTo>
                    <a:cubicBezTo>
                      <a:pt x="35" y="14"/>
                      <a:pt x="35" y="14"/>
                      <a:pt x="35" y="14"/>
                    </a:cubicBezTo>
                    <a:lnTo>
                      <a:pt x="35" y="7"/>
                    </a:lnTo>
                    <a:close/>
                    <a:moveTo>
                      <a:pt x="14" y="43"/>
                    </a:moveTo>
                    <a:cubicBezTo>
                      <a:pt x="18" y="21"/>
                      <a:pt x="18" y="21"/>
                      <a:pt x="18" y="21"/>
                    </a:cubicBezTo>
                    <a:cubicBezTo>
                      <a:pt x="67" y="21"/>
                      <a:pt x="67" y="21"/>
                      <a:pt x="67" y="21"/>
                    </a:cubicBezTo>
                    <a:cubicBezTo>
                      <a:pt x="72" y="43"/>
                      <a:pt x="72" y="43"/>
                      <a:pt x="72" y="43"/>
                    </a:cubicBezTo>
                    <a:cubicBezTo>
                      <a:pt x="75" y="58"/>
                      <a:pt x="75" y="58"/>
                      <a:pt x="75" y="58"/>
                    </a:cubicBezTo>
                    <a:cubicBezTo>
                      <a:pt x="11" y="58"/>
                      <a:pt x="11" y="58"/>
                      <a:pt x="11" y="58"/>
                    </a:cubicBezTo>
                    <a:lnTo>
                      <a:pt x="14" y="43"/>
                    </a:lnTo>
                    <a:close/>
                    <a:moveTo>
                      <a:pt x="28" y="79"/>
                    </a:moveTo>
                    <a:cubicBezTo>
                      <a:pt x="24" y="79"/>
                      <a:pt x="21" y="76"/>
                      <a:pt x="21" y="72"/>
                    </a:cubicBezTo>
                    <a:cubicBezTo>
                      <a:pt x="21" y="68"/>
                      <a:pt x="24" y="65"/>
                      <a:pt x="28" y="65"/>
                    </a:cubicBezTo>
                    <a:cubicBezTo>
                      <a:pt x="32" y="65"/>
                      <a:pt x="35" y="68"/>
                      <a:pt x="35" y="72"/>
                    </a:cubicBezTo>
                    <a:cubicBezTo>
                      <a:pt x="35" y="76"/>
                      <a:pt x="32" y="79"/>
                      <a:pt x="28" y="79"/>
                    </a:cubicBezTo>
                    <a:close/>
                    <a:moveTo>
                      <a:pt x="57" y="79"/>
                    </a:moveTo>
                    <a:cubicBezTo>
                      <a:pt x="53" y="79"/>
                      <a:pt x="50" y="76"/>
                      <a:pt x="50" y="72"/>
                    </a:cubicBezTo>
                    <a:cubicBezTo>
                      <a:pt x="50" y="68"/>
                      <a:pt x="53" y="65"/>
                      <a:pt x="57" y="65"/>
                    </a:cubicBezTo>
                    <a:cubicBezTo>
                      <a:pt x="61" y="65"/>
                      <a:pt x="64" y="68"/>
                      <a:pt x="64" y="72"/>
                    </a:cubicBezTo>
                    <a:cubicBezTo>
                      <a:pt x="64" y="76"/>
                      <a:pt x="61" y="79"/>
                      <a:pt x="57" y="79"/>
                    </a:cubicBezTo>
                    <a:close/>
                  </a:path>
                </a:pathLst>
              </a:custGeom>
              <a:grpFill/>
              <a:ln w="9525">
                <a:noFill/>
                <a:round/>
              </a:ln>
            </p:spPr>
            <p:txBody>
              <a:bodyPr/>
              <a:lstStyle/>
              <a:p>
                <a:pPr defTabSz="1218565">
                  <a:defRPr/>
                </a:pPr>
                <a:endParaRPr lang="en-US" sz="4800">
                  <a:solidFill>
                    <a:prstClr val="black"/>
                  </a:solidFill>
                  <a:ea typeface="MS PGothic" panose="020B0600070205080204" pitchFamily="34" charset="-128"/>
                </a:endParaRPr>
              </a:p>
            </p:txBody>
          </p:sp>
          <p:sp>
            <p:nvSpPr>
              <p:cNvPr id="96" name="Freeform 85"/>
              <p:cNvSpPr/>
              <p:nvPr/>
            </p:nvSpPr>
            <p:spPr bwMode="auto">
              <a:xfrm>
                <a:off x="4487863" y="3838575"/>
                <a:ext cx="166688" cy="55563"/>
              </a:xfrm>
              <a:custGeom>
                <a:avLst/>
                <a:gdLst/>
                <a:ahLst/>
                <a:cxnLst>
                  <a:cxn ang="0">
                    <a:pos x="71" y="0"/>
                  </a:cxn>
                  <a:cxn ang="0">
                    <a:pos x="76" y="11"/>
                  </a:cxn>
                  <a:cxn ang="0">
                    <a:pos x="27" y="11"/>
                  </a:cxn>
                  <a:cxn ang="0">
                    <a:pos x="33" y="0"/>
                  </a:cxn>
                  <a:cxn ang="0">
                    <a:pos x="14" y="0"/>
                  </a:cxn>
                  <a:cxn ang="0">
                    <a:pos x="0" y="35"/>
                  </a:cxn>
                  <a:cxn ang="0">
                    <a:pos x="17" y="35"/>
                  </a:cxn>
                  <a:cxn ang="0">
                    <a:pos x="22" y="22"/>
                  </a:cxn>
                  <a:cxn ang="0">
                    <a:pos x="81" y="22"/>
                  </a:cxn>
                  <a:cxn ang="0">
                    <a:pos x="86" y="35"/>
                  </a:cxn>
                  <a:cxn ang="0">
                    <a:pos x="105" y="35"/>
                  </a:cxn>
                  <a:cxn ang="0">
                    <a:pos x="89" y="0"/>
                  </a:cxn>
                  <a:cxn ang="0">
                    <a:pos x="71" y="0"/>
                  </a:cxn>
                </a:cxnLst>
                <a:rect l="0" t="0" r="r" b="b"/>
                <a:pathLst>
                  <a:path w="105" h="35">
                    <a:moveTo>
                      <a:pt x="71" y="0"/>
                    </a:moveTo>
                    <a:lnTo>
                      <a:pt x="76" y="11"/>
                    </a:lnTo>
                    <a:lnTo>
                      <a:pt x="27" y="11"/>
                    </a:lnTo>
                    <a:lnTo>
                      <a:pt x="33" y="0"/>
                    </a:lnTo>
                    <a:lnTo>
                      <a:pt x="14" y="0"/>
                    </a:lnTo>
                    <a:lnTo>
                      <a:pt x="0" y="35"/>
                    </a:lnTo>
                    <a:lnTo>
                      <a:pt x="17" y="35"/>
                    </a:lnTo>
                    <a:lnTo>
                      <a:pt x="22" y="22"/>
                    </a:lnTo>
                    <a:lnTo>
                      <a:pt x="81" y="22"/>
                    </a:lnTo>
                    <a:lnTo>
                      <a:pt x="86" y="35"/>
                    </a:lnTo>
                    <a:lnTo>
                      <a:pt x="105" y="35"/>
                    </a:lnTo>
                    <a:lnTo>
                      <a:pt x="89" y="0"/>
                    </a:lnTo>
                    <a:lnTo>
                      <a:pt x="71" y="0"/>
                    </a:lnTo>
                    <a:close/>
                  </a:path>
                </a:pathLst>
              </a:custGeom>
              <a:grpFill/>
              <a:ln w="9525">
                <a:noFill/>
                <a:round/>
              </a:ln>
            </p:spPr>
            <p:txBody>
              <a:bodyPr/>
              <a:lstStyle/>
              <a:p>
                <a:pPr defTabSz="1218565">
                  <a:defRPr/>
                </a:pPr>
                <a:endParaRPr lang="en-US" sz="4800">
                  <a:solidFill>
                    <a:prstClr val="black"/>
                  </a:solidFill>
                  <a:ea typeface="MS PGothic" panose="020B0600070205080204" pitchFamily="34" charset="-128"/>
                </a:endParaRPr>
              </a:p>
            </p:txBody>
          </p:sp>
        </p:grpSp>
      </p:grpSp>
      <p:grpSp>
        <p:nvGrpSpPr>
          <p:cNvPr id="112" name="组合 111"/>
          <p:cNvGrpSpPr/>
          <p:nvPr/>
        </p:nvGrpSpPr>
        <p:grpSpPr>
          <a:xfrm>
            <a:off x="3080902" y="2871068"/>
            <a:ext cx="682625" cy="796925"/>
            <a:chOff x="3370462" y="2871068"/>
            <a:chExt cx="682625" cy="796925"/>
          </a:xfrm>
        </p:grpSpPr>
        <p:sp>
          <p:nvSpPr>
            <p:cNvPr id="51" name="Freeform 86"/>
            <p:cNvSpPr/>
            <p:nvPr/>
          </p:nvSpPr>
          <p:spPr bwMode="auto">
            <a:xfrm>
              <a:off x="3370462" y="2871068"/>
              <a:ext cx="682625" cy="796925"/>
            </a:xfrm>
            <a:custGeom>
              <a:avLst/>
              <a:gdLst>
                <a:gd name="T0" fmla="*/ 2147483646 w 605"/>
                <a:gd name="T1" fmla="*/ 0 h 709"/>
                <a:gd name="T2" fmla="*/ 2147483646 w 605"/>
                <a:gd name="T3" fmla="*/ 2147483646 h 709"/>
                <a:gd name="T4" fmla="*/ 2147483646 w 605"/>
                <a:gd name="T5" fmla="*/ 2147483646 h 709"/>
                <a:gd name="T6" fmla="*/ 2147483646 w 605"/>
                <a:gd name="T7" fmla="*/ 2147483646 h 709"/>
                <a:gd name="T8" fmla="*/ 2147483646 w 605"/>
                <a:gd name="T9" fmla="*/ 2147483646 h 709"/>
                <a:gd name="T10" fmla="*/ 2147483646 w 605"/>
                <a:gd name="T11" fmla="*/ 2147483646 h 709"/>
                <a:gd name="T12" fmla="*/ 2147483646 w 605"/>
                <a:gd name="T13" fmla="*/ 2147483646 h 709"/>
                <a:gd name="T14" fmla="*/ 2147483646 w 605"/>
                <a:gd name="T15" fmla="*/ 2147483646 h 709"/>
                <a:gd name="T16" fmla="*/ 0 w 605"/>
                <a:gd name="T17" fmla="*/ 2147483646 h 709"/>
                <a:gd name="T18" fmla="*/ 0 w 605"/>
                <a:gd name="T19" fmla="*/ 2147483646 h 709"/>
                <a:gd name="T20" fmla="*/ 2147483646 w 605"/>
                <a:gd name="T21" fmla="*/ 2147483646 h 709"/>
                <a:gd name="T22" fmla="*/ 2147483646 w 605"/>
                <a:gd name="T23" fmla="*/ 2147483646 h 709"/>
                <a:gd name="T24" fmla="*/ 2147483646 w 605"/>
                <a:gd name="T25" fmla="*/ 2147483646 h 709"/>
                <a:gd name="T26" fmla="*/ 2147483646 w 605"/>
                <a:gd name="T27" fmla="*/ 2147483646 h 709"/>
                <a:gd name="T28" fmla="*/ 2147483646 w 605"/>
                <a:gd name="T29" fmla="*/ 2147483646 h 709"/>
                <a:gd name="T30" fmla="*/ 2147483646 w 605"/>
                <a:gd name="T31" fmla="*/ 2147483646 h 709"/>
                <a:gd name="T32" fmla="*/ 2147483646 w 605"/>
                <a:gd name="T33" fmla="*/ 2147483646 h 709"/>
                <a:gd name="T34" fmla="*/ 2147483646 w 605"/>
                <a:gd name="T35" fmla="*/ 2147483646 h 709"/>
                <a:gd name="T36" fmla="*/ 2147483646 w 605"/>
                <a:gd name="T37" fmla="*/ 2147483646 h 709"/>
                <a:gd name="T38" fmla="*/ 2147483646 w 605"/>
                <a:gd name="T39" fmla="*/ 2147483646 h 709"/>
                <a:gd name="T40" fmla="*/ 2147483646 w 605"/>
                <a:gd name="T41" fmla="*/ 2147483646 h 709"/>
                <a:gd name="T42" fmla="*/ 2147483646 w 605"/>
                <a:gd name="T43" fmla="*/ 2147483646 h 709"/>
                <a:gd name="T44" fmla="*/ 2147483646 w 605"/>
                <a:gd name="T45" fmla="*/ 2147483646 h 709"/>
                <a:gd name="T46" fmla="*/ 2147483646 w 605"/>
                <a:gd name="T47" fmla="*/ 2147483646 h 709"/>
                <a:gd name="T48" fmla="*/ 2147483646 w 605"/>
                <a:gd name="T49" fmla="*/ 2147483646 h 709"/>
                <a:gd name="T50" fmla="*/ 2147483646 w 605"/>
                <a:gd name="T51" fmla="*/ 2147483646 h 709"/>
                <a:gd name="T52" fmla="*/ 2147483646 w 605"/>
                <a:gd name="T53" fmla="*/ 2147483646 h 709"/>
                <a:gd name="T54" fmla="*/ 2147483646 w 605"/>
                <a:gd name="T55" fmla="*/ 2147483646 h 709"/>
                <a:gd name="T56" fmla="*/ 2147483646 w 605"/>
                <a:gd name="T57" fmla="*/ 2147483646 h 709"/>
                <a:gd name="T58" fmla="*/ 2147483646 w 605"/>
                <a:gd name="T59" fmla="*/ 2147483646 h 709"/>
                <a:gd name="T60" fmla="*/ 2147483646 w 605"/>
                <a:gd name="T61" fmla="*/ 2147483646 h 709"/>
                <a:gd name="T62" fmla="*/ 2147483646 w 605"/>
                <a:gd name="T63" fmla="*/ 2147483646 h 709"/>
                <a:gd name="T64" fmla="*/ 2147483646 w 605"/>
                <a:gd name="T65" fmla="*/ 2147483646 h 709"/>
                <a:gd name="T66" fmla="*/ 2147483646 w 605"/>
                <a:gd name="T67" fmla="*/ 2147483646 h 709"/>
                <a:gd name="T68" fmla="*/ 2147483646 w 605"/>
                <a:gd name="T69" fmla="*/ 2147483646 h 709"/>
                <a:gd name="T70" fmla="*/ 2147483646 w 605"/>
                <a:gd name="T71" fmla="*/ 2147483646 h 709"/>
                <a:gd name="T72" fmla="*/ 2147483646 w 605"/>
                <a:gd name="T73" fmla="*/ 0 h 7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05"/>
                <a:gd name="T112" fmla="*/ 0 h 709"/>
                <a:gd name="T113" fmla="*/ 605 w 605"/>
                <a:gd name="T114" fmla="*/ 709 h 7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05" h="709">
                  <a:moveTo>
                    <a:pt x="302" y="0"/>
                  </a:moveTo>
                  <a:lnTo>
                    <a:pt x="302" y="0"/>
                  </a:lnTo>
                  <a:lnTo>
                    <a:pt x="271" y="2"/>
                  </a:lnTo>
                  <a:lnTo>
                    <a:pt x="241" y="6"/>
                  </a:lnTo>
                  <a:lnTo>
                    <a:pt x="211" y="13"/>
                  </a:lnTo>
                  <a:lnTo>
                    <a:pt x="184" y="24"/>
                  </a:lnTo>
                  <a:lnTo>
                    <a:pt x="158" y="37"/>
                  </a:lnTo>
                  <a:lnTo>
                    <a:pt x="133" y="52"/>
                  </a:lnTo>
                  <a:lnTo>
                    <a:pt x="109" y="69"/>
                  </a:lnTo>
                  <a:lnTo>
                    <a:pt x="87" y="89"/>
                  </a:lnTo>
                  <a:lnTo>
                    <a:pt x="69" y="110"/>
                  </a:lnTo>
                  <a:lnTo>
                    <a:pt x="52" y="134"/>
                  </a:lnTo>
                  <a:lnTo>
                    <a:pt x="35" y="158"/>
                  </a:lnTo>
                  <a:lnTo>
                    <a:pt x="22" y="186"/>
                  </a:lnTo>
                  <a:lnTo>
                    <a:pt x="13" y="214"/>
                  </a:lnTo>
                  <a:lnTo>
                    <a:pt x="5" y="241"/>
                  </a:lnTo>
                  <a:lnTo>
                    <a:pt x="2" y="271"/>
                  </a:lnTo>
                  <a:lnTo>
                    <a:pt x="0" y="303"/>
                  </a:lnTo>
                  <a:lnTo>
                    <a:pt x="0" y="323"/>
                  </a:lnTo>
                  <a:lnTo>
                    <a:pt x="2" y="345"/>
                  </a:lnTo>
                  <a:lnTo>
                    <a:pt x="5" y="364"/>
                  </a:lnTo>
                  <a:lnTo>
                    <a:pt x="11" y="384"/>
                  </a:lnTo>
                  <a:lnTo>
                    <a:pt x="17" y="403"/>
                  </a:lnTo>
                  <a:lnTo>
                    <a:pt x="24" y="421"/>
                  </a:lnTo>
                  <a:lnTo>
                    <a:pt x="31" y="440"/>
                  </a:lnTo>
                  <a:lnTo>
                    <a:pt x="43" y="457"/>
                  </a:lnTo>
                  <a:lnTo>
                    <a:pt x="52" y="473"/>
                  </a:lnTo>
                  <a:lnTo>
                    <a:pt x="65" y="490"/>
                  </a:lnTo>
                  <a:lnTo>
                    <a:pt x="76" y="505"/>
                  </a:lnTo>
                  <a:lnTo>
                    <a:pt x="91" y="520"/>
                  </a:lnTo>
                  <a:lnTo>
                    <a:pt x="106" y="533"/>
                  </a:lnTo>
                  <a:lnTo>
                    <a:pt x="121" y="546"/>
                  </a:lnTo>
                  <a:lnTo>
                    <a:pt x="135" y="557"/>
                  </a:lnTo>
                  <a:lnTo>
                    <a:pt x="154" y="566"/>
                  </a:lnTo>
                  <a:lnTo>
                    <a:pt x="167" y="709"/>
                  </a:lnTo>
                  <a:lnTo>
                    <a:pt x="288" y="605"/>
                  </a:lnTo>
                  <a:lnTo>
                    <a:pt x="302" y="605"/>
                  </a:lnTo>
                  <a:lnTo>
                    <a:pt x="332" y="603"/>
                  </a:lnTo>
                  <a:lnTo>
                    <a:pt x="364" y="599"/>
                  </a:lnTo>
                  <a:lnTo>
                    <a:pt x="391" y="592"/>
                  </a:lnTo>
                  <a:lnTo>
                    <a:pt x="419" y="581"/>
                  </a:lnTo>
                  <a:lnTo>
                    <a:pt x="447" y="570"/>
                  </a:lnTo>
                  <a:lnTo>
                    <a:pt x="471" y="553"/>
                  </a:lnTo>
                  <a:lnTo>
                    <a:pt x="495" y="536"/>
                  </a:lnTo>
                  <a:lnTo>
                    <a:pt x="516" y="518"/>
                  </a:lnTo>
                  <a:lnTo>
                    <a:pt x="536" y="496"/>
                  </a:lnTo>
                  <a:lnTo>
                    <a:pt x="553" y="471"/>
                  </a:lnTo>
                  <a:lnTo>
                    <a:pt x="568" y="447"/>
                  </a:lnTo>
                  <a:lnTo>
                    <a:pt x="581" y="421"/>
                  </a:lnTo>
                  <a:lnTo>
                    <a:pt x="592" y="394"/>
                  </a:lnTo>
                  <a:lnTo>
                    <a:pt x="599" y="364"/>
                  </a:lnTo>
                  <a:lnTo>
                    <a:pt x="603" y="334"/>
                  </a:lnTo>
                  <a:lnTo>
                    <a:pt x="605" y="303"/>
                  </a:lnTo>
                  <a:lnTo>
                    <a:pt x="603" y="271"/>
                  </a:lnTo>
                  <a:lnTo>
                    <a:pt x="599" y="241"/>
                  </a:lnTo>
                  <a:lnTo>
                    <a:pt x="592" y="214"/>
                  </a:lnTo>
                  <a:lnTo>
                    <a:pt x="581" y="186"/>
                  </a:lnTo>
                  <a:lnTo>
                    <a:pt x="568" y="158"/>
                  </a:lnTo>
                  <a:lnTo>
                    <a:pt x="553" y="134"/>
                  </a:lnTo>
                  <a:lnTo>
                    <a:pt x="536" y="110"/>
                  </a:lnTo>
                  <a:lnTo>
                    <a:pt x="516" y="89"/>
                  </a:lnTo>
                  <a:lnTo>
                    <a:pt x="495" y="69"/>
                  </a:lnTo>
                  <a:lnTo>
                    <a:pt x="471" y="52"/>
                  </a:lnTo>
                  <a:lnTo>
                    <a:pt x="447" y="37"/>
                  </a:lnTo>
                  <a:lnTo>
                    <a:pt x="419" y="24"/>
                  </a:lnTo>
                  <a:lnTo>
                    <a:pt x="391" y="13"/>
                  </a:lnTo>
                  <a:lnTo>
                    <a:pt x="364" y="6"/>
                  </a:lnTo>
                  <a:lnTo>
                    <a:pt x="332" y="2"/>
                  </a:lnTo>
                  <a:lnTo>
                    <a:pt x="302" y="0"/>
                  </a:lnTo>
                  <a:close/>
                </a:path>
              </a:pathLst>
            </a:custGeom>
            <a:blipFill dpi="0" rotWithShape="0">
              <a:blip r:embed="rId3" cstate="print"/>
              <a:srcRect/>
              <a:tile tx="0" ty="0" sx="100000" sy="100000" flip="none" algn="tl"/>
            </a:blipFill>
            <a:ln w="28575">
              <a:solidFill>
                <a:schemeClr val="bg1"/>
              </a:solidFill>
              <a:round/>
            </a:ln>
          </p:spPr>
          <p:txBody>
            <a:bodyPr/>
            <a:lstStyle/>
            <a:p>
              <a:endParaRPr lang="en-GB">
                <a:solidFill>
                  <a:srgbClr val="080808"/>
                </a:solidFill>
              </a:endParaRPr>
            </a:p>
          </p:txBody>
        </p:sp>
        <p:sp>
          <p:nvSpPr>
            <p:cNvPr id="97" name="Freeform 13"/>
            <p:cNvSpPr>
              <a:spLocks noChangeArrowheads="1"/>
            </p:cNvSpPr>
            <p:nvPr/>
          </p:nvSpPr>
          <p:spPr bwMode="auto">
            <a:xfrm>
              <a:off x="3526290" y="3080249"/>
              <a:ext cx="360040" cy="288032"/>
            </a:xfrm>
            <a:custGeom>
              <a:avLst/>
              <a:gdLst>
                <a:gd name="T0" fmla="*/ 199055 w 602"/>
                <a:gd name="T1" fmla="*/ 215541 h 601"/>
                <a:gd name="T2" fmla="*/ 199055 w 602"/>
                <a:gd name="T3" fmla="*/ 215541 h 601"/>
                <a:gd name="T4" fmla="*/ 15173 w 602"/>
                <a:gd name="T5" fmla="*/ 215541 h 601"/>
                <a:gd name="T6" fmla="*/ 0 w 602"/>
                <a:gd name="T7" fmla="*/ 200453 h 601"/>
                <a:gd name="T8" fmla="*/ 0 w 602"/>
                <a:gd name="T9" fmla="*/ 17602 h 601"/>
                <a:gd name="T10" fmla="*/ 15173 w 602"/>
                <a:gd name="T11" fmla="*/ 0 h 601"/>
                <a:gd name="T12" fmla="*/ 199055 w 602"/>
                <a:gd name="T13" fmla="*/ 0 h 601"/>
                <a:gd name="T14" fmla="*/ 217118 w 602"/>
                <a:gd name="T15" fmla="*/ 17602 h 601"/>
                <a:gd name="T16" fmla="*/ 217118 w 602"/>
                <a:gd name="T17" fmla="*/ 200453 h 601"/>
                <a:gd name="T18" fmla="*/ 199055 w 602"/>
                <a:gd name="T19" fmla="*/ 215541 h 601"/>
                <a:gd name="T20" fmla="*/ 92122 w 602"/>
                <a:gd name="T21" fmla="*/ 40594 h 601"/>
                <a:gd name="T22" fmla="*/ 92122 w 602"/>
                <a:gd name="T23" fmla="*/ 40594 h 601"/>
                <a:gd name="T24" fmla="*/ 66472 w 602"/>
                <a:gd name="T25" fmla="*/ 45623 h 601"/>
                <a:gd name="T26" fmla="*/ 50938 w 602"/>
                <a:gd name="T27" fmla="*/ 60711 h 601"/>
                <a:gd name="T28" fmla="*/ 48409 w 602"/>
                <a:gd name="T29" fmla="*/ 81187 h 601"/>
                <a:gd name="T30" fmla="*/ 48409 w 602"/>
                <a:gd name="T31" fmla="*/ 91246 h 601"/>
                <a:gd name="T32" fmla="*/ 33236 w 602"/>
                <a:gd name="T33" fmla="*/ 91246 h 601"/>
                <a:gd name="T34" fmla="*/ 33236 w 602"/>
                <a:gd name="T35" fmla="*/ 116751 h 601"/>
                <a:gd name="T36" fmla="*/ 48409 w 602"/>
                <a:gd name="T37" fmla="*/ 116751 h 601"/>
                <a:gd name="T38" fmla="*/ 48409 w 602"/>
                <a:gd name="T39" fmla="*/ 200453 h 601"/>
                <a:gd name="T40" fmla="*/ 84174 w 602"/>
                <a:gd name="T41" fmla="*/ 200453 h 601"/>
                <a:gd name="T42" fmla="*/ 84174 w 602"/>
                <a:gd name="T43" fmla="*/ 116751 h 601"/>
                <a:gd name="T44" fmla="*/ 104766 w 602"/>
                <a:gd name="T45" fmla="*/ 116751 h 601"/>
                <a:gd name="T46" fmla="*/ 112352 w 602"/>
                <a:gd name="T47" fmla="*/ 91246 h 601"/>
                <a:gd name="T48" fmla="*/ 84174 w 602"/>
                <a:gd name="T49" fmla="*/ 91246 h 601"/>
                <a:gd name="T50" fmla="*/ 84174 w 602"/>
                <a:gd name="T51" fmla="*/ 81187 h 601"/>
                <a:gd name="T52" fmla="*/ 86703 w 602"/>
                <a:gd name="T53" fmla="*/ 68614 h 601"/>
                <a:gd name="T54" fmla="*/ 99708 w 602"/>
                <a:gd name="T55" fmla="*/ 66099 h 601"/>
                <a:gd name="T56" fmla="*/ 112352 w 602"/>
                <a:gd name="T57" fmla="*/ 71128 h 601"/>
                <a:gd name="T58" fmla="*/ 119939 w 602"/>
                <a:gd name="T59" fmla="*/ 48137 h 601"/>
                <a:gd name="T60" fmla="*/ 92122 w 602"/>
                <a:gd name="T61" fmla="*/ 40594 h 60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02" h="601">
                  <a:moveTo>
                    <a:pt x="551" y="600"/>
                  </a:moveTo>
                  <a:lnTo>
                    <a:pt x="551" y="600"/>
                  </a:lnTo>
                  <a:cubicBezTo>
                    <a:pt x="42" y="600"/>
                    <a:pt x="42" y="600"/>
                    <a:pt x="42" y="600"/>
                  </a:cubicBezTo>
                  <a:cubicBezTo>
                    <a:pt x="21" y="600"/>
                    <a:pt x="0" y="586"/>
                    <a:pt x="0" y="558"/>
                  </a:cubicBezTo>
                  <a:cubicBezTo>
                    <a:pt x="0" y="49"/>
                    <a:pt x="0" y="49"/>
                    <a:pt x="0" y="49"/>
                  </a:cubicBezTo>
                  <a:cubicBezTo>
                    <a:pt x="0" y="21"/>
                    <a:pt x="21" y="0"/>
                    <a:pt x="42" y="0"/>
                  </a:cubicBezTo>
                  <a:cubicBezTo>
                    <a:pt x="551" y="0"/>
                    <a:pt x="551" y="0"/>
                    <a:pt x="551" y="0"/>
                  </a:cubicBezTo>
                  <a:cubicBezTo>
                    <a:pt x="580" y="0"/>
                    <a:pt x="601" y="21"/>
                    <a:pt x="601" y="49"/>
                  </a:cubicBezTo>
                  <a:cubicBezTo>
                    <a:pt x="601" y="558"/>
                    <a:pt x="601" y="558"/>
                    <a:pt x="601" y="558"/>
                  </a:cubicBezTo>
                  <a:cubicBezTo>
                    <a:pt x="601" y="586"/>
                    <a:pt x="580" y="600"/>
                    <a:pt x="551" y="600"/>
                  </a:cubicBezTo>
                  <a:close/>
                  <a:moveTo>
                    <a:pt x="255" y="113"/>
                  </a:moveTo>
                  <a:lnTo>
                    <a:pt x="255" y="113"/>
                  </a:lnTo>
                  <a:cubicBezTo>
                    <a:pt x="226" y="113"/>
                    <a:pt x="198" y="120"/>
                    <a:pt x="184" y="127"/>
                  </a:cubicBezTo>
                  <a:cubicBezTo>
                    <a:pt x="163" y="141"/>
                    <a:pt x="148" y="155"/>
                    <a:pt x="141" y="169"/>
                  </a:cubicBezTo>
                  <a:cubicBezTo>
                    <a:pt x="141" y="184"/>
                    <a:pt x="134" y="198"/>
                    <a:pt x="134" y="226"/>
                  </a:cubicBezTo>
                  <a:cubicBezTo>
                    <a:pt x="134" y="254"/>
                    <a:pt x="134" y="254"/>
                    <a:pt x="134" y="254"/>
                  </a:cubicBezTo>
                  <a:cubicBezTo>
                    <a:pt x="92" y="254"/>
                    <a:pt x="92" y="254"/>
                    <a:pt x="92" y="254"/>
                  </a:cubicBezTo>
                  <a:cubicBezTo>
                    <a:pt x="92" y="325"/>
                    <a:pt x="92" y="325"/>
                    <a:pt x="92" y="325"/>
                  </a:cubicBezTo>
                  <a:cubicBezTo>
                    <a:pt x="134" y="325"/>
                    <a:pt x="134" y="325"/>
                    <a:pt x="134" y="325"/>
                  </a:cubicBezTo>
                  <a:cubicBezTo>
                    <a:pt x="134" y="558"/>
                    <a:pt x="134" y="558"/>
                    <a:pt x="134" y="558"/>
                  </a:cubicBezTo>
                  <a:cubicBezTo>
                    <a:pt x="233" y="558"/>
                    <a:pt x="233" y="558"/>
                    <a:pt x="233" y="558"/>
                  </a:cubicBezTo>
                  <a:cubicBezTo>
                    <a:pt x="233" y="325"/>
                    <a:pt x="233" y="325"/>
                    <a:pt x="233" y="325"/>
                  </a:cubicBezTo>
                  <a:cubicBezTo>
                    <a:pt x="290" y="325"/>
                    <a:pt x="290" y="325"/>
                    <a:pt x="290" y="325"/>
                  </a:cubicBezTo>
                  <a:cubicBezTo>
                    <a:pt x="311" y="254"/>
                    <a:pt x="311" y="254"/>
                    <a:pt x="311" y="254"/>
                  </a:cubicBezTo>
                  <a:cubicBezTo>
                    <a:pt x="233" y="254"/>
                    <a:pt x="233" y="254"/>
                    <a:pt x="233" y="254"/>
                  </a:cubicBezTo>
                  <a:cubicBezTo>
                    <a:pt x="233" y="226"/>
                    <a:pt x="233" y="226"/>
                    <a:pt x="233" y="226"/>
                  </a:cubicBezTo>
                  <a:cubicBezTo>
                    <a:pt x="233" y="212"/>
                    <a:pt x="233" y="198"/>
                    <a:pt x="240" y="191"/>
                  </a:cubicBezTo>
                  <a:cubicBezTo>
                    <a:pt x="248" y="191"/>
                    <a:pt x="262" y="184"/>
                    <a:pt x="276" y="184"/>
                  </a:cubicBezTo>
                  <a:cubicBezTo>
                    <a:pt x="290" y="184"/>
                    <a:pt x="297" y="191"/>
                    <a:pt x="311" y="198"/>
                  </a:cubicBezTo>
                  <a:cubicBezTo>
                    <a:pt x="332" y="134"/>
                    <a:pt x="332" y="134"/>
                    <a:pt x="332" y="134"/>
                  </a:cubicBezTo>
                  <a:cubicBezTo>
                    <a:pt x="304" y="127"/>
                    <a:pt x="283" y="113"/>
                    <a:pt x="255" y="113"/>
                  </a:cubicBez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1218565" fontAlgn="base">
                <a:spcBef>
                  <a:spcPct val="0"/>
                </a:spcBef>
                <a:spcAft>
                  <a:spcPct val="0"/>
                </a:spcAft>
              </a:pPr>
              <a:endParaRPr lang="zh-CN" altLang="en-US" sz="4800">
                <a:solidFill>
                  <a:srgbClr val="080808"/>
                </a:solidFill>
                <a:ea typeface="MS PGothic" panose="020B0600070205080204" pitchFamily="34" charset="-128"/>
              </a:endParaRPr>
            </a:p>
          </p:txBody>
        </p:sp>
      </p:grpSp>
      <p:grpSp>
        <p:nvGrpSpPr>
          <p:cNvPr id="110" name="组合 109"/>
          <p:cNvGrpSpPr/>
          <p:nvPr/>
        </p:nvGrpSpPr>
        <p:grpSpPr>
          <a:xfrm>
            <a:off x="417077" y="3063155"/>
            <a:ext cx="698500" cy="817563"/>
            <a:chOff x="706637" y="3063155"/>
            <a:chExt cx="698500" cy="817563"/>
          </a:xfrm>
        </p:grpSpPr>
        <p:sp>
          <p:nvSpPr>
            <p:cNvPr id="36" name="Freeform 73"/>
            <p:cNvSpPr/>
            <p:nvPr/>
          </p:nvSpPr>
          <p:spPr bwMode="auto">
            <a:xfrm>
              <a:off x="706637" y="3063155"/>
              <a:ext cx="698500" cy="817563"/>
            </a:xfrm>
            <a:custGeom>
              <a:avLst/>
              <a:gdLst>
                <a:gd name="T0" fmla="*/ 2147483646 w 622"/>
                <a:gd name="T1" fmla="*/ 2147483646 h 727"/>
                <a:gd name="T2" fmla="*/ 2147483646 w 622"/>
                <a:gd name="T3" fmla="*/ 2147483646 h 727"/>
                <a:gd name="T4" fmla="*/ 2147483646 w 622"/>
                <a:gd name="T5" fmla="*/ 2147483646 h 727"/>
                <a:gd name="T6" fmla="*/ 2147483646 w 622"/>
                <a:gd name="T7" fmla="*/ 2147483646 h 727"/>
                <a:gd name="T8" fmla="*/ 2147483646 w 622"/>
                <a:gd name="T9" fmla="*/ 2147483646 h 727"/>
                <a:gd name="T10" fmla="*/ 2147483646 w 622"/>
                <a:gd name="T11" fmla="*/ 2147483646 h 727"/>
                <a:gd name="T12" fmla="*/ 2147483646 w 622"/>
                <a:gd name="T13" fmla="*/ 2147483646 h 727"/>
                <a:gd name="T14" fmla="*/ 2147483646 w 622"/>
                <a:gd name="T15" fmla="*/ 2147483646 h 727"/>
                <a:gd name="T16" fmla="*/ 2147483646 w 622"/>
                <a:gd name="T17" fmla="*/ 0 h 727"/>
                <a:gd name="T18" fmla="*/ 2147483646 w 622"/>
                <a:gd name="T19" fmla="*/ 2147483646 h 727"/>
                <a:gd name="T20" fmla="*/ 2147483646 w 622"/>
                <a:gd name="T21" fmla="*/ 2147483646 h 727"/>
                <a:gd name="T22" fmla="*/ 2147483646 w 622"/>
                <a:gd name="T23" fmla="*/ 2147483646 h 727"/>
                <a:gd name="T24" fmla="*/ 2147483646 w 622"/>
                <a:gd name="T25" fmla="*/ 2147483646 h 727"/>
                <a:gd name="T26" fmla="*/ 2147483646 w 622"/>
                <a:gd name="T27" fmla="*/ 2147483646 h 727"/>
                <a:gd name="T28" fmla="*/ 2147483646 w 622"/>
                <a:gd name="T29" fmla="*/ 2147483646 h 727"/>
                <a:gd name="T30" fmla="*/ 2147483646 w 622"/>
                <a:gd name="T31" fmla="*/ 2147483646 h 727"/>
                <a:gd name="T32" fmla="*/ 2147483646 w 622"/>
                <a:gd name="T33" fmla="*/ 2147483646 h 727"/>
                <a:gd name="T34" fmla="*/ 0 w 622"/>
                <a:gd name="T35" fmla="*/ 2147483646 h 727"/>
                <a:gd name="T36" fmla="*/ 2147483646 w 622"/>
                <a:gd name="T37" fmla="*/ 2147483646 h 727"/>
                <a:gd name="T38" fmla="*/ 2147483646 w 622"/>
                <a:gd name="T39" fmla="*/ 2147483646 h 727"/>
                <a:gd name="T40" fmla="*/ 2147483646 w 622"/>
                <a:gd name="T41" fmla="*/ 2147483646 h 727"/>
                <a:gd name="T42" fmla="*/ 2147483646 w 622"/>
                <a:gd name="T43" fmla="*/ 2147483646 h 727"/>
                <a:gd name="T44" fmla="*/ 2147483646 w 622"/>
                <a:gd name="T45" fmla="*/ 2147483646 h 727"/>
                <a:gd name="T46" fmla="*/ 2147483646 w 622"/>
                <a:gd name="T47" fmla="*/ 2147483646 h 727"/>
                <a:gd name="T48" fmla="*/ 2147483646 w 622"/>
                <a:gd name="T49" fmla="*/ 2147483646 h 727"/>
                <a:gd name="T50" fmla="*/ 2147483646 w 622"/>
                <a:gd name="T51" fmla="*/ 2147483646 h 727"/>
                <a:gd name="T52" fmla="*/ 2147483646 w 622"/>
                <a:gd name="T53" fmla="*/ 2147483646 h 727"/>
                <a:gd name="T54" fmla="*/ 2147483646 w 622"/>
                <a:gd name="T55" fmla="*/ 2147483646 h 727"/>
                <a:gd name="T56" fmla="*/ 2147483646 w 622"/>
                <a:gd name="T57" fmla="*/ 2147483646 h 727"/>
                <a:gd name="T58" fmla="*/ 2147483646 w 622"/>
                <a:gd name="T59" fmla="*/ 2147483646 h 727"/>
                <a:gd name="T60" fmla="*/ 2147483646 w 622"/>
                <a:gd name="T61" fmla="*/ 2147483646 h 727"/>
                <a:gd name="T62" fmla="*/ 2147483646 w 622"/>
                <a:gd name="T63" fmla="*/ 2147483646 h 727"/>
                <a:gd name="T64" fmla="*/ 2147483646 w 622"/>
                <a:gd name="T65" fmla="*/ 2147483646 h 727"/>
                <a:gd name="T66" fmla="*/ 2147483646 w 622"/>
                <a:gd name="T67" fmla="*/ 2147483646 h 727"/>
                <a:gd name="T68" fmla="*/ 2147483646 w 622"/>
                <a:gd name="T69" fmla="*/ 2147483646 h 727"/>
                <a:gd name="T70" fmla="*/ 2147483646 w 622"/>
                <a:gd name="T71" fmla="*/ 2147483646 h 727"/>
                <a:gd name="T72" fmla="*/ 2147483646 w 622"/>
                <a:gd name="T73" fmla="*/ 2147483646 h 72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22"/>
                <a:gd name="T112" fmla="*/ 0 h 727"/>
                <a:gd name="T113" fmla="*/ 622 w 622"/>
                <a:gd name="T114" fmla="*/ 727 h 72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22" h="727">
                  <a:moveTo>
                    <a:pt x="622" y="310"/>
                  </a:moveTo>
                  <a:lnTo>
                    <a:pt x="622" y="310"/>
                  </a:lnTo>
                  <a:lnTo>
                    <a:pt x="620" y="278"/>
                  </a:lnTo>
                  <a:lnTo>
                    <a:pt x="614" y="249"/>
                  </a:lnTo>
                  <a:lnTo>
                    <a:pt x="607" y="219"/>
                  </a:lnTo>
                  <a:lnTo>
                    <a:pt x="598" y="189"/>
                  </a:lnTo>
                  <a:lnTo>
                    <a:pt x="585" y="163"/>
                  </a:lnTo>
                  <a:lnTo>
                    <a:pt x="568" y="137"/>
                  </a:lnTo>
                  <a:lnTo>
                    <a:pt x="551" y="113"/>
                  </a:lnTo>
                  <a:lnTo>
                    <a:pt x="531" y="91"/>
                  </a:lnTo>
                  <a:lnTo>
                    <a:pt x="509" y="70"/>
                  </a:lnTo>
                  <a:lnTo>
                    <a:pt x="485" y="54"/>
                  </a:lnTo>
                  <a:lnTo>
                    <a:pt x="459" y="37"/>
                  </a:lnTo>
                  <a:lnTo>
                    <a:pt x="433" y="24"/>
                  </a:lnTo>
                  <a:lnTo>
                    <a:pt x="403" y="15"/>
                  </a:lnTo>
                  <a:lnTo>
                    <a:pt x="373" y="7"/>
                  </a:lnTo>
                  <a:lnTo>
                    <a:pt x="344" y="2"/>
                  </a:lnTo>
                  <a:lnTo>
                    <a:pt x="310" y="0"/>
                  </a:lnTo>
                  <a:lnTo>
                    <a:pt x="279" y="2"/>
                  </a:lnTo>
                  <a:lnTo>
                    <a:pt x="249" y="7"/>
                  </a:lnTo>
                  <a:lnTo>
                    <a:pt x="219" y="15"/>
                  </a:lnTo>
                  <a:lnTo>
                    <a:pt x="190" y="24"/>
                  </a:lnTo>
                  <a:lnTo>
                    <a:pt x="164" y="37"/>
                  </a:lnTo>
                  <a:lnTo>
                    <a:pt x="138" y="54"/>
                  </a:lnTo>
                  <a:lnTo>
                    <a:pt x="113" y="70"/>
                  </a:lnTo>
                  <a:lnTo>
                    <a:pt x="91" y="91"/>
                  </a:lnTo>
                  <a:lnTo>
                    <a:pt x="71" y="113"/>
                  </a:lnTo>
                  <a:lnTo>
                    <a:pt x="54" y="137"/>
                  </a:lnTo>
                  <a:lnTo>
                    <a:pt x="37" y="163"/>
                  </a:lnTo>
                  <a:lnTo>
                    <a:pt x="24" y="189"/>
                  </a:lnTo>
                  <a:lnTo>
                    <a:pt x="15" y="219"/>
                  </a:lnTo>
                  <a:lnTo>
                    <a:pt x="6" y="249"/>
                  </a:lnTo>
                  <a:lnTo>
                    <a:pt x="2" y="278"/>
                  </a:lnTo>
                  <a:lnTo>
                    <a:pt x="0" y="310"/>
                  </a:lnTo>
                  <a:lnTo>
                    <a:pt x="2" y="343"/>
                  </a:lnTo>
                  <a:lnTo>
                    <a:pt x="6" y="373"/>
                  </a:lnTo>
                  <a:lnTo>
                    <a:pt x="15" y="402"/>
                  </a:lnTo>
                  <a:lnTo>
                    <a:pt x="24" y="432"/>
                  </a:lnTo>
                  <a:lnTo>
                    <a:pt x="37" y="458"/>
                  </a:lnTo>
                  <a:lnTo>
                    <a:pt x="54" y="484"/>
                  </a:lnTo>
                  <a:lnTo>
                    <a:pt x="71" y="508"/>
                  </a:lnTo>
                  <a:lnTo>
                    <a:pt x="91" y="530"/>
                  </a:lnTo>
                  <a:lnTo>
                    <a:pt x="113" y="551"/>
                  </a:lnTo>
                  <a:lnTo>
                    <a:pt x="138" y="568"/>
                  </a:lnTo>
                  <a:lnTo>
                    <a:pt x="164" y="584"/>
                  </a:lnTo>
                  <a:lnTo>
                    <a:pt x="190" y="597"/>
                  </a:lnTo>
                  <a:lnTo>
                    <a:pt x="219" y="607"/>
                  </a:lnTo>
                  <a:lnTo>
                    <a:pt x="249" y="614"/>
                  </a:lnTo>
                  <a:lnTo>
                    <a:pt x="279" y="619"/>
                  </a:lnTo>
                  <a:lnTo>
                    <a:pt x="310" y="621"/>
                  </a:lnTo>
                  <a:lnTo>
                    <a:pt x="325" y="621"/>
                  </a:lnTo>
                  <a:lnTo>
                    <a:pt x="451" y="727"/>
                  </a:lnTo>
                  <a:lnTo>
                    <a:pt x="464" y="581"/>
                  </a:lnTo>
                  <a:lnTo>
                    <a:pt x="481" y="569"/>
                  </a:lnTo>
                  <a:lnTo>
                    <a:pt x="498" y="558"/>
                  </a:lnTo>
                  <a:lnTo>
                    <a:pt x="512" y="545"/>
                  </a:lnTo>
                  <a:lnTo>
                    <a:pt x="527" y="532"/>
                  </a:lnTo>
                  <a:lnTo>
                    <a:pt x="542" y="517"/>
                  </a:lnTo>
                  <a:lnTo>
                    <a:pt x="555" y="503"/>
                  </a:lnTo>
                  <a:lnTo>
                    <a:pt x="566" y="486"/>
                  </a:lnTo>
                  <a:lnTo>
                    <a:pt x="577" y="469"/>
                  </a:lnTo>
                  <a:lnTo>
                    <a:pt x="588" y="451"/>
                  </a:lnTo>
                  <a:lnTo>
                    <a:pt x="596" y="432"/>
                  </a:lnTo>
                  <a:lnTo>
                    <a:pt x="603" y="414"/>
                  </a:lnTo>
                  <a:lnTo>
                    <a:pt x="611" y="395"/>
                  </a:lnTo>
                  <a:lnTo>
                    <a:pt x="614" y="375"/>
                  </a:lnTo>
                  <a:lnTo>
                    <a:pt x="618" y="352"/>
                  </a:lnTo>
                  <a:lnTo>
                    <a:pt x="620" y="332"/>
                  </a:lnTo>
                  <a:lnTo>
                    <a:pt x="622" y="310"/>
                  </a:lnTo>
                  <a:close/>
                </a:path>
              </a:pathLst>
            </a:custGeom>
            <a:blipFill dpi="0" rotWithShape="0">
              <a:blip r:embed="rId3" cstate="print"/>
              <a:srcRect/>
              <a:tile tx="0" ty="0" sx="100000" sy="100000" flip="none" algn="tl"/>
            </a:blipFill>
            <a:ln w="28575">
              <a:solidFill>
                <a:schemeClr val="bg1"/>
              </a:solidFill>
              <a:round/>
            </a:ln>
          </p:spPr>
          <p:txBody>
            <a:bodyPr/>
            <a:lstStyle/>
            <a:p>
              <a:endParaRPr lang="en-GB"/>
            </a:p>
          </p:txBody>
        </p:sp>
        <p:grpSp>
          <p:nvGrpSpPr>
            <p:cNvPr id="98" name="Group 68"/>
            <p:cNvGrpSpPr/>
            <p:nvPr/>
          </p:nvGrpSpPr>
          <p:grpSpPr>
            <a:xfrm>
              <a:off x="888846" y="3201687"/>
              <a:ext cx="432048" cy="432048"/>
              <a:chOff x="2151063" y="322263"/>
              <a:chExt cx="604837" cy="550863"/>
            </a:xfrm>
            <a:solidFill>
              <a:schemeClr val="bg1"/>
            </a:solidFill>
          </p:grpSpPr>
          <p:sp>
            <p:nvSpPr>
              <p:cNvPr id="99" name="Freeform 21"/>
              <p:cNvSpPr>
                <a:spLocks noEditPoints="1"/>
              </p:cNvSpPr>
              <p:nvPr/>
            </p:nvSpPr>
            <p:spPr bwMode="auto">
              <a:xfrm>
                <a:off x="2151063" y="465138"/>
                <a:ext cx="265113" cy="407988"/>
              </a:xfrm>
              <a:custGeom>
                <a:avLst/>
                <a:gdLst/>
                <a:ahLst/>
                <a:cxnLst>
                  <a:cxn ang="0">
                    <a:pos x="93" y="20"/>
                  </a:cxn>
                  <a:cxn ang="0">
                    <a:pos x="93" y="49"/>
                  </a:cxn>
                  <a:cxn ang="0">
                    <a:pos x="93" y="53"/>
                  </a:cxn>
                  <a:cxn ang="0">
                    <a:pos x="47" y="61"/>
                  </a:cxn>
                  <a:cxn ang="0">
                    <a:pos x="0" y="53"/>
                  </a:cxn>
                  <a:cxn ang="0">
                    <a:pos x="0" y="49"/>
                  </a:cxn>
                  <a:cxn ang="0">
                    <a:pos x="0" y="20"/>
                  </a:cxn>
                  <a:cxn ang="0">
                    <a:pos x="0" y="20"/>
                  </a:cxn>
                  <a:cxn ang="0">
                    <a:pos x="47" y="0"/>
                  </a:cxn>
                  <a:cxn ang="0">
                    <a:pos x="93" y="20"/>
                  </a:cxn>
                  <a:cxn ang="0">
                    <a:pos x="93" y="20"/>
                  </a:cxn>
                  <a:cxn ang="0">
                    <a:pos x="93" y="55"/>
                  </a:cxn>
                  <a:cxn ang="0">
                    <a:pos x="47" y="63"/>
                  </a:cxn>
                  <a:cxn ang="0">
                    <a:pos x="0" y="56"/>
                  </a:cxn>
                  <a:cxn ang="0">
                    <a:pos x="0" y="64"/>
                  </a:cxn>
                  <a:cxn ang="0">
                    <a:pos x="47" y="71"/>
                  </a:cxn>
                  <a:cxn ang="0">
                    <a:pos x="93" y="63"/>
                  </a:cxn>
                  <a:cxn ang="0">
                    <a:pos x="93" y="55"/>
                  </a:cxn>
                  <a:cxn ang="0">
                    <a:pos x="93" y="66"/>
                  </a:cxn>
                  <a:cxn ang="0">
                    <a:pos x="93" y="89"/>
                  </a:cxn>
                  <a:cxn ang="0">
                    <a:pos x="47" y="97"/>
                  </a:cxn>
                  <a:cxn ang="0">
                    <a:pos x="0" y="89"/>
                  </a:cxn>
                  <a:cxn ang="0">
                    <a:pos x="0" y="66"/>
                  </a:cxn>
                  <a:cxn ang="0">
                    <a:pos x="47" y="73"/>
                  </a:cxn>
                  <a:cxn ang="0">
                    <a:pos x="93" y="66"/>
                  </a:cxn>
                  <a:cxn ang="0">
                    <a:pos x="93" y="91"/>
                  </a:cxn>
                  <a:cxn ang="0">
                    <a:pos x="47" y="99"/>
                  </a:cxn>
                  <a:cxn ang="0">
                    <a:pos x="0" y="92"/>
                  </a:cxn>
                  <a:cxn ang="0">
                    <a:pos x="0" y="100"/>
                  </a:cxn>
                  <a:cxn ang="0">
                    <a:pos x="47" y="107"/>
                  </a:cxn>
                  <a:cxn ang="0">
                    <a:pos x="93" y="99"/>
                  </a:cxn>
                  <a:cxn ang="0">
                    <a:pos x="93" y="91"/>
                  </a:cxn>
                  <a:cxn ang="0">
                    <a:pos x="93" y="102"/>
                  </a:cxn>
                  <a:cxn ang="0">
                    <a:pos x="93" y="114"/>
                  </a:cxn>
                  <a:cxn ang="0">
                    <a:pos x="46" y="140"/>
                  </a:cxn>
                  <a:cxn ang="0">
                    <a:pos x="0" y="114"/>
                  </a:cxn>
                  <a:cxn ang="0">
                    <a:pos x="0" y="102"/>
                  </a:cxn>
                  <a:cxn ang="0">
                    <a:pos x="47" y="110"/>
                  </a:cxn>
                  <a:cxn ang="0">
                    <a:pos x="93" y="102"/>
                  </a:cxn>
                  <a:cxn ang="0">
                    <a:pos x="47" y="2"/>
                  </a:cxn>
                  <a:cxn ang="0">
                    <a:pos x="6" y="20"/>
                  </a:cxn>
                  <a:cxn ang="0">
                    <a:pos x="47" y="37"/>
                  </a:cxn>
                  <a:cxn ang="0">
                    <a:pos x="88" y="20"/>
                  </a:cxn>
                  <a:cxn ang="0">
                    <a:pos x="47" y="2"/>
                  </a:cxn>
                </a:cxnLst>
                <a:rect l="0" t="0" r="r" b="b"/>
                <a:pathLst>
                  <a:path w="93" h="142">
                    <a:moveTo>
                      <a:pt x="93" y="20"/>
                    </a:moveTo>
                    <a:cubicBezTo>
                      <a:pt x="93" y="49"/>
                      <a:pt x="93" y="49"/>
                      <a:pt x="93" y="49"/>
                    </a:cubicBezTo>
                    <a:cubicBezTo>
                      <a:pt x="93" y="53"/>
                      <a:pt x="93" y="53"/>
                      <a:pt x="93" y="53"/>
                    </a:cubicBezTo>
                    <a:cubicBezTo>
                      <a:pt x="78" y="58"/>
                      <a:pt x="62" y="60"/>
                      <a:pt x="47" y="61"/>
                    </a:cubicBezTo>
                    <a:cubicBezTo>
                      <a:pt x="31" y="61"/>
                      <a:pt x="16" y="58"/>
                      <a:pt x="0" y="53"/>
                    </a:cubicBezTo>
                    <a:cubicBezTo>
                      <a:pt x="0" y="49"/>
                      <a:pt x="0" y="49"/>
                      <a:pt x="0" y="49"/>
                    </a:cubicBezTo>
                    <a:cubicBezTo>
                      <a:pt x="0" y="20"/>
                      <a:pt x="0" y="20"/>
                      <a:pt x="0" y="20"/>
                    </a:cubicBezTo>
                    <a:cubicBezTo>
                      <a:pt x="0" y="20"/>
                      <a:pt x="0" y="20"/>
                      <a:pt x="0" y="20"/>
                    </a:cubicBezTo>
                    <a:cubicBezTo>
                      <a:pt x="0" y="9"/>
                      <a:pt x="21" y="0"/>
                      <a:pt x="47" y="0"/>
                    </a:cubicBezTo>
                    <a:cubicBezTo>
                      <a:pt x="72" y="0"/>
                      <a:pt x="93" y="9"/>
                      <a:pt x="93" y="20"/>
                    </a:cubicBezTo>
                    <a:cubicBezTo>
                      <a:pt x="93" y="20"/>
                      <a:pt x="93" y="20"/>
                      <a:pt x="93" y="20"/>
                    </a:cubicBezTo>
                    <a:close/>
                    <a:moveTo>
                      <a:pt x="93" y="55"/>
                    </a:moveTo>
                    <a:cubicBezTo>
                      <a:pt x="78" y="60"/>
                      <a:pt x="62" y="63"/>
                      <a:pt x="47" y="63"/>
                    </a:cubicBezTo>
                    <a:cubicBezTo>
                      <a:pt x="31" y="63"/>
                      <a:pt x="16" y="61"/>
                      <a:pt x="0" y="56"/>
                    </a:cubicBezTo>
                    <a:cubicBezTo>
                      <a:pt x="0" y="64"/>
                      <a:pt x="0" y="64"/>
                      <a:pt x="0" y="64"/>
                    </a:cubicBezTo>
                    <a:cubicBezTo>
                      <a:pt x="16" y="69"/>
                      <a:pt x="31" y="71"/>
                      <a:pt x="47" y="71"/>
                    </a:cubicBezTo>
                    <a:cubicBezTo>
                      <a:pt x="62" y="71"/>
                      <a:pt x="78" y="68"/>
                      <a:pt x="93" y="63"/>
                    </a:cubicBezTo>
                    <a:cubicBezTo>
                      <a:pt x="93" y="55"/>
                      <a:pt x="93" y="55"/>
                      <a:pt x="93" y="55"/>
                    </a:cubicBezTo>
                    <a:close/>
                    <a:moveTo>
                      <a:pt x="93" y="66"/>
                    </a:moveTo>
                    <a:cubicBezTo>
                      <a:pt x="93" y="89"/>
                      <a:pt x="93" y="89"/>
                      <a:pt x="93" y="89"/>
                    </a:cubicBezTo>
                    <a:cubicBezTo>
                      <a:pt x="78" y="94"/>
                      <a:pt x="62" y="97"/>
                      <a:pt x="47" y="97"/>
                    </a:cubicBezTo>
                    <a:cubicBezTo>
                      <a:pt x="31" y="97"/>
                      <a:pt x="16" y="94"/>
                      <a:pt x="0" y="89"/>
                    </a:cubicBezTo>
                    <a:cubicBezTo>
                      <a:pt x="0" y="66"/>
                      <a:pt x="0" y="66"/>
                      <a:pt x="0" y="66"/>
                    </a:cubicBezTo>
                    <a:cubicBezTo>
                      <a:pt x="16" y="71"/>
                      <a:pt x="31" y="74"/>
                      <a:pt x="47" y="73"/>
                    </a:cubicBezTo>
                    <a:cubicBezTo>
                      <a:pt x="62" y="73"/>
                      <a:pt x="78" y="71"/>
                      <a:pt x="93" y="66"/>
                    </a:cubicBezTo>
                    <a:close/>
                    <a:moveTo>
                      <a:pt x="93" y="91"/>
                    </a:moveTo>
                    <a:cubicBezTo>
                      <a:pt x="78" y="96"/>
                      <a:pt x="62" y="99"/>
                      <a:pt x="47" y="99"/>
                    </a:cubicBezTo>
                    <a:cubicBezTo>
                      <a:pt x="31" y="99"/>
                      <a:pt x="16" y="97"/>
                      <a:pt x="0" y="92"/>
                    </a:cubicBezTo>
                    <a:cubicBezTo>
                      <a:pt x="0" y="100"/>
                      <a:pt x="0" y="100"/>
                      <a:pt x="0" y="100"/>
                    </a:cubicBezTo>
                    <a:cubicBezTo>
                      <a:pt x="16" y="105"/>
                      <a:pt x="31" y="107"/>
                      <a:pt x="47" y="107"/>
                    </a:cubicBezTo>
                    <a:cubicBezTo>
                      <a:pt x="62" y="107"/>
                      <a:pt x="78" y="104"/>
                      <a:pt x="93" y="99"/>
                    </a:cubicBezTo>
                    <a:cubicBezTo>
                      <a:pt x="93" y="91"/>
                      <a:pt x="93" y="91"/>
                      <a:pt x="93" y="91"/>
                    </a:cubicBezTo>
                    <a:close/>
                    <a:moveTo>
                      <a:pt x="93" y="102"/>
                    </a:moveTo>
                    <a:cubicBezTo>
                      <a:pt x="93" y="114"/>
                      <a:pt x="93" y="114"/>
                      <a:pt x="93" y="114"/>
                    </a:cubicBezTo>
                    <a:cubicBezTo>
                      <a:pt x="93" y="139"/>
                      <a:pt x="69" y="141"/>
                      <a:pt x="46" y="140"/>
                    </a:cubicBezTo>
                    <a:cubicBezTo>
                      <a:pt x="26" y="140"/>
                      <a:pt x="0" y="142"/>
                      <a:pt x="0" y="114"/>
                    </a:cubicBezTo>
                    <a:cubicBezTo>
                      <a:pt x="0" y="102"/>
                      <a:pt x="0" y="102"/>
                      <a:pt x="0" y="102"/>
                    </a:cubicBezTo>
                    <a:cubicBezTo>
                      <a:pt x="16" y="107"/>
                      <a:pt x="31" y="110"/>
                      <a:pt x="47" y="110"/>
                    </a:cubicBezTo>
                    <a:cubicBezTo>
                      <a:pt x="62" y="109"/>
                      <a:pt x="78" y="107"/>
                      <a:pt x="93" y="102"/>
                    </a:cubicBezTo>
                    <a:close/>
                    <a:moveTo>
                      <a:pt x="47" y="2"/>
                    </a:moveTo>
                    <a:cubicBezTo>
                      <a:pt x="24" y="2"/>
                      <a:pt x="6" y="10"/>
                      <a:pt x="6" y="20"/>
                    </a:cubicBezTo>
                    <a:cubicBezTo>
                      <a:pt x="6" y="29"/>
                      <a:pt x="24" y="37"/>
                      <a:pt x="47" y="37"/>
                    </a:cubicBezTo>
                    <a:cubicBezTo>
                      <a:pt x="69" y="37"/>
                      <a:pt x="88" y="29"/>
                      <a:pt x="88" y="20"/>
                    </a:cubicBezTo>
                    <a:cubicBezTo>
                      <a:pt x="88" y="10"/>
                      <a:pt x="69" y="2"/>
                      <a:pt x="47" y="2"/>
                    </a:cubicBezTo>
                    <a:close/>
                  </a:path>
                </a:pathLst>
              </a:custGeom>
              <a:grpFill/>
              <a:ln w="9525">
                <a:noFill/>
                <a:round/>
              </a:ln>
            </p:spPr>
            <p:txBody>
              <a:bodyPr/>
              <a:lstStyle/>
              <a:p>
                <a:pPr defTabSz="1218565">
                  <a:defRPr/>
                </a:pPr>
                <a:endParaRPr lang="en-US" sz="4800">
                  <a:solidFill>
                    <a:prstClr val="black"/>
                  </a:solidFill>
                  <a:ea typeface="MS PGothic" panose="020B0600070205080204" pitchFamily="34" charset="-128"/>
                </a:endParaRPr>
              </a:p>
            </p:txBody>
          </p:sp>
          <p:sp>
            <p:nvSpPr>
              <p:cNvPr id="100" name="Freeform 22"/>
              <p:cNvSpPr>
                <a:spLocks noEditPoints="1"/>
              </p:cNvSpPr>
              <p:nvPr/>
            </p:nvSpPr>
            <p:spPr bwMode="auto">
              <a:xfrm>
                <a:off x="2174875" y="477838"/>
                <a:ext cx="222250" cy="88900"/>
              </a:xfrm>
              <a:custGeom>
                <a:avLst/>
                <a:gdLst/>
                <a:ahLst/>
                <a:cxnLst>
                  <a:cxn ang="0">
                    <a:pos x="67" y="5"/>
                  </a:cxn>
                  <a:cxn ang="0">
                    <a:pos x="39" y="0"/>
                  </a:cxn>
                  <a:cxn ang="0">
                    <a:pos x="10" y="5"/>
                  </a:cxn>
                  <a:cxn ang="0">
                    <a:pos x="0" y="16"/>
                  </a:cxn>
                  <a:cxn ang="0">
                    <a:pos x="10" y="26"/>
                  </a:cxn>
                  <a:cxn ang="0">
                    <a:pos x="39" y="31"/>
                  </a:cxn>
                  <a:cxn ang="0">
                    <a:pos x="67" y="26"/>
                  </a:cxn>
                  <a:cxn ang="0">
                    <a:pos x="78" y="16"/>
                  </a:cxn>
                  <a:cxn ang="0">
                    <a:pos x="67" y="5"/>
                  </a:cxn>
                  <a:cxn ang="0">
                    <a:pos x="66" y="11"/>
                  </a:cxn>
                  <a:cxn ang="0">
                    <a:pos x="70" y="13"/>
                  </a:cxn>
                  <a:cxn ang="0">
                    <a:pos x="66" y="15"/>
                  </a:cxn>
                  <a:cxn ang="0">
                    <a:pos x="63" y="13"/>
                  </a:cxn>
                  <a:cxn ang="0">
                    <a:pos x="66" y="11"/>
                  </a:cxn>
                </a:cxnLst>
                <a:rect l="0" t="0" r="r" b="b"/>
                <a:pathLst>
                  <a:path w="78" h="31">
                    <a:moveTo>
                      <a:pt x="67" y="5"/>
                    </a:moveTo>
                    <a:cubicBezTo>
                      <a:pt x="60" y="2"/>
                      <a:pt x="50" y="0"/>
                      <a:pt x="39" y="0"/>
                    </a:cubicBezTo>
                    <a:cubicBezTo>
                      <a:pt x="28" y="0"/>
                      <a:pt x="18" y="2"/>
                      <a:pt x="10" y="5"/>
                    </a:cubicBezTo>
                    <a:cubicBezTo>
                      <a:pt x="4" y="8"/>
                      <a:pt x="0" y="12"/>
                      <a:pt x="0" y="16"/>
                    </a:cubicBezTo>
                    <a:cubicBezTo>
                      <a:pt x="0" y="20"/>
                      <a:pt x="4" y="24"/>
                      <a:pt x="10" y="26"/>
                    </a:cubicBezTo>
                    <a:cubicBezTo>
                      <a:pt x="18" y="30"/>
                      <a:pt x="28" y="31"/>
                      <a:pt x="39" y="31"/>
                    </a:cubicBezTo>
                    <a:cubicBezTo>
                      <a:pt x="50" y="31"/>
                      <a:pt x="60" y="30"/>
                      <a:pt x="67" y="26"/>
                    </a:cubicBezTo>
                    <a:cubicBezTo>
                      <a:pt x="74" y="24"/>
                      <a:pt x="78" y="20"/>
                      <a:pt x="78" y="16"/>
                    </a:cubicBezTo>
                    <a:cubicBezTo>
                      <a:pt x="78" y="12"/>
                      <a:pt x="74" y="8"/>
                      <a:pt x="67" y="5"/>
                    </a:cubicBezTo>
                    <a:close/>
                    <a:moveTo>
                      <a:pt x="66" y="11"/>
                    </a:moveTo>
                    <a:cubicBezTo>
                      <a:pt x="68" y="11"/>
                      <a:pt x="70" y="12"/>
                      <a:pt x="70" y="13"/>
                    </a:cubicBezTo>
                    <a:cubicBezTo>
                      <a:pt x="70" y="14"/>
                      <a:pt x="68" y="15"/>
                      <a:pt x="66" y="15"/>
                    </a:cubicBezTo>
                    <a:cubicBezTo>
                      <a:pt x="64" y="15"/>
                      <a:pt x="63" y="14"/>
                      <a:pt x="63" y="13"/>
                    </a:cubicBezTo>
                    <a:cubicBezTo>
                      <a:pt x="63" y="12"/>
                      <a:pt x="64" y="11"/>
                      <a:pt x="66" y="11"/>
                    </a:cubicBezTo>
                    <a:close/>
                  </a:path>
                </a:pathLst>
              </a:custGeom>
              <a:grpFill/>
              <a:ln w="9525">
                <a:noFill/>
                <a:round/>
              </a:ln>
            </p:spPr>
            <p:txBody>
              <a:bodyPr/>
              <a:lstStyle/>
              <a:p>
                <a:pPr defTabSz="1218565">
                  <a:defRPr/>
                </a:pPr>
                <a:endParaRPr lang="en-US" sz="4800">
                  <a:solidFill>
                    <a:prstClr val="black"/>
                  </a:solidFill>
                  <a:ea typeface="MS PGothic" panose="020B0600070205080204" pitchFamily="34" charset="-128"/>
                </a:endParaRPr>
              </a:p>
            </p:txBody>
          </p:sp>
          <p:sp>
            <p:nvSpPr>
              <p:cNvPr id="101" name="Freeform 23"/>
              <p:cNvSpPr>
                <a:spLocks noEditPoints="1"/>
              </p:cNvSpPr>
              <p:nvPr/>
            </p:nvSpPr>
            <p:spPr bwMode="auto">
              <a:xfrm>
                <a:off x="2368550" y="322263"/>
                <a:ext cx="387350" cy="334963"/>
              </a:xfrm>
              <a:custGeom>
                <a:avLst/>
                <a:gdLst/>
                <a:ahLst/>
                <a:cxnLst>
                  <a:cxn ang="0">
                    <a:pos x="66" y="4"/>
                  </a:cxn>
                  <a:cxn ang="0">
                    <a:pos x="97" y="6"/>
                  </a:cxn>
                  <a:cxn ang="0">
                    <a:pos x="98" y="7"/>
                  </a:cxn>
                  <a:cxn ang="0">
                    <a:pos x="98" y="7"/>
                  </a:cxn>
                  <a:cxn ang="0">
                    <a:pos x="136" y="47"/>
                  </a:cxn>
                  <a:cxn ang="0">
                    <a:pos x="125" y="91"/>
                  </a:cxn>
                  <a:cxn ang="0">
                    <a:pos x="79" y="107"/>
                  </a:cxn>
                  <a:cxn ang="0">
                    <a:pos x="62" y="70"/>
                  </a:cxn>
                  <a:cxn ang="0">
                    <a:pos x="66" y="70"/>
                  </a:cxn>
                  <a:cxn ang="0">
                    <a:pos x="121" y="87"/>
                  </a:cxn>
                  <a:cxn ang="0">
                    <a:pos x="129" y="47"/>
                  </a:cxn>
                  <a:cxn ang="0">
                    <a:pos x="98" y="13"/>
                  </a:cxn>
                  <a:cxn ang="0">
                    <a:pos x="98" y="14"/>
                  </a:cxn>
                  <a:cxn ang="0">
                    <a:pos x="97" y="15"/>
                  </a:cxn>
                  <a:cxn ang="0">
                    <a:pos x="93" y="15"/>
                  </a:cxn>
                  <a:cxn ang="0">
                    <a:pos x="91" y="30"/>
                  </a:cxn>
                  <a:cxn ang="0">
                    <a:pos x="81" y="36"/>
                  </a:cxn>
                  <a:cxn ang="0">
                    <a:pos x="66" y="34"/>
                  </a:cxn>
                  <a:cxn ang="0">
                    <a:pos x="59" y="33"/>
                  </a:cxn>
                  <a:cxn ang="0">
                    <a:pos x="51" y="34"/>
                  </a:cxn>
                  <a:cxn ang="0">
                    <a:pos x="44" y="31"/>
                  </a:cxn>
                  <a:cxn ang="0">
                    <a:pos x="40" y="28"/>
                  </a:cxn>
                  <a:cxn ang="0">
                    <a:pos x="36" y="28"/>
                  </a:cxn>
                  <a:cxn ang="0">
                    <a:pos x="31" y="27"/>
                  </a:cxn>
                  <a:cxn ang="0">
                    <a:pos x="8" y="50"/>
                  </a:cxn>
                  <a:cxn ang="0">
                    <a:pos x="2" y="52"/>
                  </a:cxn>
                  <a:cxn ang="0">
                    <a:pos x="0" y="47"/>
                  </a:cxn>
                  <a:cxn ang="0">
                    <a:pos x="28" y="20"/>
                  </a:cxn>
                  <a:cxn ang="0">
                    <a:pos x="32" y="16"/>
                  </a:cxn>
                  <a:cxn ang="0">
                    <a:pos x="34" y="10"/>
                  </a:cxn>
                  <a:cxn ang="0">
                    <a:pos x="38" y="6"/>
                  </a:cxn>
                  <a:cxn ang="0">
                    <a:pos x="59" y="0"/>
                  </a:cxn>
                  <a:cxn ang="0">
                    <a:pos x="66" y="4"/>
                  </a:cxn>
                  <a:cxn ang="0">
                    <a:pos x="66" y="4"/>
                  </a:cxn>
                  <a:cxn ang="0">
                    <a:pos x="88" y="15"/>
                  </a:cxn>
                  <a:cxn ang="0">
                    <a:pos x="66" y="14"/>
                  </a:cxn>
                  <a:cxn ang="0">
                    <a:pos x="65" y="14"/>
                  </a:cxn>
                  <a:cxn ang="0">
                    <a:pos x="60" y="26"/>
                  </a:cxn>
                  <a:cxn ang="0">
                    <a:pos x="61" y="27"/>
                  </a:cxn>
                  <a:cxn ang="0">
                    <a:pos x="64" y="23"/>
                  </a:cxn>
                  <a:cxn ang="0">
                    <a:pos x="75" y="22"/>
                  </a:cxn>
                  <a:cxn ang="0">
                    <a:pos x="86" y="29"/>
                  </a:cxn>
                  <a:cxn ang="0">
                    <a:pos x="88" y="28"/>
                  </a:cxn>
                  <a:cxn ang="0">
                    <a:pos x="88" y="15"/>
                  </a:cxn>
                  <a:cxn ang="0">
                    <a:pos x="65" y="28"/>
                  </a:cxn>
                  <a:cxn ang="0">
                    <a:pos x="66" y="30"/>
                  </a:cxn>
                  <a:cxn ang="0">
                    <a:pos x="78" y="32"/>
                  </a:cxn>
                  <a:cxn ang="0">
                    <a:pos x="84" y="30"/>
                  </a:cxn>
                  <a:cxn ang="0">
                    <a:pos x="65" y="28"/>
                  </a:cxn>
                </a:cxnLst>
                <a:rect l="0" t="0" r="r" b="b"/>
                <a:pathLst>
                  <a:path w="136" h="117">
                    <a:moveTo>
                      <a:pt x="66" y="4"/>
                    </a:moveTo>
                    <a:cubicBezTo>
                      <a:pt x="97" y="6"/>
                      <a:pt x="97" y="6"/>
                      <a:pt x="97" y="6"/>
                    </a:cubicBezTo>
                    <a:cubicBezTo>
                      <a:pt x="98" y="6"/>
                      <a:pt x="98" y="6"/>
                      <a:pt x="98" y="7"/>
                    </a:cubicBezTo>
                    <a:cubicBezTo>
                      <a:pt x="98" y="7"/>
                      <a:pt x="98" y="7"/>
                      <a:pt x="98" y="7"/>
                    </a:cubicBezTo>
                    <a:cubicBezTo>
                      <a:pt x="132" y="9"/>
                      <a:pt x="136" y="27"/>
                      <a:pt x="136" y="47"/>
                    </a:cubicBezTo>
                    <a:cubicBezTo>
                      <a:pt x="135" y="61"/>
                      <a:pt x="132" y="77"/>
                      <a:pt x="125" y="91"/>
                    </a:cubicBezTo>
                    <a:cubicBezTo>
                      <a:pt x="115" y="107"/>
                      <a:pt x="95" y="117"/>
                      <a:pt x="79" y="107"/>
                    </a:cubicBezTo>
                    <a:cubicBezTo>
                      <a:pt x="69" y="100"/>
                      <a:pt x="62" y="88"/>
                      <a:pt x="62" y="70"/>
                    </a:cubicBezTo>
                    <a:cubicBezTo>
                      <a:pt x="62" y="67"/>
                      <a:pt x="66" y="64"/>
                      <a:pt x="66" y="70"/>
                    </a:cubicBezTo>
                    <a:cubicBezTo>
                      <a:pt x="69" y="113"/>
                      <a:pt x="104" y="116"/>
                      <a:pt x="121" y="87"/>
                    </a:cubicBezTo>
                    <a:cubicBezTo>
                      <a:pt x="127" y="74"/>
                      <a:pt x="129" y="60"/>
                      <a:pt x="129" y="47"/>
                    </a:cubicBezTo>
                    <a:cubicBezTo>
                      <a:pt x="129" y="30"/>
                      <a:pt x="125" y="15"/>
                      <a:pt x="98" y="13"/>
                    </a:cubicBezTo>
                    <a:cubicBezTo>
                      <a:pt x="98" y="14"/>
                      <a:pt x="98" y="14"/>
                      <a:pt x="98" y="14"/>
                    </a:cubicBezTo>
                    <a:cubicBezTo>
                      <a:pt x="98" y="15"/>
                      <a:pt x="97" y="15"/>
                      <a:pt x="97" y="15"/>
                    </a:cubicBezTo>
                    <a:cubicBezTo>
                      <a:pt x="93" y="15"/>
                      <a:pt x="93" y="15"/>
                      <a:pt x="93" y="15"/>
                    </a:cubicBezTo>
                    <a:cubicBezTo>
                      <a:pt x="91" y="30"/>
                      <a:pt x="91" y="30"/>
                      <a:pt x="91" y="30"/>
                    </a:cubicBezTo>
                    <a:cubicBezTo>
                      <a:pt x="90" y="35"/>
                      <a:pt x="87" y="37"/>
                      <a:pt x="81" y="36"/>
                    </a:cubicBezTo>
                    <a:cubicBezTo>
                      <a:pt x="76" y="35"/>
                      <a:pt x="71" y="35"/>
                      <a:pt x="66" y="34"/>
                    </a:cubicBezTo>
                    <a:cubicBezTo>
                      <a:pt x="64" y="34"/>
                      <a:pt x="62" y="34"/>
                      <a:pt x="59" y="33"/>
                    </a:cubicBezTo>
                    <a:cubicBezTo>
                      <a:pt x="57" y="34"/>
                      <a:pt x="54" y="34"/>
                      <a:pt x="51" y="34"/>
                    </a:cubicBezTo>
                    <a:cubicBezTo>
                      <a:pt x="48" y="34"/>
                      <a:pt x="46" y="33"/>
                      <a:pt x="44" y="31"/>
                    </a:cubicBezTo>
                    <a:cubicBezTo>
                      <a:pt x="43" y="30"/>
                      <a:pt x="42" y="29"/>
                      <a:pt x="40" y="28"/>
                    </a:cubicBezTo>
                    <a:cubicBezTo>
                      <a:pt x="39" y="28"/>
                      <a:pt x="38" y="27"/>
                      <a:pt x="36" y="28"/>
                    </a:cubicBezTo>
                    <a:cubicBezTo>
                      <a:pt x="34" y="29"/>
                      <a:pt x="32" y="28"/>
                      <a:pt x="31" y="27"/>
                    </a:cubicBezTo>
                    <a:cubicBezTo>
                      <a:pt x="27" y="27"/>
                      <a:pt x="17" y="29"/>
                      <a:pt x="8" y="50"/>
                    </a:cubicBezTo>
                    <a:cubicBezTo>
                      <a:pt x="7" y="52"/>
                      <a:pt x="4" y="53"/>
                      <a:pt x="2" y="52"/>
                    </a:cubicBezTo>
                    <a:cubicBezTo>
                      <a:pt x="0" y="51"/>
                      <a:pt x="0" y="49"/>
                      <a:pt x="0" y="47"/>
                    </a:cubicBezTo>
                    <a:cubicBezTo>
                      <a:pt x="12" y="20"/>
                      <a:pt x="24" y="21"/>
                      <a:pt x="28" y="20"/>
                    </a:cubicBezTo>
                    <a:cubicBezTo>
                      <a:pt x="29" y="18"/>
                      <a:pt x="30" y="17"/>
                      <a:pt x="32" y="16"/>
                    </a:cubicBezTo>
                    <a:cubicBezTo>
                      <a:pt x="34" y="15"/>
                      <a:pt x="34" y="13"/>
                      <a:pt x="34" y="10"/>
                    </a:cubicBezTo>
                    <a:cubicBezTo>
                      <a:pt x="34" y="8"/>
                      <a:pt x="35" y="6"/>
                      <a:pt x="38" y="6"/>
                    </a:cubicBezTo>
                    <a:cubicBezTo>
                      <a:pt x="45" y="4"/>
                      <a:pt x="52" y="2"/>
                      <a:pt x="59" y="0"/>
                    </a:cubicBezTo>
                    <a:cubicBezTo>
                      <a:pt x="62" y="0"/>
                      <a:pt x="64" y="1"/>
                      <a:pt x="66" y="4"/>
                    </a:cubicBezTo>
                    <a:cubicBezTo>
                      <a:pt x="66" y="4"/>
                      <a:pt x="66" y="4"/>
                      <a:pt x="66" y="4"/>
                    </a:cubicBezTo>
                    <a:close/>
                    <a:moveTo>
                      <a:pt x="88" y="15"/>
                    </a:moveTo>
                    <a:cubicBezTo>
                      <a:pt x="66" y="14"/>
                      <a:pt x="66" y="14"/>
                      <a:pt x="66" y="14"/>
                    </a:cubicBezTo>
                    <a:cubicBezTo>
                      <a:pt x="65" y="14"/>
                      <a:pt x="65" y="14"/>
                      <a:pt x="65" y="14"/>
                    </a:cubicBezTo>
                    <a:cubicBezTo>
                      <a:pt x="61" y="15"/>
                      <a:pt x="60" y="22"/>
                      <a:pt x="60" y="26"/>
                    </a:cubicBezTo>
                    <a:cubicBezTo>
                      <a:pt x="60" y="27"/>
                      <a:pt x="60" y="29"/>
                      <a:pt x="61" y="27"/>
                    </a:cubicBezTo>
                    <a:cubicBezTo>
                      <a:pt x="62" y="26"/>
                      <a:pt x="63" y="25"/>
                      <a:pt x="64" y="23"/>
                    </a:cubicBezTo>
                    <a:cubicBezTo>
                      <a:pt x="66" y="20"/>
                      <a:pt x="70" y="19"/>
                      <a:pt x="75" y="22"/>
                    </a:cubicBezTo>
                    <a:cubicBezTo>
                      <a:pt x="78" y="25"/>
                      <a:pt x="82" y="27"/>
                      <a:pt x="86" y="29"/>
                    </a:cubicBezTo>
                    <a:cubicBezTo>
                      <a:pt x="87" y="30"/>
                      <a:pt x="87" y="29"/>
                      <a:pt x="88" y="28"/>
                    </a:cubicBezTo>
                    <a:cubicBezTo>
                      <a:pt x="88" y="15"/>
                      <a:pt x="88" y="15"/>
                      <a:pt x="88" y="15"/>
                    </a:cubicBezTo>
                    <a:close/>
                    <a:moveTo>
                      <a:pt x="65" y="28"/>
                    </a:moveTo>
                    <a:cubicBezTo>
                      <a:pt x="65" y="29"/>
                      <a:pt x="65" y="29"/>
                      <a:pt x="66" y="30"/>
                    </a:cubicBezTo>
                    <a:cubicBezTo>
                      <a:pt x="70" y="31"/>
                      <a:pt x="74" y="32"/>
                      <a:pt x="78" y="32"/>
                    </a:cubicBezTo>
                    <a:cubicBezTo>
                      <a:pt x="79" y="32"/>
                      <a:pt x="88" y="33"/>
                      <a:pt x="84" y="30"/>
                    </a:cubicBezTo>
                    <a:cubicBezTo>
                      <a:pt x="79" y="27"/>
                      <a:pt x="68" y="20"/>
                      <a:pt x="65" y="28"/>
                    </a:cubicBezTo>
                    <a:close/>
                  </a:path>
                </a:pathLst>
              </a:custGeom>
              <a:grpFill/>
              <a:ln w="9525">
                <a:noFill/>
                <a:round/>
              </a:ln>
            </p:spPr>
            <p:txBody>
              <a:bodyPr/>
              <a:lstStyle/>
              <a:p>
                <a:pPr defTabSz="1218565">
                  <a:defRPr/>
                </a:pPr>
                <a:endParaRPr lang="en-US" sz="4800">
                  <a:solidFill>
                    <a:prstClr val="black"/>
                  </a:solidFill>
                  <a:ea typeface="MS PGothic" panose="020B0600070205080204" pitchFamily="34" charset="-128"/>
                </a:endParaRPr>
              </a:p>
            </p:txBody>
          </p:sp>
        </p:grpSp>
      </p:grpSp>
      <p:sp>
        <p:nvSpPr>
          <p:cNvPr id="71" name="矩形 70"/>
          <p:cNvSpPr/>
          <p:nvPr/>
        </p:nvSpPr>
        <p:spPr>
          <a:xfrm>
            <a:off x="8984828" y="188640"/>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chemeClr val="bg1"/>
                </a:solidFill>
                <a:latin typeface="华文行楷" panose="02010800040101010101" pitchFamily="2" charset="-122"/>
                <a:ea typeface="华文行楷" panose="02010800040101010101" pitchFamily="2" charset="-122"/>
              </a:rPr>
              <a:t>优惠政策</a:t>
            </a:r>
            <a:endParaRPr lang="zh-CN" altLang="en-US" sz="2400" b="1" dirty="0">
              <a:solidFill>
                <a:schemeClr val="bg1"/>
              </a:solidFill>
              <a:latin typeface="华文行楷" panose="02010800040101010101" pitchFamily="2" charset="-122"/>
              <a:ea typeface="华文行楷" panose="02010800040101010101" pitchFamily="2" charset="-122"/>
            </a:endParaRPr>
          </a:p>
        </p:txBody>
      </p:sp>
      <p:sp>
        <p:nvSpPr>
          <p:cNvPr id="104" name="文本框 4"/>
          <p:cNvSpPr>
            <a:spLocks noChangeArrowheads="1"/>
          </p:cNvSpPr>
          <p:nvPr/>
        </p:nvSpPr>
        <p:spPr bwMode="auto">
          <a:xfrm>
            <a:off x="4540337" y="4974841"/>
            <a:ext cx="6752470" cy="593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4605" indent="-14605">
              <a:spcBef>
                <a:spcPct val="20000"/>
              </a:spcBef>
            </a:pPr>
            <a:endParaRPr lang="zh-CN" altLang="en-US" sz="2400">
              <a:solidFill>
                <a:srgbClr val="080808"/>
              </a:solidFill>
              <a:sym typeface="Arial" panose="020B0604020202020204" pitchFamily="34" charset="0"/>
            </a:endParaRPr>
          </a:p>
        </p:txBody>
      </p:sp>
      <p:sp>
        <p:nvSpPr>
          <p:cNvPr id="2" name="文本框 1"/>
          <p:cNvSpPr txBox="1"/>
          <p:nvPr/>
        </p:nvSpPr>
        <p:spPr>
          <a:xfrm>
            <a:off x="4391660" y="772160"/>
            <a:ext cx="7454900" cy="6843412"/>
          </a:xfrm>
          <a:prstGeom prst="rect">
            <a:avLst/>
          </a:prstGeom>
          <a:noFill/>
        </p:spPr>
        <p:txBody>
          <a:bodyPr wrap="square" rtlCol="0">
            <a:spAutoFit/>
          </a:bodyPr>
          <a:lstStyle/>
          <a:p>
            <a:pPr marL="14605" indent="14605" algn="just" fontAlgn="auto">
              <a:lnSpc>
                <a:spcPct val="150000"/>
              </a:lnSpc>
              <a:spcBef>
                <a:spcPts val="300"/>
              </a:spcBef>
              <a:spcAft>
                <a:spcPts val="300"/>
              </a:spcAft>
            </a:pPr>
            <a:r>
              <a:rPr lang="en-US" altLang="zh-CN" sz="2200" dirty="0">
                <a:solidFill>
                  <a:srgbClr val="080808"/>
                </a:solidFill>
                <a:uFillTx/>
                <a:latin typeface="+mn-ea"/>
                <a:ea typeface="黑体" panose="02010609060101010101" pitchFamily="49" charset="-122"/>
                <a:sym typeface="Arial" panose="020B0604020202020204" pitchFamily="34" charset="0"/>
              </a:rPr>
              <a:t>6</a:t>
            </a:r>
            <a:r>
              <a:rPr lang="zh-CN" altLang="en-US" sz="2200" dirty="0">
                <a:solidFill>
                  <a:srgbClr val="080808"/>
                </a:solidFill>
                <a:uFillTx/>
                <a:latin typeface="+mn-ea"/>
                <a:ea typeface="黑体" panose="02010609060101010101" pitchFamily="49" charset="-122"/>
                <a:sym typeface="Arial" panose="020B0604020202020204" pitchFamily="34" charset="0"/>
              </a:rPr>
              <a:t>.</a:t>
            </a:r>
            <a:r>
              <a:rPr lang="zh-CN" altLang="en-US" sz="2200" dirty="0">
                <a:solidFill>
                  <a:srgbClr val="080808"/>
                </a:solidFill>
                <a:uFillTx/>
                <a:latin typeface="+mn-ea"/>
                <a:ea typeface="黑体" panose="02010609060101010101" pitchFamily="49" charset="-122"/>
                <a:sym typeface="+mn-ea"/>
              </a:rPr>
              <a:t>允许产业园区自建自</a:t>
            </a:r>
            <a:r>
              <a:rPr lang="zh-CN" altLang="en-US" sz="2200" dirty="0">
                <a:solidFill>
                  <a:srgbClr val="080808"/>
                </a:solidFill>
                <a:uFillTx/>
                <a:latin typeface="+mn-ea"/>
                <a:sym typeface="+mn-ea"/>
              </a:rPr>
              <a:t>备水厂和电厂</a:t>
            </a:r>
            <a:r>
              <a:rPr lang="zh-CN" altLang="en-US" sz="2200" dirty="0">
                <a:solidFill>
                  <a:srgbClr val="080808"/>
                </a:solidFill>
                <a:uFillTx/>
                <a:latin typeface="+mn-ea"/>
                <a:ea typeface="黑体" panose="02010609060101010101" pitchFamily="49" charset="-122"/>
                <a:sym typeface="+mn-ea"/>
              </a:rPr>
              <a:t>；</a:t>
            </a:r>
          </a:p>
          <a:p>
            <a:pPr marL="14605" indent="14605" algn="just" fontAlgn="auto">
              <a:lnSpc>
                <a:spcPct val="150000"/>
              </a:lnSpc>
              <a:spcBef>
                <a:spcPts val="300"/>
              </a:spcBef>
              <a:spcAft>
                <a:spcPts val="300"/>
              </a:spcAft>
            </a:pPr>
            <a:r>
              <a:rPr lang="en-US" altLang="zh-CN" sz="2200" dirty="0">
                <a:solidFill>
                  <a:srgbClr val="080808"/>
                </a:solidFill>
                <a:uFillTx/>
                <a:latin typeface="+mn-ea"/>
                <a:ea typeface="黑体" panose="02010609060101010101" pitchFamily="49" charset="-122"/>
                <a:sym typeface="Arial" panose="020B0604020202020204" pitchFamily="34" charset="0"/>
              </a:rPr>
              <a:t>7</a:t>
            </a:r>
            <a:r>
              <a:rPr lang="zh-CN" altLang="en-US" sz="2200" dirty="0">
                <a:solidFill>
                  <a:srgbClr val="080808"/>
                </a:solidFill>
                <a:uFillTx/>
                <a:latin typeface="+mn-ea"/>
                <a:ea typeface="黑体" panose="02010609060101010101" pitchFamily="49" charset="-122"/>
                <a:sym typeface="Arial" panose="020B0604020202020204" pitchFamily="34" charset="0"/>
              </a:rPr>
              <a:t>.入驻企业的环评及审定权在杜库姆特区，环保指标与中国相当，如COD100、BOD20；</a:t>
            </a:r>
          </a:p>
          <a:p>
            <a:pPr marL="14605" indent="14605" algn="just" fontAlgn="auto">
              <a:lnSpc>
                <a:spcPct val="150000"/>
              </a:lnSpc>
              <a:spcBef>
                <a:spcPts val="300"/>
              </a:spcBef>
              <a:spcAft>
                <a:spcPts val="300"/>
              </a:spcAft>
            </a:pPr>
            <a:r>
              <a:rPr lang="en-US" altLang="zh-CN" sz="2200" dirty="0">
                <a:solidFill>
                  <a:srgbClr val="080808"/>
                </a:solidFill>
                <a:uFillTx/>
                <a:latin typeface="+mn-ea"/>
                <a:ea typeface="黑体" panose="02010609060101010101" pitchFamily="49" charset="-122"/>
                <a:sym typeface="Arial" panose="020B0604020202020204" pitchFamily="34" charset="0"/>
              </a:rPr>
              <a:t>8</a:t>
            </a:r>
            <a:r>
              <a:rPr lang="zh-CN" altLang="en-US" sz="2200" dirty="0">
                <a:solidFill>
                  <a:srgbClr val="080808"/>
                </a:solidFill>
                <a:uFillTx/>
                <a:latin typeface="+mn-ea"/>
                <a:ea typeface="黑体" panose="02010609060101010101" pitchFamily="49" charset="-122"/>
                <a:sym typeface="Arial" panose="020B0604020202020204" pitchFamily="34" charset="0"/>
              </a:rPr>
              <a:t>.港口货运价格相当于中国交通部制定的价格水平；</a:t>
            </a:r>
          </a:p>
          <a:p>
            <a:pPr marL="14605" indent="14605" algn="just" fontAlgn="auto">
              <a:lnSpc>
                <a:spcPct val="150000"/>
              </a:lnSpc>
              <a:spcBef>
                <a:spcPts val="300"/>
              </a:spcBef>
              <a:spcAft>
                <a:spcPts val="300"/>
              </a:spcAft>
            </a:pPr>
            <a:r>
              <a:rPr lang="en-US" altLang="zh-CN" sz="2200" dirty="0">
                <a:solidFill>
                  <a:srgbClr val="080808"/>
                </a:solidFill>
                <a:uFillTx/>
                <a:latin typeface="+mn-ea"/>
                <a:ea typeface="黑体" panose="02010609060101010101" pitchFamily="49" charset="-122"/>
                <a:sym typeface="Arial" panose="020B0604020202020204" pitchFamily="34" charset="0"/>
              </a:rPr>
              <a:t>9.</a:t>
            </a:r>
            <a:r>
              <a:rPr lang="en-US" altLang="zh-CN" sz="2200" dirty="0">
                <a:solidFill>
                  <a:srgbClr val="080808"/>
                </a:solidFill>
                <a:uFillTx/>
                <a:latin typeface="+mn-ea"/>
                <a:ea typeface="黑体" panose="02010609060101010101" pitchFamily="49" charset="-122"/>
                <a:sym typeface="+mn-ea"/>
              </a:rPr>
              <a:t>对于在特区内最终完成（或组装完成）的产品，阿曼工商会可发放原产地证，阿曼作为海湾六国，GCC国家之一，享受出口到及其他签订自由贸易协定国家的相关权益</a:t>
            </a:r>
            <a:r>
              <a:rPr lang="zh-CN" altLang="en-US" sz="2200" dirty="0">
                <a:solidFill>
                  <a:srgbClr val="080808"/>
                </a:solidFill>
                <a:uFillTx/>
                <a:latin typeface="+mn-ea"/>
                <a:ea typeface="黑体" panose="02010609060101010101" pitchFamily="49" charset="-122"/>
                <a:sym typeface="+mn-ea"/>
              </a:rPr>
              <a:t>；</a:t>
            </a:r>
          </a:p>
          <a:p>
            <a:pPr marL="14605" indent="14605" algn="just" fontAlgn="auto">
              <a:lnSpc>
                <a:spcPct val="150000"/>
              </a:lnSpc>
              <a:spcBef>
                <a:spcPts val="300"/>
              </a:spcBef>
              <a:spcAft>
                <a:spcPts val="300"/>
              </a:spcAft>
            </a:pPr>
            <a:r>
              <a:rPr lang="en-US" altLang="zh-CN" sz="2200" dirty="0">
                <a:solidFill>
                  <a:srgbClr val="080808"/>
                </a:solidFill>
                <a:uFillTx/>
                <a:latin typeface="+mn-ea"/>
                <a:ea typeface="黑体" panose="02010609060101010101" pitchFamily="49" charset="-122"/>
                <a:sym typeface="Arial" panose="020B0604020202020204" pitchFamily="34" charset="0"/>
              </a:rPr>
              <a:t>10</a:t>
            </a:r>
            <a:r>
              <a:rPr lang="zh-CN" altLang="en-US" sz="2200" dirty="0">
                <a:solidFill>
                  <a:srgbClr val="080808"/>
                </a:solidFill>
                <a:uFillTx/>
                <a:latin typeface="+mn-ea"/>
                <a:ea typeface="黑体" panose="02010609060101010101" pitchFamily="49" charset="-122"/>
                <a:sym typeface="Arial" panose="020B0604020202020204" pitchFamily="34" charset="0"/>
              </a:rPr>
              <a:t>.土地租金价格（五通一平），每年每亩</a:t>
            </a:r>
            <a:r>
              <a:rPr lang="en-US" altLang="zh-CN" sz="2200" dirty="0">
                <a:solidFill>
                  <a:srgbClr val="080808"/>
                </a:solidFill>
                <a:uFillTx/>
                <a:latin typeface="+mn-ea"/>
                <a:ea typeface="黑体" panose="02010609060101010101" pitchFamily="49" charset="-122"/>
                <a:sym typeface="Arial" panose="020B0604020202020204" pitchFamily="34" charset="0"/>
              </a:rPr>
              <a:t>1000</a:t>
            </a:r>
            <a:r>
              <a:rPr lang="zh-CN" altLang="en-US" sz="2200" dirty="0">
                <a:solidFill>
                  <a:srgbClr val="080808"/>
                </a:solidFill>
                <a:uFillTx/>
                <a:latin typeface="+mn-ea"/>
                <a:ea typeface="黑体" panose="02010609060101010101" pitchFamily="49" charset="-122"/>
                <a:sym typeface="Arial" panose="020B0604020202020204" pitchFamily="34" charset="0"/>
              </a:rPr>
              <a:t>美金，可免3年租金；土地使用年限，50年，之后可续签；</a:t>
            </a:r>
          </a:p>
          <a:p>
            <a:pPr marL="14605" indent="14605" algn="just" fontAlgn="auto">
              <a:lnSpc>
                <a:spcPct val="150000"/>
              </a:lnSpc>
              <a:spcBef>
                <a:spcPts val="300"/>
              </a:spcBef>
              <a:spcAft>
                <a:spcPts val="300"/>
              </a:spcAft>
            </a:pPr>
            <a:endParaRPr lang="zh-CN" altLang="en-US" sz="2200" dirty="0">
              <a:solidFill>
                <a:srgbClr val="080808"/>
              </a:solidFill>
              <a:uFillTx/>
              <a:latin typeface="+mn-ea"/>
              <a:ea typeface="黑体" panose="02010609060101010101" pitchFamily="49" charset="-122"/>
              <a:sym typeface="Arial" panose="020B0604020202020204" pitchFamily="34" charset="0"/>
            </a:endParaRPr>
          </a:p>
          <a:p>
            <a:pPr marL="14605" indent="14605" algn="just" fontAlgn="auto">
              <a:lnSpc>
                <a:spcPct val="150000"/>
              </a:lnSpc>
              <a:spcBef>
                <a:spcPts val="300"/>
              </a:spcBef>
              <a:spcAft>
                <a:spcPts val="300"/>
              </a:spcAft>
            </a:pPr>
            <a:endParaRPr lang="zh-CN" altLang="en-US" sz="2200" dirty="0">
              <a:solidFill>
                <a:srgbClr val="080808"/>
              </a:solidFill>
              <a:latin typeface="+mn-ea"/>
              <a:ea typeface="黑体" panose="02010609060101010101" pitchFamily="49" charset="-122"/>
              <a:sym typeface="Arial" panose="020B0604020202020204" pitchFamily="34" charset="0"/>
            </a:endParaRPr>
          </a:p>
          <a:p>
            <a:pPr marL="14605" indent="-14605" algn="l">
              <a:spcBef>
                <a:spcPct val="20000"/>
              </a:spcBef>
            </a:pPr>
            <a:endParaRPr lang="en-US" altLang="zh-CN" dirty="0">
              <a:solidFill>
                <a:srgbClr val="080808"/>
              </a:solidFill>
              <a:sym typeface="+mn-ea"/>
            </a:endParaRPr>
          </a:p>
          <a:p>
            <a:pPr marL="14605" indent="-14605" algn="l">
              <a:spcBef>
                <a:spcPct val="20000"/>
              </a:spcBef>
            </a:pP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3"/>
          <p:cNvPicPr>
            <a:picLocks noChangeAspect="1"/>
          </p:cNvPicPr>
          <p:nvPr/>
        </p:nvPicPr>
        <p:blipFill>
          <a:blip r:embed="rId3"/>
          <a:stretch>
            <a:fillRect/>
          </a:stretch>
        </p:blipFill>
        <p:spPr>
          <a:xfrm>
            <a:off x="-6327" y="713332"/>
            <a:ext cx="12198327" cy="5269157"/>
          </a:xfrm>
          <a:prstGeom prst="rect">
            <a:avLst/>
          </a:prstGeom>
        </p:spPr>
      </p:pic>
      <p:sp>
        <p:nvSpPr>
          <p:cNvPr id="58" name="矩形 57"/>
          <p:cNvSpPr/>
          <p:nvPr/>
        </p:nvSpPr>
        <p:spPr>
          <a:xfrm>
            <a:off x="0" y="5301343"/>
            <a:ext cx="12192000" cy="619572"/>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4"/>
          <p:cNvSpPr/>
          <p:nvPr/>
        </p:nvSpPr>
        <p:spPr>
          <a:xfrm>
            <a:off x="-6327" y="5907531"/>
            <a:ext cx="12198327" cy="101378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zh-CN">
              <a:solidFill>
                <a:srgbClr val="FFFFFF"/>
              </a:solidFill>
            </a:endParaRPr>
          </a:p>
        </p:txBody>
      </p:sp>
      <p:sp>
        <p:nvSpPr>
          <p:cNvPr id="36" name="Freeform 78"/>
          <p:cNvSpPr/>
          <p:nvPr/>
        </p:nvSpPr>
        <p:spPr bwMode="auto">
          <a:xfrm>
            <a:off x="2301315" y="6332600"/>
            <a:ext cx="1559485" cy="401480"/>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1765">
              <a:lnSpc>
                <a:spcPct val="90000"/>
              </a:lnSpc>
              <a:spcAft>
                <a:spcPct val="35000"/>
              </a:spcAft>
              <a:defRPr/>
            </a:pPr>
            <a:r>
              <a:rPr lang="zh-CN" altLang="en-US" sz="2600" b="1">
                <a:solidFill>
                  <a:schemeClr val="bg1"/>
                </a:solidFill>
                <a:latin typeface="隶书" panose="02010509060101010101" pitchFamily="49" charset="-122"/>
                <a:ea typeface="隶书" panose="02010509060101010101" pitchFamily="49" charset="-122"/>
                <a:cs typeface="Lato Regular"/>
              </a:rPr>
              <a:t>园区规划</a:t>
            </a:r>
            <a:endParaRPr lang="en-US" sz="2600" b="1" dirty="0">
              <a:solidFill>
                <a:schemeClr val="bg1"/>
              </a:solidFill>
              <a:latin typeface="隶书" panose="02010509060101010101" pitchFamily="49" charset="-122"/>
              <a:ea typeface="隶书" panose="02010509060101010101" pitchFamily="49" charset="-122"/>
              <a:cs typeface="Lato Regular"/>
            </a:endParaRPr>
          </a:p>
        </p:txBody>
      </p:sp>
      <p:sp>
        <p:nvSpPr>
          <p:cNvPr id="57" name="Freeform 78"/>
          <p:cNvSpPr/>
          <p:nvPr/>
        </p:nvSpPr>
        <p:spPr bwMode="auto">
          <a:xfrm>
            <a:off x="5424654" y="6324396"/>
            <a:ext cx="1674646" cy="39390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1765">
              <a:lnSpc>
                <a:spcPct val="90000"/>
              </a:lnSpc>
              <a:spcAft>
                <a:spcPct val="35000"/>
              </a:spcAft>
              <a:defRPr/>
            </a:pPr>
            <a:r>
              <a:rPr lang="zh-CN" altLang="en-US" sz="2600" b="1">
                <a:solidFill>
                  <a:schemeClr val="bg1"/>
                </a:solidFill>
                <a:latin typeface="隶书" panose="02010509060101010101" pitchFamily="49" charset="-122"/>
                <a:ea typeface="隶书" panose="02010509060101010101" pitchFamily="49" charset="-122"/>
                <a:cs typeface="Lato Regular"/>
              </a:rPr>
              <a:t>拟建项目</a:t>
            </a:r>
            <a:endParaRPr lang="en-US" sz="2600" b="1" dirty="0">
              <a:solidFill>
                <a:schemeClr val="bg1"/>
              </a:solidFill>
              <a:latin typeface="隶书" panose="02010509060101010101" pitchFamily="49" charset="-122"/>
              <a:ea typeface="隶书" panose="02010509060101010101" pitchFamily="49" charset="-122"/>
              <a:cs typeface="Lato Regular"/>
            </a:endParaRPr>
          </a:p>
        </p:txBody>
      </p:sp>
      <p:sp>
        <p:nvSpPr>
          <p:cNvPr id="69" name="Freeform 78"/>
          <p:cNvSpPr/>
          <p:nvPr/>
        </p:nvSpPr>
        <p:spPr bwMode="auto">
          <a:xfrm>
            <a:off x="8388225" y="6346498"/>
            <a:ext cx="1670175" cy="387581"/>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1765">
              <a:lnSpc>
                <a:spcPct val="90000"/>
              </a:lnSpc>
              <a:spcAft>
                <a:spcPct val="35000"/>
              </a:spcAft>
              <a:defRPr/>
            </a:pPr>
            <a:r>
              <a:rPr lang="zh-CN" altLang="en-US" sz="2600" b="1">
                <a:solidFill>
                  <a:schemeClr val="bg1"/>
                </a:solidFill>
                <a:latin typeface="隶书" panose="02010509060101010101" pitchFamily="49" charset="-122"/>
                <a:ea typeface="隶书" panose="02010509060101010101" pitchFamily="49" charset="-122"/>
                <a:cs typeface="Lato Regular"/>
              </a:rPr>
              <a:t>注册公司</a:t>
            </a:r>
            <a:endParaRPr lang="en-US" sz="2600" b="1" dirty="0">
              <a:solidFill>
                <a:schemeClr val="bg1"/>
              </a:solidFill>
              <a:latin typeface="隶书" panose="02010509060101010101" pitchFamily="49" charset="-122"/>
              <a:ea typeface="隶书" panose="02010509060101010101" pitchFamily="49" charset="-122"/>
              <a:cs typeface="Lato Regular"/>
            </a:endParaRPr>
          </a:p>
        </p:txBody>
      </p:sp>
      <p:grpSp>
        <p:nvGrpSpPr>
          <p:cNvPr id="96" name="组合 95"/>
          <p:cNvGrpSpPr/>
          <p:nvPr/>
        </p:nvGrpSpPr>
        <p:grpSpPr>
          <a:xfrm>
            <a:off x="2790487" y="5719086"/>
            <a:ext cx="576000" cy="577227"/>
            <a:chOff x="7904999" y="5095685"/>
            <a:chExt cx="576000" cy="577227"/>
          </a:xfrm>
        </p:grpSpPr>
        <p:grpSp>
          <p:nvGrpSpPr>
            <p:cNvPr id="53" name="Group 7"/>
            <p:cNvGrpSpPr/>
            <p:nvPr/>
          </p:nvGrpSpPr>
          <p:grpSpPr>
            <a:xfrm>
              <a:off x="7904999" y="5095685"/>
              <a:ext cx="576000" cy="577227"/>
              <a:chOff x="6503439" y="4743591"/>
              <a:chExt cx="966131" cy="966131"/>
            </a:xfrm>
            <a:solidFill>
              <a:schemeClr val="bg1">
                <a:lumMod val="85000"/>
              </a:schemeClr>
            </a:solidFill>
          </p:grpSpPr>
          <p:sp>
            <p:nvSpPr>
              <p:cNvPr id="55" name="Oval 110"/>
              <p:cNvSpPr/>
              <p:nvPr/>
            </p:nvSpPr>
            <p:spPr bwMode="auto">
              <a:xfrm>
                <a:off x="6564526" y="4805383"/>
                <a:ext cx="852640" cy="852640"/>
              </a:xfrm>
              <a:prstGeom prst="ellipse">
                <a:avLst/>
              </a:prstGeom>
              <a:grp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 name="Oval 47"/>
              <p:cNvSpPr/>
              <p:nvPr/>
            </p:nvSpPr>
            <p:spPr bwMode="auto">
              <a:xfrm>
                <a:off x="6503439" y="4743591"/>
                <a:ext cx="966131" cy="966131"/>
              </a:xfrm>
              <a:prstGeom prst="ellipse">
                <a:avLst/>
              </a:prstGeom>
              <a:solidFill>
                <a:schemeClr val="accent1">
                  <a:lumMod val="60000"/>
                  <a:lumOff val="40000"/>
                </a:schemeClr>
              </a:solid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88" name="Freeform 52"/>
            <p:cNvSpPr>
              <a:spLocks noEditPoints="1"/>
            </p:cNvSpPr>
            <p:nvPr/>
          </p:nvSpPr>
          <p:spPr bwMode="auto">
            <a:xfrm>
              <a:off x="8047836" y="5244440"/>
              <a:ext cx="298277" cy="297101"/>
            </a:xfrm>
            <a:custGeom>
              <a:avLst/>
              <a:gdLst>
                <a:gd name="T0" fmla="*/ 358282 w 232"/>
                <a:gd name="T1" fmla="*/ 376237 h 232"/>
                <a:gd name="T2" fmla="*/ 227998 w 232"/>
                <a:gd name="T3" fmla="*/ 376237 h 232"/>
                <a:gd name="T4" fmla="*/ 208455 w 232"/>
                <a:gd name="T5" fmla="*/ 356776 h 232"/>
                <a:gd name="T6" fmla="*/ 208455 w 232"/>
                <a:gd name="T7" fmla="*/ 227040 h 232"/>
                <a:gd name="T8" fmla="*/ 227998 w 232"/>
                <a:gd name="T9" fmla="*/ 207579 h 232"/>
                <a:gd name="T10" fmla="*/ 358282 w 232"/>
                <a:gd name="T11" fmla="*/ 207579 h 232"/>
                <a:gd name="T12" fmla="*/ 377825 w 232"/>
                <a:gd name="T13" fmla="*/ 227040 h 232"/>
                <a:gd name="T14" fmla="*/ 377825 w 232"/>
                <a:gd name="T15" fmla="*/ 356776 h 232"/>
                <a:gd name="T16" fmla="*/ 358282 w 232"/>
                <a:gd name="T17" fmla="*/ 376237 h 232"/>
                <a:gd name="T18" fmla="*/ 338740 w 232"/>
                <a:gd name="T19" fmla="*/ 246500 h 232"/>
                <a:gd name="T20" fmla="*/ 247541 w 232"/>
                <a:gd name="T21" fmla="*/ 246500 h 232"/>
                <a:gd name="T22" fmla="*/ 247541 w 232"/>
                <a:gd name="T23" fmla="*/ 337316 h 232"/>
                <a:gd name="T24" fmla="*/ 338740 w 232"/>
                <a:gd name="T25" fmla="*/ 337316 h 232"/>
                <a:gd name="T26" fmla="*/ 338740 w 232"/>
                <a:gd name="T27" fmla="*/ 246500 h 232"/>
                <a:gd name="T28" fmla="*/ 358282 w 232"/>
                <a:gd name="T29" fmla="*/ 168658 h 232"/>
                <a:gd name="T30" fmla="*/ 227998 w 232"/>
                <a:gd name="T31" fmla="*/ 168658 h 232"/>
                <a:gd name="T32" fmla="*/ 208455 w 232"/>
                <a:gd name="T33" fmla="*/ 149197 h 232"/>
                <a:gd name="T34" fmla="*/ 208455 w 232"/>
                <a:gd name="T35" fmla="*/ 19461 h 232"/>
                <a:gd name="T36" fmla="*/ 227998 w 232"/>
                <a:gd name="T37" fmla="*/ 0 h 232"/>
                <a:gd name="T38" fmla="*/ 358282 w 232"/>
                <a:gd name="T39" fmla="*/ 0 h 232"/>
                <a:gd name="T40" fmla="*/ 377825 w 232"/>
                <a:gd name="T41" fmla="*/ 19461 h 232"/>
                <a:gd name="T42" fmla="*/ 377825 w 232"/>
                <a:gd name="T43" fmla="*/ 149197 h 232"/>
                <a:gd name="T44" fmla="*/ 358282 w 232"/>
                <a:gd name="T45" fmla="*/ 168658 h 232"/>
                <a:gd name="T46" fmla="*/ 338740 w 232"/>
                <a:gd name="T47" fmla="*/ 38921 h 232"/>
                <a:gd name="T48" fmla="*/ 247541 w 232"/>
                <a:gd name="T49" fmla="*/ 38921 h 232"/>
                <a:gd name="T50" fmla="*/ 247541 w 232"/>
                <a:gd name="T51" fmla="*/ 129737 h 232"/>
                <a:gd name="T52" fmla="*/ 338740 w 232"/>
                <a:gd name="T53" fmla="*/ 129737 h 232"/>
                <a:gd name="T54" fmla="*/ 338740 w 232"/>
                <a:gd name="T55" fmla="*/ 38921 h 232"/>
                <a:gd name="T56" fmla="*/ 149827 w 232"/>
                <a:gd name="T57" fmla="*/ 376237 h 232"/>
                <a:gd name="T58" fmla="*/ 19543 w 232"/>
                <a:gd name="T59" fmla="*/ 376237 h 232"/>
                <a:gd name="T60" fmla="*/ 0 w 232"/>
                <a:gd name="T61" fmla="*/ 356776 h 232"/>
                <a:gd name="T62" fmla="*/ 0 w 232"/>
                <a:gd name="T63" fmla="*/ 227040 h 232"/>
                <a:gd name="T64" fmla="*/ 19543 w 232"/>
                <a:gd name="T65" fmla="*/ 207579 h 232"/>
                <a:gd name="T66" fmla="*/ 149827 w 232"/>
                <a:gd name="T67" fmla="*/ 207579 h 232"/>
                <a:gd name="T68" fmla="*/ 169370 w 232"/>
                <a:gd name="T69" fmla="*/ 227040 h 232"/>
                <a:gd name="T70" fmla="*/ 169370 w 232"/>
                <a:gd name="T71" fmla="*/ 356776 h 232"/>
                <a:gd name="T72" fmla="*/ 149827 w 232"/>
                <a:gd name="T73" fmla="*/ 376237 h 232"/>
                <a:gd name="T74" fmla="*/ 130284 w 232"/>
                <a:gd name="T75" fmla="*/ 246500 h 232"/>
                <a:gd name="T76" fmla="*/ 39085 w 232"/>
                <a:gd name="T77" fmla="*/ 246500 h 232"/>
                <a:gd name="T78" fmla="*/ 39085 w 232"/>
                <a:gd name="T79" fmla="*/ 337316 h 232"/>
                <a:gd name="T80" fmla="*/ 130284 w 232"/>
                <a:gd name="T81" fmla="*/ 337316 h 232"/>
                <a:gd name="T82" fmla="*/ 130284 w 232"/>
                <a:gd name="T83" fmla="*/ 246500 h 232"/>
                <a:gd name="T84" fmla="*/ 149827 w 232"/>
                <a:gd name="T85" fmla="*/ 168658 h 232"/>
                <a:gd name="T86" fmla="*/ 19543 w 232"/>
                <a:gd name="T87" fmla="*/ 168658 h 232"/>
                <a:gd name="T88" fmla="*/ 0 w 232"/>
                <a:gd name="T89" fmla="*/ 149197 h 232"/>
                <a:gd name="T90" fmla="*/ 0 w 232"/>
                <a:gd name="T91" fmla="*/ 19461 h 232"/>
                <a:gd name="T92" fmla="*/ 19543 w 232"/>
                <a:gd name="T93" fmla="*/ 0 h 232"/>
                <a:gd name="T94" fmla="*/ 149827 w 232"/>
                <a:gd name="T95" fmla="*/ 0 h 232"/>
                <a:gd name="T96" fmla="*/ 169370 w 232"/>
                <a:gd name="T97" fmla="*/ 19461 h 232"/>
                <a:gd name="T98" fmla="*/ 169370 w 232"/>
                <a:gd name="T99" fmla="*/ 149197 h 232"/>
                <a:gd name="T100" fmla="*/ 149827 w 232"/>
                <a:gd name="T101" fmla="*/ 168658 h 232"/>
                <a:gd name="T102" fmla="*/ 130284 w 232"/>
                <a:gd name="T103" fmla="*/ 38921 h 232"/>
                <a:gd name="T104" fmla="*/ 39085 w 232"/>
                <a:gd name="T105" fmla="*/ 38921 h 232"/>
                <a:gd name="T106" fmla="*/ 39085 w 232"/>
                <a:gd name="T107" fmla="*/ 129737 h 232"/>
                <a:gd name="T108" fmla="*/ 130284 w 232"/>
                <a:gd name="T109" fmla="*/ 129737 h 232"/>
                <a:gd name="T110" fmla="*/ 130284 w 232"/>
                <a:gd name="T111" fmla="*/ 38921 h 2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32" h="232">
                  <a:moveTo>
                    <a:pt x="220" y="232"/>
                  </a:moveTo>
                  <a:cubicBezTo>
                    <a:pt x="140" y="232"/>
                    <a:pt x="140" y="232"/>
                    <a:pt x="140" y="232"/>
                  </a:cubicBezTo>
                  <a:cubicBezTo>
                    <a:pt x="133" y="232"/>
                    <a:pt x="128" y="227"/>
                    <a:pt x="128" y="220"/>
                  </a:cubicBezTo>
                  <a:cubicBezTo>
                    <a:pt x="128" y="140"/>
                    <a:pt x="128" y="140"/>
                    <a:pt x="128" y="140"/>
                  </a:cubicBezTo>
                  <a:cubicBezTo>
                    <a:pt x="128" y="133"/>
                    <a:pt x="133" y="128"/>
                    <a:pt x="140" y="128"/>
                  </a:cubicBezTo>
                  <a:cubicBezTo>
                    <a:pt x="220" y="128"/>
                    <a:pt x="220" y="128"/>
                    <a:pt x="220" y="128"/>
                  </a:cubicBezTo>
                  <a:cubicBezTo>
                    <a:pt x="227" y="128"/>
                    <a:pt x="232" y="133"/>
                    <a:pt x="232" y="140"/>
                  </a:cubicBezTo>
                  <a:cubicBezTo>
                    <a:pt x="232" y="220"/>
                    <a:pt x="232" y="220"/>
                    <a:pt x="232" y="220"/>
                  </a:cubicBezTo>
                  <a:cubicBezTo>
                    <a:pt x="232" y="227"/>
                    <a:pt x="227" y="232"/>
                    <a:pt x="220" y="232"/>
                  </a:cubicBezTo>
                  <a:moveTo>
                    <a:pt x="208" y="152"/>
                  </a:moveTo>
                  <a:cubicBezTo>
                    <a:pt x="152" y="152"/>
                    <a:pt x="152" y="152"/>
                    <a:pt x="152" y="152"/>
                  </a:cubicBezTo>
                  <a:cubicBezTo>
                    <a:pt x="152" y="208"/>
                    <a:pt x="152" y="208"/>
                    <a:pt x="152" y="208"/>
                  </a:cubicBezTo>
                  <a:cubicBezTo>
                    <a:pt x="208" y="208"/>
                    <a:pt x="208" y="208"/>
                    <a:pt x="208" y="208"/>
                  </a:cubicBezTo>
                  <a:lnTo>
                    <a:pt x="208" y="152"/>
                  </a:lnTo>
                  <a:close/>
                  <a:moveTo>
                    <a:pt x="220" y="104"/>
                  </a:moveTo>
                  <a:cubicBezTo>
                    <a:pt x="140" y="104"/>
                    <a:pt x="140" y="104"/>
                    <a:pt x="140" y="104"/>
                  </a:cubicBezTo>
                  <a:cubicBezTo>
                    <a:pt x="133" y="104"/>
                    <a:pt x="128" y="99"/>
                    <a:pt x="128" y="92"/>
                  </a:cubicBezTo>
                  <a:cubicBezTo>
                    <a:pt x="128" y="12"/>
                    <a:pt x="128" y="12"/>
                    <a:pt x="128" y="12"/>
                  </a:cubicBezTo>
                  <a:cubicBezTo>
                    <a:pt x="128" y="5"/>
                    <a:pt x="133" y="0"/>
                    <a:pt x="140" y="0"/>
                  </a:cubicBezTo>
                  <a:cubicBezTo>
                    <a:pt x="220" y="0"/>
                    <a:pt x="220" y="0"/>
                    <a:pt x="220" y="0"/>
                  </a:cubicBezTo>
                  <a:cubicBezTo>
                    <a:pt x="227" y="0"/>
                    <a:pt x="232" y="5"/>
                    <a:pt x="232" y="12"/>
                  </a:cubicBezTo>
                  <a:cubicBezTo>
                    <a:pt x="232" y="92"/>
                    <a:pt x="232" y="92"/>
                    <a:pt x="232" y="92"/>
                  </a:cubicBezTo>
                  <a:cubicBezTo>
                    <a:pt x="232" y="99"/>
                    <a:pt x="227" y="104"/>
                    <a:pt x="220" y="104"/>
                  </a:cubicBezTo>
                  <a:moveTo>
                    <a:pt x="208" y="24"/>
                  </a:moveTo>
                  <a:cubicBezTo>
                    <a:pt x="152" y="24"/>
                    <a:pt x="152" y="24"/>
                    <a:pt x="152" y="24"/>
                  </a:cubicBezTo>
                  <a:cubicBezTo>
                    <a:pt x="152" y="80"/>
                    <a:pt x="152" y="80"/>
                    <a:pt x="152" y="80"/>
                  </a:cubicBezTo>
                  <a:cubicBezTo>
                    <a:pt x="208" y="80"/>
                    <a:pt x="208" y="80"/>
                    <a:pt x="208" y="80"/>
                  </a:cubicBezTo>
                  <a:lnTo>
                    <a:pt x="208" y="24"/>
                  </a:lnTo>
                  <a:close/>
                  <a:moveTo>
                    <a:pt x="92" y="232"/>
                  </a:moveTo>
                  <a:cubicBezTo>
                    <a:pt x="12" y="232"/>
                    <a:pt x="12" y="232"/>
                    <a:pt x="12" y="232"/>
                  </a:cubicBezTo>
                  <a:cubicBezTo>
                    <a:pt x="5" y="232"/>
                    <a:pt x="0" y="227"/>
                    <a:pt x="0" y="220"/>
                  </a:cubicBezTo>
                  <a:cubicBezTo>
                    <a:pt x="0" y="140"/>
                    <a:pt x="0" y="140"/>
                    <a:pt x="0" y="140"/>
                  </a:cubicBezTo>
                  <a:cubicBezTo>
                    <a:pt x="0" y="133"/>
                    <a:pt x="5" y="128"/>
                    <a:pt x="12" y="128"/>
                  </a:cubicBezTo>
                  <a:cubicBezTo>
                    <a:pt x="92" y="128"/>
                    <a:pt x="92" y="128"/>
                    <a:pt x="92" y="128"/>
                  </a:cubicBezTo>
                  <a:cubicBezTo>
                    <a:pt x="99" y="128"/>
                    <a:pt x="104" y="133"/>
                    <a:pt x="104" y="140"/>
                  </a:cubicBezTo>
                  <a:cubicBezTo>
                    <a:pt x="104" y="220"/>
                    <a:pt x="104" y="220"/>
                    <a:pt x="104" y="220"/>
                  </a:cubicBezTo>
                  <a:cubicBezTo>
                    <a:pt x="104" y="227"/>
                    <a:pt x="99" y="232"/>
                    <a:pt x="92" y="232"/>
                  </a:cubicBezTo>
                  <a:moveTo>
                    <a:pt x="80" y="152"/>
                  </a:moveTo>
                  <a:cubicBezTo>
                    <a:pt x="24" y="152"/>
                    <a:pt x="24" y="152"/>
                    <a:pt x="24" y="152"/>
                  </a:cubicBezTo>
                  <a:cubicBezTo>
                    <a:pt x="24" y="208"/>
                    <a:pt x="24" y="208"/>
                    <a:pt x="24" y="208"/>
                  </a:cubicBezTo>
                  <a:cubicBezTo>
                    <a:pt x="80" y="208"/>
                    <a:pt x="80" y="208"/>
                    <a:pt x="80" y="208"/>
                  </a:cubicBezTo>
                  <a:lnTo>
                    <a:pt x="80" y="152"/>
                  </a:lnTo>
                  <a:close/>
                  <a:moveTo>
                    <a:pt x="92" y="104"/>
                  </a:moveTo>
                  <a:cubicBezTo>
                    <a:pt x="12" y="104"/>
                    <a:pt x="12" y="104"/>
                    <a:pt x="12" y="104"/>
                  </a:cubicBezTo>
                  <a:cubicBezTo>
                    <a:pt x="5" y="104"/>
                    <a:pt x="0" y="99"/>
                    <a:pt x="0" y="92"/>
                  </a:cubicBezTo>
                  <a:cubicBezTo>
                    <a:pt x="0" y="12"/>
                    <a:pt x="0" y="12"/>
                    <a:pt x="0" y="12"/>
                  </a:cubicBezTo>
                  <a:cubicBezTo>
                    <a:pt x="0" y="5"/>
                    <a:pt x="5" y="0"/>
                    <a:pt x="12" y="0"/>
                  </a:cubicBezTo>
                  <a:cubicBezTo>
                    <a:pt x="92" y="0"/>
                    <a:pt x="92" y="0"/>
                    <a:pt x="92" y="0"/>
                  </a:cubicBezTo>
                  <a:cubicBezTo>
                    <a:pt x="99" y="0"/>
                    <a:pt x="104" y="5"/>
                    <a:pt x="104" y="12"/>
                  </a:cubicBezTo>
                  <a:cubicBezTo>
                    <a:pt x="104" y="92"/>
                    <a:pt x="104" y="92"/>
                    <a:pt x="104" y="92"/>
                  </a:cubicBezTo>
                  <a:cubicBezTo>
                    <a:pt x="104" y="99"/>
                    <a:pt x="99" y="104"/>
                    <a:pt x="92" y="104"/>
                  </a:cubicBezTo>
                  <a:moveTo>
                    <a:pt x="80" y="24"/>
                  </a:moveTo>
                  <a:cubicBezTo>
                    <a:pt x="24" y="24"/>
                    <a:pt x="24" y="24"/>
                    <a:pt x="24" y="24"/>
                  </a:cubicBezTo>
                  <a:cubicBezTo>
                    <a:pt x="24" y="80"/>
                    <a:pt x="24" y="80"/>
                    <a:pt x="24" y="80"/>
                  </a:cubicBezTo>
                  <a:cubicBezTo>
                    <a:pt x="80" y="80"/>
                    <a:pt x="80" y="80"/>
                    <a:pt x="80" y="80"/>
                  </a:cubicBezTo>
                  <a:lnTo>
                    <a:pt x="80"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243755" tIns="121877" rIns="243755" bIns="121877"/>
            <a:lstStyle/>
            <a:p>
              <a:pPr defTabSz="1218565" fontAlgn="base">
                <a:spcBef>
                  <a:spcPct val="0"/>
                </a:spcBef>
                <a:spcAft>
                  <a:spcPct val="0"/>
                </a:spcAft>
              </a:pPr>
              <a:endParaRPr lang="zh-CN" altLang="en-US" sz="4800">
                <a:solidFill>
                  <a:prstClr val="black"/>
                </a:solidFill>
                <a:ea typeface="MS PGothic" panose="020B0600070205080204" pitchFamily="34" charset="-128"/>
              </a:endParaRPr>
            </a:p>
          </p:txBody>
        </p:sp>
      </p:grpSp>
      <p:grpSp>
        <p:nvGrpSpPr>
          <p:cNvPr id="97" name="组合 96"/>
          <p:cNvGrpSpPr/>
          <p:nvPr/>
        </p:nvGrpSpPr>
        <p:grpSpPr>
          <a:xfrm>
            <a:off x="5965142" y="5699723"/>
            <a:ext cx="576000" cy="577227"/>
            <a:chOff x="8987577" y="5085184"/>
            <a:chExt cx="576000" cy="577227"/>
          </a:xfrm>
        </p:grpSpPr>
        <p:grpSp>
          <p:nvGrpSpPr>
            <p:cNvPr id="59" name="Group 7"/>
            <p:cNvGrpSpPr/>
            <p:nvPr/>
          </p:nvGrpSpPr>
          <p:grpSpPr>
            <a:xfrm>
              <a:off x="8987577" y="5085184"/>
              <a:ext cx="576000" cy="577227"/>
              <a:chOff x="6503439" y="4743591"/>
              <a:chExt cx="966131" cy="966131"/>
            </a:xfrm>
            <a:solidFill>
              <a:schemeClr val="bg1">
                <a:lumMod val="85000"/>
              </a:schemeClr>
            </a:solidFill>
          </p:grpSpPr>
          <p:sp>
            <p:nvSpPr>
              <p:cNvPr id="61" name="Oval 110"/>
              <p:cNvSpPr/>
              <p:nvPr/>
            </p:nvSpPr>
            <p:spPr bwMode="auto">
              <a:xfrm>
                <a:off x="6564526" y="4805383"/>
                <a:ext cx="852640" cy="852640"/>
              </a:xfrm>
              <a:prstGeom prst="ellipse">
                <a:avLst/>
              </a:prstGeom>
              <a:grp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B0F0"/>
                  </a:solidFill>
                </a:endParaRPr>
              </a:p>
            </p:txBody>
          </p:sp>
          <p:sp>
            <p:nvSpPr>
              <p:cNvPr id="62" name="Oval 47"/>
              <p:cNvSpPr/>
              <p:nvPr/>
            </p:nvSpPr>
            <p:spPr bwMode="auto">
              <a:xfrm>
                <a:off x="6503439" y="4743591"/>
                <a:ext cx="966131" cy="966131"/>
              </a:xfrm>
              <a:prstGeom prst="ellipse">
                <a:avLst/>
              </a:prstGeom>
              <a:solidFill>
                <a:srgbClr val="00B0F0"/>
              </a:solid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B0F0"/>
                  </a:solidFill>
                </a:endParaRPr>
              </a:p>
            </p:txBody>
          </p:sp>
        </p:grpSp>
        <p:sp>
          <p:nvSpPr>
            <p:cNvPr id="89" name="Freeform 24"/>
            <p:cNvSpPr>
              <a:spLocks noEditPoints="1"/>
            </p:cNvSpPr>
            <p:nvPr/>
          </p:nvSpPr>
          <p:spPr bwMode="auto">
            <a:xfrm>
              <a:off x="9120336" y="5217770"/>
              <a:ext cx="321455" cy="300360"/>
            </a:xfrm>
            <a:custGeom>
              <a:avLst/>
              <a:gdLst>
                <a:gd name="T0" fmla="*/ 265112 w 77"/>
                <a:gd name="T1" fmla="*/ 55033 h 72"/>
                <a:gd name="T2" fmla="*/ 265112 w 77"/>
                <a:gd name="T3" fmla="*/ 72231 h 72"/>
                <a:gd name="T4" fmla="*/ 247897 w 77"/>
                <a:gd name="T5" fmla="*/ 72231 h 72"/>
                <a:gd name="T6" fmla="*/ 237568 w 77"/>
                <a:gd name="T7" fmla="*/ 79110 h 72"/>
                <a:gd name="T8" fmla="*/ 27544 w 77"/>
                <a:gd name="T9" fmla="*/ 79110 h 72"/>
                <a:gd name="T10" fmla="*/ 17215 w 77"/>
                <a:gd name="T11" fmla="*/ 72231 h 72"/>
                <a:gd name="T12" fmla="*/ 0 w 77"/>
                <a:gd name="T13" fmla="*/ 72231 h 72"/>
                <a:gd name="T14" fmla="*/ 0 w 77"/>
                <a:gd name="T15" fmla="*/ 55033 h 72"/>
                <a:gd name="T16" fmla="*/ 130834 w 77"/>
                <a:gd name="T17" fmla="*/ 0 h 72"/>
                <a:gd name="T18" fmla="*/ 265112 w 77"/>
                <a:gd name="T19" fmla="*/ 55033 h 72"/>
                <a:gd name="T20" fmla="*/ 265112 w 77"/>
                <a:gd name="T21" fmla="*/ 230452 h 72"/>
                <a:gd name="T22" fmla="*/ 265112 w 77"/>
                <a:gd name="T23" fmla="*/ 247650 h 72"/>
                <a:gd name="T24" fmla="*/ 0 w 77"/>
                <a:gd name="T25" fmla="*/ 247650 h 72"/>
                <a:gd name="T26" fmla="*/ 0 w 77"/>
                <a:gd name="T27" fmla="*/ 230452 h 72"/>
                <a:gd name="T28" fmla="*/ 10329 w 77"/>
                <a:gd name="T29" fmla="*/ 223573 h 72"/>
                <a:gd name="T30" fmla="*/ 254783 w 77"/>
                <a:gd name="T31" fmla="*/ 223573 h 72"/>
                <a:gd name="T32" fmla="*/ 265112 w 77"/>
                <a:gd name="T33" fmla="*/ 230452 h 72"/>
                <a:gd name="T34" fmla="*/ 68860 w 77"/>
                <a:gd name="T35" fmla="*/ 89429 h 72"/>
                <a:gd name="T36" fmla="*/ 68860 w 77"/>
                <a:gd name="T37" fmla="*/ 196056 h 72"/>
                <a:gd name="T38" fmla="*/ 86075 w 77"/>
                <a:gd name="T39" fmla="*/ 196056 h 72"/>
                <a:gd name="T40" fmla="*/ 86075 w 77"/>
                <a:gd name="T41" fmla="*/ 89429 h 72"/>
                <a:gd name="T42" fmla="*/ 123948 w 77"/>
                <a:gd name="T43" fmla="*/ 89429 h 72"/>
                <a:gd name="T44" fmla="*/ 123948 w 77"/>
                <a:gd name="T45" fmla="*/ 196056 h 72"/>
                <a:gd name="T46" fmla="*/ 141164 w 77"/>
                <a:gd name="T47" fmla="*/ 196056 h 72"/>
                <a:gd name="T48" fmla="*/ 141164 w 77"/>
                <a:gd name="T49" fmla="*/ 89429 h 72"/>
                <a:gd name="T50" fmla="*/ 175594 w 77"/>
                <a:gd name="T51" fmla="*/ 89429 h 72"/>
                <a:gd name="T52" fmla="*/ 175594 w 77"/>
                <a:gd name="T53" fmla="*/ 196056 h 72"/>
                <a:gd name="T54" fmla="*/ 192809 w 77"/>
                <a:gd name="T55" fmla="*/ 196056 h 72"/>
                <a:gd name="T56" fmla="*/ 192809 w 77"/>
                <a:gd name="T57" fmla="*/ 89429 h 72"/>
                <a:gd name="T58" fmla="*/ 230682 w 77"/>
                <a:gd name="T59" fmla="*/ 89429 h 72"/>
                <a:gd name="T60" fmla="*/ 230682 w 77"/>
                <a:gd name="T61" fmla="*/ 196056 h 72"/>
                <a:gd name="T62" fmla="*/ 237568 w 77"/>
                <a:gd name="T63" fmla="*/ 196056 h 72"/>
                <a:gd name="T64" fmla="*/ 247897 w 77"/>
                <a:gd name="T65" fmla="*/ 202935 h 72"/>
                <a:gd name="T66" fmla="*/ 247897 w 77"/>
                <a:gd name="T67" fmla="*/ 213254 h 72"/>
                <a:gd name="T68" fmla="*/ 17215 w 77"/>
                <a:gd name="T69" fmla="*/ 213254 h 72"/>
                <a:gd name="T70" fmla="*/ 17215 w 77"/>
                <a:gd name="T71" fmla="*/ 202935 h 72"/>
                <a:gd name="T72" fmla="*/ 27544 w 77"/>
                <a:gd name="T73" fmla="*/ 196056 h 72"/>
                <a:gd name="T74" fmla="*/ 34430 w 77"/>
                <a:gd name="T75" fmla="*/ 196056 h 72"/>
                <a:gd name="T76" fmla="*/ 34430 w 77"/>
                <a:gd name="T77" fmla="*/ 89429 h 72"/>
                <a:gd name="T78" fmla="*/ 68860 w 77"/>
                <a:gd name="T79" fmla="*/ 89429 h 7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7" h="72">
                  <a:moveTo>
                    <a:pt x="77" y="16"/>
                  </a:moveTo>
                  <a:cubicBezTo>
                    <a:pt x="77" y="21"/>
                    <a:pt x="77" y="21"/>
                    <a:pt x="77" y="21"/>
                  </a:cubicBezTo>
                  <a:cubicBezTo>
                    <a:pt x="72" y="21"/>
                    <a:pt x="72" y="21"/>
                    <a:pt x="72" y="21"/>
                  </a:cubicBezTo>
                  <a:cubicBezTo>
                    <a:pt x="72" y="22"/>
                    <a:pt x="70" y="23"/>
                    <a:pt x="69" y="23"/>
                  </a:cubicBezTo>
                  <a:cubicBezTo>
                    <a:pt x="8" y="23"/>
                    <a:pt x="8" y="23"/>
                    <a:pt x="8" y="23"/>
                  </a:cubicBezTo>
                  <a:cubicBezTo>
                    <a:pt x="6" y="23"/>
                    <a:pt x="5" y="22"/>
                    <a:pt x="5" y="21"/>
                  </a:cubicBezTo>
                  <a:cubicBezTo>
                    <a:pt x="0" y="21"/>
                    <a:pt x="0" y="21"/>
                    <a:pt x="0" y="21"/>
                  </a:cubicBezTo>
                  <a:cubicBezTo>
                    <a:pt x="0" y="16"/>
                    <a:pt x="0" y="16"/>
                    <a:pt x="0" y="16"/>
                  </a:cubicBezTo>
                  <a:cubicBezTo>
                    <a:pt x="38" y="0"/>
                    <a:pt x="38" y="0"/>
                    <a:pt x="38" y="0"/>
                  </a:cubicBezTo>
                  <a:lnTo>
                    <a:pt x="77" y="16"/>
                  </a:lnTo>
                  <a:close/>
                  <a:moveTo>
                    <a:pt x="77" y="67"/>
                  </a:moveTo>
                  <a:cubicBezTo>
                    <a:pt x="77" y="72"/>
                    <a:pt x="77" y="72"/>
                    <a:pt x="77" y="72"/>
                  </a:cubicBezTo>
                  <a:cubicBezTo>
                    <a:pt x="0" y="72"/>
                    <a:pt x="0" y="72"/>
                    <a:pt x="0" y="72"/>
                  </a:cubicBezTo>
                  <a:cubicBezTo>
                    <a:pt x="0" y="67"/>
                    <a:pt x="0" y="67"/>
                    <a:pt x="0" y="67"/>
                  </a:cubicBezTo>
                  <a:cubicBezTo>
                    <a:pt x="0" y="66"/>
                    <a:pt x="1" y="65"/>
                    <a:pt x="3" y="65"/>
                  </a:cubicBezTo>
                  <a:cubicBezTo>
                    <a:pt x="74" y="65"/>
                    <a:pt x="74" y="65"/>
                    <a:pt x="74" y="65"/>
                  </a:cubicBezTo>
                  <a:cubicBezTo>
                    <a:pt x="76" y="65"/>
                    <a:pt x="77" y="66"/>
                    <a:pt x="77" y="67"/>
                  </a:cubicBezTo>
                  <a:close/>
                  <a:moveTo>
                    <a:pt x="20" y="26"/>
                  </a:moveTo>
                  <a:cubicBezTo>
                    <a:pt x="20" y="57"/>
                    <a:pt x="20" y="57"/>
                    <a:pt x="20" y="57"/>
                  </a:cubicBezTo>
                  <a:cubicBezTo>
                    <a:pt x="25" y="57"/>
                    <a:pt x="25" y="57"/>
                    <a:pt x="25" y="57"/>
                  </a:cubicBezTo>
                  <a:cubicBezTo>
                    <a:pt x="25" y="26"/>
                    <a:pt x="25" y="26"/>
                    <a:pt x="25" y="26"/>
                  </a:cubicBezTo>
                  <a:cubicBezTo>
                    <a:pt x="36" y="26"/>
                    <a:pt x="36" y="26"/>
                    <a:pt x="36" y="26"/>
                  </a:cubicBezTo>
                  <a:cubicBezTo>
                    <a:pt x="36" y="57"/>
                    <a:pt x="36" y="57"/>
                    <a:pt x="36" y="57"/>
                  </a:cubicBezTo>
                  <a:cubicBezTo>
                    <a:pt x="41" y="57"/>
                    <a:pt x="41" y="57"/>
                    <a:pt x="41" y="57"/>
                  </a:cubicBezTo>
                  <a:cubicBezTo>
                    <a:pt x="41" y="26"/>
                    <a:pt x="41" y="26"/>
                    <a:pt x="41" y="26"/>
                  </a:cubicBezTo>
                  <a:cubicBezTo>
                    <a:pt x="51" y="26"/>
                    <a:pt x="51" y="26"/>
                    <a:pt x="51" y="26"/>
                  </a:cubicBezTo>
                  <a:cubicBezTo>
                    <a:pt x="51" y="57"/>
                    <a:pt x="51" y="57"/>
                    <a:pt x="51" y="57"/>
                  </a:cubicBezTo>
                  <a:cubicBezTo>
                    <a:pt x="56" y="57"/>
                    <a:pt x="56" y="57"/>
                    <a:pt x="56" y="57"/>
                  </a:cubicBezTo>
                  <a:cubicBezTo>
                    <a:pt x="56" y="26"/>
                    <a:pt x="56" y="26"/>
                    <a:pt x="56" y="26"/>
                  </a:cubicBezTo>
                  <a:cubicBezTo>
                    <a:pt x="67" y="26"/>
                    <a:pt x="67" y="26"/>
                    <a:pt x="67" y="26"/>
                  </a:cubicBezTo>
                  <a:cubicBezTo>
                    <a:pt x="67" y="57"/>
                    <a:pt x="67" y="57"/>
                    <a:pt x="67" y="57"/>
                  </a:cubicBezTo>
                  <a:cubicBezTo>
                    <a:pt x="69" y="57"/>
                    <a:pt x="69" y="57"/>
                    <a:pt x="69" y="57"/>
                  </a:cubicBezTo>
                  <a:cubicBezTo>
                    <a:pt x="70" y="57"/>
                    <a:pt x="72" y="58"/>
                    <a:pt x="72" y="59"/>
                  </a:cubicBezTo>
                  <a:cubicBezTo>
                    <a:pt x="72" y="62"/>
                    <a:pt x="72" y="62"/>
                    <a:pt x="72" y="62"/>
                  </a:cubicBezTo>
                  <a:cubicBezTo>
                    <a:pt x="5" y="62"/>
                    <a:pt x="5" y="62"/>
                    <a:pt x="5" y="62"/>
                  </a:cubicBezTo>
                  <a:cubicBezTo>
                    <a:pt x="5" y="59"/>
                    <a:pt x="5" y="59"/>
                    <a:pt x="5" y="59"/>
                  </a:cubicBezTo>
                  <a:cubicBezTo>
                    <a:pt x="5" y="58"/>
                    <a:pt x="6" y="57"/>
                    <a:pt x="8" y="57"/>
                  </a:cubicBezTo>
                  <a:cubicBezTo>
                    <a:pt x="10" y="57"/>
                    <a:pt x="10" y="57"/>
                    <a:pt x="10" y="57"/>
                  </a:cubicBezTo>
                  <a:cubicBezTo>
                    <a:pt x="10" y="26"/>
                    <a:pt x="10" y="26"/>
                    <a:pt x="10" y="26"/>
                  </a:cubicBezTo>
                  <a:lnTo>
                    <a:pt x="20" y="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243755" tIns="121877" rIns="243755" bIns="121877"/>
            <a:lstStyle/>
            <a:p>
              <a:pPr defTabSz="1218565" fontAlgn="base">
                <a:spcBef>
                  <a:spcPct val="0"/>
                </a:spcBef>
                <a:spcAft>
                  <a:spcPct val="0"/>
                </a:spcAft>
              </a:pPr>
              <a:endParaRPr lang="zh-CN" altLang="en-US" sz="4800">
                <a:solidFill>
                  <a:prstClr val="black"/>
                </a:solidFill>
                <a:ea typeface="MS PGothic" panose="020B0600070205080204" pitchFamily="34" charset="-128"/>
              </a:endParaRPr>
            </a:p>
          </p:txBody>
        </p:sp>
      </p:grpSp>
      <p:grpSp>
        <p:nvGrpSpPr>
          <p:cNvPr id="99" name="组合 98"/>
          <p:cNvGrpSpPr/>
          <p:nvPr/>
        </p:nvGrpSpPr>
        <p:grpSpPr>
          <a:xfrm>
            <a:off x="8931756" y="5707628"/>
            <a:ext cx="567878" cy="577227"/>
            <a:chOff x="11274254" y="5085185"/>
            <a:chExt cx="567878" cy="577227"/>
          </a:xfrm>
        </p:grpSpPr>
        <p:grpSp>
          <p:nvGrpSpPr>
            <p:cNvPr id="71" name="Group 7"/>
            <p:cNvGrpSpPr/>
            <p:nvPr/>
          </p:nvGrpSpPr>
          <p:grpSpPr>
            <a:xfrm>
              <a:off x="11274254" y="5085185"/>
              <a:ext cx="567878" cy="577227"/>
              <a:chOff x="6503439" y="4743591"/>
              <a:chExt cx="966131" cy="966131"/>
            </a:xfrm>
            <a:solidFill>
              <a:schemeClr val="bg1">
                <a:lumMod val="85000"/>
              </a:schemeClr>
            </a:solidFill>
          </p:grpSpPr>
          <p:sp>
            <p:nvSpPr>
              <p:cNvPr id="73" name="Oval 110"/>
              <p:cNvSpPr/>
              <p:nvPr/>
            </p:nvSpPr>
            <p:spPr bwMode="auto">
              <a:xfrm>
                <a:off x="6564519" y="4805386"/>
                <a:ext cx="852640" cy="852640"/>
              </a:xfrm>
              <a:prstGeom prst="ellipse">
                <a:avLst/>
              </a:prstGeom>
              <a:grp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4" name="Oval 47"/>
              <p:cNvSpPr/>
              <p:nvPr/>
            </p:nvSpPr>
            <p:spPr bwMode="auto">
              <a:xfrm>
                <a:off x="6503439" y="4743591"/>
                <a:ext cx="966131" cy="966131"/>
              </a:xfrm>
              <a:prstGeom prst="ellipse">
                <a:avLst/>
              </a:prstGeom>
              <a:solidFill>
                <a:schemeClr val="accent1">
                  <a:lumMod val="75000"/>
                </a:schemeClr>
              </a:solid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91" name="Freeform 147"/>
            <p:cNvSpPr>
              <a:spLocks noEditPoints="1"/>
            </p:cNvSpPr>
            <p:nvPr/>
          </p:nvSpPr>
          <p:spPr bwMode="auto">
            <a:xfrm>
              <a:off x="11448342" y="5229200"/>
              <a:ext cx="216024" cy="307257"/>
            </a:xfrm>
            <a:custGeom>
              <a:avLst/>
              <a:gdLst>
                <a:gd name="T0" fmla="*/ 151589 w 47"/>
                <a:gd name="T1" fmla="*/ 161475 h 67"/>
                <a:gd name="T2" fmla="*/ 93021 w 47"/>
                <a:gd name="T3" fmla="*/ 161475 h 67"/>
                <a:gd name="T4" fmla="*/ 86130 w 47"/>
                <a:gd name="T5" fmla="*/ 226752 h 67"/>
                <a:gd name="T6" fmla="*/ 82685 w 47"/>
                <a:gd name="T7" fmla="*/ 230188 h 67"/>
                <a:gd name="T8" fmla="*/ 82685 w 47"/>
                <a:gd name="T9" fmla="*/ 230188 h 67"/>
                <a:gd name="T10" fmla="*/ 75795 w 47"/>
                <a:gd name="T11" fmla="*/ 226752 h 67"/>
                <a:gd name="T12" fmla="*/ 65459 w 47"/>
                <a:gd name="T13" fmla="*/ 161475 h 67"/>
                <a:gd name="T14" fmla="*/ 10336 w 47"/>
                <a:gd name="T15" fmla="*/ 161475 h 67"/>
                <a:gd name="T16" fmla="*/ 0 w 47"/>
                <a:gd name="T17" fmla="*/ 151168 h 67"/>
                <a:gd name="T18" fmla="*/ 37897 w 47"/>
                <a:gd name="T19" fmla="*/ 106505 h 67"/>
                <a:gd name="T20" fmla="*/ 37897 w 47"/>
                <a:gd name="T21" fmla="*/ 37792 h 67"/>
                <a:gd name="T22" fmla="*/ 20671 w 47"/>
                <a:gd name="T23" fmla="*/ 20614 h 67"/>
                <a:gd name="T24" fmla="*/ 37897 w 47"/>
                <a:gd name="T25" fmla="*/ 0 h 67"/>
                <a:gd name="T26" fmla="*/ 124028 w 47"/>
                <a:gd name="T27" fmla="*/ 0 h 67"/>
                <a:gd name="T28" fmla="*/ 144699 w 47"/>
                <a:gd name="T29" fmla="*/ 20614 h 67"/>
                <a:gd name="T30" fmla="*/ 124028 w 47"/>
                <a:gd name="T31" fmla="*/ 37792 h 67"/>
                <a:gd name="T32" fmla="*/ 124028 w 47"/>
                <a:gd name="T33" fmla="*/ 106505 h 67"/>
                <a:gd name="T34" fmla="*/ 161925 w 47"/>
                <a:gd name="T35" fmla="*/ 151168 h 67"/>
                <a:gd name="T36" fmla="*/ 151589 w 47"/>
                <a:gd name="T37" fmla="*/ 161475 h 67"/>
                <a:gd name="T38" fmla="*/ 68904 w 47"/>
                <a:gd name="T39" fmla="*/ 41228 h 67"/>
                <a:gd name="T40" fmla="*/ 62014 w 47"/>
                <a:gd name="T41" fmla="*/ 37792 h 67"/>
                <a:gd name="T42" fmla="*/ 58569 w 47"/>
                <a:gd name="T43" fmla="*/ 41228 h 67"/>
                <a:gd name="T44" fmla="*/ 58569 w 47"/>
                <a:gd name="T45" fmla="*/ 103069 h 67"/>
                <a:gd name="T46" fmla="*/ 62014 w 47"/>
                <a:gd name="T47" fmla="*/ 106505 h 67"/>
                <a:gd name="T48" fmla="*/ 68904 w 47"/>
                <a:gd name="T49" fmla="*/ 103069 h 67"/>
                <a:gd name="T50" fmla="*/ 68904 w 47"/>
                <a:gd name="T51" fmla="*/ 41228 h 6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7" h="67">
                  <a:moveTo>
                    <a:pt x="44" y="47"/>
                  </a:moveTo>
                  <a:cubicBezTo>
                    <a:pt x="27" y="47"/>
                    <a:pt x="27" y="47"/>
                    <a:pt x="27" y="47"/>
                  </a:cubicBezTo>
                  <a:cubicBezTo>
                    <a:pt x="25" y="66"/>
                    <a:pt x="25" y="66"/>
                    <a:pt x="25" y="66"/>
                  </a:cubicBezTo>
                  <a:cubicBezTo>
                    <a:pt x="25" y="67"/>
                    <a:pt x="24" y="67"/>
                    <a:pt x="24" y="67"/>
                  </a:cubicBezTo>
                  <a:cubicBezTo>
                    <a:pt x="24" y="67"/>
                    <a:pt x="24" y="67"/>
                    <a:pt x="24" y="67"/>
                  </a:cubicBezTo>
                  <a:cubicBezTo>
                    <a:pt x="23" y="67"/>
                    <a:pt x="22" y="67"/>
                    <a:pt x="22" y="66"/>
                  </a:cubicBezTo>
                  <a:cubicBezTo>
                    <a:pt x="19" y="47"/>
                    <a:pt x="19" y="47"/>
                    <a:pt x="19" y="47"/>
                  </a:cubicBezTo>
                  <a:cubicBezTo>
                    <a:pt x="3" y="47"/>
                    <a:pt x="3" y="47"/>
                    <a:pt x="3" y="47"/>
                  </a:cubicBezTo>
                  <a:cubicBezTo>
                    <a:pt x="2" y="47"/>
                    <a:pt x="0" y="46"/>
                    <a:pt x="0" y="44"/>
                  </a:cubicBezTo>
                  <a:cubicBezTo>
                    <a:pt x="0" y="38"/>
                    <a:pt x="5" y="31"/>
                    <a:pt x="11" y="31"/>
                  </a:cubicBezTo>
                  <a:cubicBezTo>
                    <a:pt x="11" y="11"/>
                    <a:pt x="11" y="11"/>
                    <a:pt x="11" y="11"/>
                  </a:cubicBezTo>
                  <a:cubicBezTo>
                    <a:pt x="8" y="11"/>
                    <a:pt x="6" y="8"/>
                    <a:pt x="6" y="6"/>
                  </a:cubicBezTo>
                  <a:cubicBezTo>
                    <a:pt x="6" y="3"/>
                    <a:pt x="8" y="0"/>
                    <a:pt x="11" y="0"/>
                  </a:cubicBezTo>
                  <a:cubicBezTo>
                    <a:pt x="36" y="0"/>
                    <a:pt x="36" y="0"/>
                    <a:pt x="36" y="0"/>
                  </a:cubicBezTo>
                  <a:cubicBezTo>
                    <a:pt x="39" y="0"/>
                    <a:pt x="42" y="3"/>
                    <a:pt x="42" y="6"/>
                  </a:cubicBezTo>
                  <a:cubicBezTo>
                    <a:pt x="42" y="8"/>
                    <a:pt x="39" y="11"/>
                    <a:pt x="36" y="11"/>
                  </a:cubicBezTo>
                  <a:cubicBezTo>
                    <a:pt x="36" y="31"/>
                    <a:pt x="36" y="31"/>
                    <a:pt x="36" y="31"/>
                  </a:cubicBezTo>
                  <a:cubicBezTo>
                    <a:pt x="42" y="31"/>
                    <a:pt x="47" y="38"/>
                    <a:pt x="47" y="44"/>
                  </a:cubicBezTo>
                  <a:cubicBezTo>
                    <a:pt x="47" y="46"/>
                    <a:pt x="46" y="47"/>
                    <a:pt x="44" y="47"/>
                  </a:cubicBezTo>
                  <a:close/>
                  <a:moveTo>
                    <a:pt x="20" y="12"/>
                  </a:moveTo>
                  <a:cubicBezTo>
                    <a:pt x="20" y="11"/>
                    <a:pt x="19" y="11"/>
                    <a:pt x="18" y="11"/>
                  </a:cubicBezTo>
                  <a:cubicBezTo>
                    <a:pt x="18" y="11"/>
                    <a:pt x="17" y="11"/>
                    <a:pt x="17" y="12"/>
                  </a:cubicBezTo>
                  <a:cubicBezTo>
                    <a:pt x="17" y="30"/>
                    <a:pt x="17" y="30"/>
                    <a:pt x="17" y="30"/>
                  </a:cubicBezTo>
                  <a:cubicBezTo>
                    <a:pt x="17" y="31"/>
                    <a:pt x="18" y="31"/>
                    <a:pt x="18" y="31"/>
                  </a:cubicBezTo>
                  <a:cubicBezTo>
                    <a:pt x="19" y="31"/>
                    <a:pt x="20" y="31"/>
                    <a:pt x="20" y="30"/>
                  </a:cubicBezTo>
                  <a:lnTo>
                    <a:pt x="20"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243755" tIns="121877" rIns="243755" bIns="121877"/>
            <a:lstStyle/>
            <a:p>
              <a:pPr defTabSz="1218565" fontAlgn="base">
                <a:spcBef>
                  <a:spcPct val="0"/>
                </a:spcBef>
                <a:spcAft>
                  <a:spcPct val="0"/>
                </a:spcAft>
              </a:pPr>
              <a:endParaRPr lang="zh-CN" altLang="en-US" sz="4800">
                <a:solidFill>
                  <a:prstClr val="black"/>
                </a:solidFill>
                <a:ea typeface="MS PGothic" panose="020B0600070205080204" pitchFamily="34" charset="-128"/>
              </a:endParaRPr>
            </a:p>
          </p:txBody>
        </p:sp>
      </p:grpSp>
      <p:sp>
        <p:nvSpPr>
          <p:cNvPr id="44" name="矩形 43"/>
          <p:cNvSpPr/>
          <p:nvPr/>
        </p:nvSpPr>
        <p:spPr>
          <a:xfrm>
            <a:off x="713303" y="5181072"/>
            <a:ext cx="10640368" cy="645160"/>
          </a:xfrm>
          <a:prstGeom prst="rect">
            <a:avLst/>
          </a:prstGeom>
        </p:spPr>
        <p:txBody>
          <a:bodyPr wrap="square">
            <a:spAutoFit/>
          </a:bodyPr>
          <a:lstStyle/>
          <a:p>
            <a:pPr algn="ctr">
              <a:spcBef>
                <a:spcPct val="20000"/>
              </a:spcBef>
              <a:buFont typeface="Arial" panose="020B0604020202020204" pitchFamily="34" charset="0"/>
              <a:buNone/>
            </a:pPr>
            <a:r>
              <a:rPr lang="zh-CN" altLang="en-US" sz="3600">
                <a:solidFill>
                  <a:schemeClr val="bg1"/>
                </a:solidFill>
                <a:latin typeface="隶书" panose="02010509060101010101" pitchFamily="49" charset="-122"/>
                <a:ea typeface="隶书" panose="02010509060101010101" pitchFamily="49" charset="-122"/>
                <a:cs typeface="Lato Light"/>
              </a:rPr>
              <a:t>四、园区规划及项目简介</a:t>
            </a:r>
            <a:endParaRPr lang="en-US" altLang="zh-CN" sz="3600" dirty="0">
              <a:solidFill>
                <a:schemeClr val="bg1"/>
              </a:solidFill>
              <a:latin typeface="隶书" panose="02010509060101010101" pitchFamily="49" charset="-122"/>
              <a:ea typeface="隶书" panose="02010509060101010101" pitchFamily="49" charset="-122"/>
              <a:cs typeface="La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8703" y="960880"/>
            <a:ext cx="10606396" cy="1198880"/>
          </a:xfrm>
          <a:prstGeom prst="rect">
            <a:avLst/>
          </a:prstGeom>
        </p:spPr>
        <p:txBody>
          <a:bodyPr wrap="square">
            <a:spAutoFit/>
          </a:bodyPr>
          <a:lstStyle/>
          <a:p>
            <a:r>
              <a:rPr lang="zh-CN" altLang="en-US" sz="2400">
                <a:latin typeface="华文新魏" panose="02010800040101010101" pitchFamily="2" charset="-122"/>
                <a:ea typeface="华文新魏" panose="02010800040101010101" pitchFamily="2" charset="-122"/>
              </a:rPr>
              <a:t>    </a:t>
            </a:r>
            <a:r>
              <a:rPr lang="zh-CN" altLang="en-US" sz="2400">
                <a:solidFill>
                  <a:srgbClr val="080808"/>
                </a:solidFill>
                <a:latin typeface="华文新魏" panose="02010800040101010101" pitchFamily="2" charset="-122"/>
                <a:ea typeface="华文新魏" panose="02010800040101010101" pitchFamily="2" charset="-122"/>
              </a:rPr>
              <a:t>中国</a:t>
            </a:r>
            <a:r>
              <a:rPr lang="en-US" altLang="zh-CN" sz="2400">
                <a:solidFill>
                  <a:srgbClr val="080808"/>
                </a:solidFill>
                <a:latin typeface="华文新魏" panose="02010800040101010101" pitchFamily="2" charset="-122"/>
                <a:ea typeface="华文新魏" panose="02010800040101010101" pitchFamily="2" charset="-122"/>
              </a:rPr>
              <a:t>-</a:t>
            </a:r>
            <a:r>
              <a:rPr lang="zh-CN" altLang="en-US" sz="2400">
                <a:solidFill>
                  <a:srgbClr val="080808"/>
                </a:solidFill>
                <a:latin typeface="华文新魏" panose="02010800040101010101" pitchFamily="2" charset="-122"/>
                <a:ea typeface="华文新魏" panose="02010800040101010101" pitchFamily="2" charset="-122"/>
              </a:rPr>
              <a:t>阿曼（杜库姆）产业园的规划由中国国际工程咨询公司制做，已全部完成。规划在</a:t>
            </a:r>
            <a:r>
              <a:rPr lang="en-US" altLang="zh-CN" sz="2400">
                <a:solidFill>
                  <a:srgbClr val="080808"/>
                </a:solidFill>
                <a:latin typeface="华文新魏" panose="02010800040101010101" pitchFamily="2" charset="-122"/>
                <a:ea typeface="华文新魏" panose="02010800040101010101" pitchFamily="2" charset="-122"/>
              </a:rPr>
              <a:t>10</a:t>
            </a:r>
            <a:r>
              <a:rPr lang="zh-CN" altLang="en-US" sz="2400">
                <a:solidFill>
                  <a:srgbClr val="080808"/>
                </a:solidFill>
                <a:latin typeface="华文新魏" panose="02010800040101010101" pitchFamily="2" charset="-122"/>
                <a:ea typeface="华文新魏" panose="02010800040101010101" pitchFamily="2" charset="-122"/>
              </a:rPr>
              <a:t>年左右的时间内，投资超过</a:t>
            </a:r>
            <a:r>
              <a:rPr lang="en-US" altLang="zh-CN" sz="2400">
                <a:solidFill>
                  <a:srgbClr val="080808"/>
                </a:solidFill>
                <a:latin typeface="华文新魏" panose="02010800040101010101" pitchFamily="2" charset="-122"/>
                <a:ea typeface="华文新魏" panose="02010800040101010101" pitchFamily="2" charset="-122"/>
              </a:rPr>
              <a:t>100</a:t>
            </a:r>
            <a:r>
              <a:rPr lang="zh-CN" altLang="en-US" sz="2400">
                <a:solidFill>
                  <a:srgbClr val="080808"/>
                </a:solidFill>
                <a:latin typeface="华文新魏" panose="02010800040101010101" pitchFamily="2" charset="-122"/>
                <a:ea typeface="华文新魏" panose="02010800040101010101" pitchFamily="2" charset="-122"/>
              </a:rPr>
              <a:t>亿美金，用地</a:t>
            </a:r>
            <a:r>
              <a:rPr lang="en-US" altLang="zh-CN" sz="2400">
                <a:solidFill>
                  <a:srgbClr val="080808"/>
                </a:solidFill>
                <a:latin typeface="华文新魏" panose="02010800040101010101" pitchFamily="2" charset="-122"/>
                <a:ea typeface="华文新魏" panose="02010800040101010101" pitchFamily="2" charset="-122"/>
              </a:rPr>
              <a:t>12000</a:t>
            </a:r>
            <a:r>
              <a:rPr lang="zh-CN" altLang="en-US" sz="2400">
                <a:solidFill>
                  <a:srgbClr val="080808"/>
                </a:solidFill>
                <a:latin typeface="华文新魏" panose="02010800040101010101" pitchFamily="2" charset="-122"/>
                <a:ea typeface="华文新魏" panose="02010800040101010101" pitchFamily="2" charset="-122"/>
              </a:rPr>
              <a:t>亩，用工</a:t>
            </a:r>
            <a:r>
              <a:rPr lang="en-US" altLang="zh-CN" sz="2400">
                <a:solidFill>
                  <a:srgbClr val="080808"/>
                </a:solidFill>
                <a:latin typeface="华文新魏" panose="02010800040101010101" pitchFamily="2" charset="-122"/>
                <a:ea typeface="华文新魏" panose="02010800040101010101" pitchFamily="2" charset="-122"/>
              </a:rPr>
              <a:t>12000</a:t>
            </a:r>
            <a:r>
              <a:rPr lang="zh-CN" altLang="en-US" sz="2400">
                <a:solidFill>
                  <a:srgbClr val="080808"/>
                </a:solidFill>
                <a:latin typeface="华文新魏" panose="02010800040101010101" pitchFamily="2" charset="-122"/>
                <a:ea typeface="华文新魏" panose="02010800040101010101" pitchFamily="2" charset="-122"/>
              </a:rPr>
              <a:t>人。规划的产业有九个方面</a:t>
            </a:r>
            <a:r>
              <a:rPr lang="zh-CN" altLang="en-US" sz="2400">
                <a:latin typeface="华文新魏" panose="02010800040101010101" pitchFamily="2" charset="-122"/>
                <a:ea typeface="华文新魏" panose="02010800040101010101" pitchFamily="2" charset="-122"/>
              </a:rPr>
              <a:t>：</a:t>
            </a:r>
            <a:endParaRPr lang="en-GB" sz="2400">
              <a:latin typeface="华文新魏" panose="02010800040101010101" pitchFamily="2" charset="-122"/>
              <a:ea typeface="华文新魏" panose="02010800040101010101" pitchFamily="2" charset="-122"/>
            </a:endParaRPr>
          </a:p>
        </p:txBody>
      </p:sp>
      <p:cxnSp>
        <p:nvCxnSpPr>
          <p:cNvPr id="3" name="Straight Connector 32"/>
          <p:cNvCxnSpPr>
            <a:stCxn id="10" idx="2"/>
            <a:endCxn id="38" idx="5"/>
          </p:cNvCxnSpPr>
          <p:nvPr/>
        </p:nvCxnSpPr>
        <p:spPr>
          <a:xfrm rot="16200000" flipH="1">
            <a:off x="1986749" y="5267054"/>
            <a:ext cx="536384" cy="831730"/>
          </a:xfrm>
          <a:prstGeom prst="curvedConnector3">
            <a:avLst>
              <a:gd name="adj1" fmla="val 50000"/>
            </a:avLst>
          </a:prstGeom>
          <a:ln>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25"/>
          <p:cNvCxnSpPr>
            <a:stCxn id="6" idx="2"/>
            <a:endCxn id="37" idx="5"/>
          </p:cNvCxnSpPr>
          <p:nvPr/>
        </p:nvCxnSpPr>
        <p:spPr>
          <a:xfrm rot="5400000" flipV="1">
            <a:off x="2259330" y="2817495"/>
            <a:ext cx="346075" cy="1186815"/>
          </a:xfrm>
          <a:prstGeom prst="curvedConnector3">
            <a:avLst>
              <a:gd name="adj1" fmla="val 34862"/>
            </a:avLst>
          </a:prstGeom>
          <a:ln>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27"/>
          <p:cNvCxnSpPr>
            <a:stCxn id="37" idx="2"/>
            <a:endCxn id="10" idx="6"/>
          </p:cNvCxnSpPr>
          <p:nvPr/>
        </p:nvCxnSpPr>
        <p:spPr>
          <a:xfrm rot="5400000">
            <a:off x="2311718" y="3725863"/>
            <a:ext cx="495935" cy="1441450"/>
          </a:xfrm>
          <a:prstGeom prst="curvedConnector3">
            <a:avLst>
              <a:gd name="adj1" fmla="val 50000"/>
            </a:avLst>
          </a:prstGeom>
          <a:ln>
            <a:solidFill>
              <a:srgbClr val="7F8C8D"/>
            </a:solidFill>
            <a:prstDash val="dash"/>
          </a:ln>
        </p:spPr>
        <p:style>
          <a:lnRef idx="1">
            <a:schemeClr val="accent1"/>
          </a:lnRef>
          <a:fillRef idx="0">
            <a:schemeClr val="accent1"/>
          </a:fillRef>
          <a:effectRef idx="0">
            <a:schemeClr val="accent1"/>
          </a:effectRef>
          <a:fontRef idx="minor">
            <a:schemeClr val="tx1"/>
          </a:fontRef>
        </p:style>
      </p:cxnSp>
      <p:sp>
        <p:nvSpPr>
          <p:cNvPr id="6" name="Teardrop 9"/>
          <p:cNvSpPr/>
          <p:nvPr/>
        </p:nvSpPr>
        <p:spPr>
          <a:xfrm>
            <a:off x="1478759" y="2517895"/>
            <a:ext cx="720000" cy="720000"/>
          </a:xfrm>
          <a:prstGeom prst="teardrop">
            <a:avLst/>
          </a:prstGeom>
          <a:solidFill>
            <a:schemeClr val="bg1"/>
          </a:solid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0070C0"/>
                </a:solidFill>
                <a:latin typeface="Open Sans" panose="020B0604020202020204" pitchFamily="34" charset="0"/>
                <a:ea typeface="Open Sans" panose="020B0604020202020204" pitchFamily="34" charset="0"/>
                <a:cs typeface="Open Sans" panose="020B0604020202020204" pitchFamily="34" charset="0"/>
              </a:rPr>
              <a:t>1</a:t>
            </a:r>
          </a:p>
        </p:txBody>
      </p:sp>
      <p:sp>
        <p:nvSpPr>
          <p:cNvPr id="7" name="TextBox 6"/>
          <p:cNvSpPr txBox="1"/>
          <p:nvPr/>
        </p:nvSpPr>
        <p:spPr>
          <a:xfrm>
            <a:off x="2457277" y="2397880"/>
            <a:ext cx="2458968" cy="461665"/>
          </a:xfrm>
          <a:prstGeom prst="rect">
            <a:avLst/>
          </a:prstGeom>
          <a:noFill/>
        </p:spPr>
        <p:txBody>
          <a:bodyPr wrap="square" rtlCol="0">
            <a:spAutoFit/>
          </a:bodyPr>
          <a:lstStyle/>
          <a:p>
            <a:r>
              <a:rPr lang="en-US" altLang="zh-CN" sz="2400" b="1">
                <a:solidFill>
                  <a:srgbClr val="0070C0"/>
                </a:solidFill>
                <a:sym typeface="Arial" panose="020B0604020202020204" pitchFamily="34" charset="0"/>
              </a:rPr>
              <a:t>石油化工产业</a:t>
            </a:r>
          </a:p>
        </p:txBody>
      </p:sp>
      <p:sp>
        <p:nvSpPr>
          <p:cNvPr id="10" name="Teardrop 17"/>
          <p:cNvSpPr/>
          <p:nvPr/>
        </p:nvSpPr>
        <p:spPr>
          <a:xfrm>
            <a:off x="1479076" y="4694727"/>
            <a:ext cx="720000" cy="720000"/>
          </a:xfrm>
          <a:prstGeom prst="teardrop">
            <a:avLst/>
          </a:prstGeom>
          <a:solidFill>
            <a:schemeClr val="bg1"/>
          </a:solid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0070C0"/>
                </a:solidFill>
                <a:latin typeface="Open Sans" panose="020B0604020202020204" pitchFamily="34" charset="0"/>
                <a:ea typeface="Open Sans" panose="020B0604020202020204" pitchFamily="34" charset="0"/>
                <a:cs typeface="Open Sans" panose="020B0604020202020204" pitchFamily="34" charset="0"/>
              </a:rPr>
              <a:t>3</a:t>
            </a:r>
          </a:p>
        </p:txBody>
      </p:sp>
      <p:sp>
        <p:nvSpPr>
          <p:cNvPr id="22" name="TextBox 21"/>
          <p:cNvSpPr txBox="1"/>
          <p:nvPr/>
        </p:nvSpPr>
        <p:spPr>
          <a:xfrm>
            <a:off x="3945499" y="3418082"/>
            <a:ext cx="2379997" cy="461665"/>
          </a:xfrm>
          <a:prstGeom prst="rect">
            <a:avLst/>
          </a:prstGeom>
          <a:noFill/>
        </p:spPr>
        <p:txBody>
          <a:bodyPr wrap="square" rtlCol="0">
            <a:spAutoFit/>
          </a:bodyPr>
          <a:lstStyle/>
          <a:p>
            <a:r>
              <a:rPr lang="zh-CN" altLang="en-US" sz="2400" b="1">
                <a:solidFill>
                  <a:schemeClr val="accent4">
                    <a:lumMod val="50000"/>
                  </a:schemeClr>
                </a:solidFill>
                <a:sym typeface="Arial" panose="020B0604020202020204" pitchFamily="34" charset="0"/>
              </a:rPr>
              <a:t>天然气化工产业</a:t>
            </a:r>
          </a:p>
        </p:txBody>
      </p:sp>
      <p:sp>
        <p:nvSpPr>
          <p:cNvPr id="37" name="Teardrop 15"/>
          <p:cNvSpPr/>
          <p:nvPr/>
        </p:nvSpPr>
        <p:spPr>
          <a:xfrm>
            <a:off x="2920284" y="3478224"/>
            <a:ext cx="720000" cy="720000"/>
          </a:xfrm>
          <a:prstGeom prst="teardrop">
            <a:avLst/>
          </a:prstGeom>
          <a:solidFill>
            <a:schemeClr val="bg1"/>
          </a:solid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accent4">
                    <a:lumMod val="50000"/>
                  </a:schemeClr>
                </a:solidFill>
                <a:latin typeface="Open Sans" panose="020B0604020202020204" pitchFamily="34" charset="0"/>
                <a:ea typeface="Open Sans" panose="020B0604020202020204" pitchFamily="34" charset="0"/>
                <a:cs typeface="Open Sans" panose="020B0604020202020204" pitchFamily="34" charset="0"/>
              </a:rPr>
              <a:t>2</a:t>
            </a:r>
          </a:p>
        </p:txBody>
      </p:sp>
      <p:sp>
        <p:nvSpPr>
          <p:cNvPr id="38" name="Teardrop 15"/>
          <p:cNvSpPr/>
          <p:nvPr/>
        </p:nvSpPr>
        <p:spPr>
          <a:xfrm>
            <a:off x="2565364" y="5845669"/>
            <a:ext cx="720000" cy="720000"/>
          </a:xfrm>
          <a:prstGeom prst="teardrop">
            <a:avLst/>
          </a:prstGeom>
          <a:solidFill>
            <a:schemeClr val="bg1"/>
          </a:solid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accent4">
                    <a:lumMod val="50000"/>
                  </a:schemeClr>
                </a:solidFill>
                <a:latin typeface="Open Sans" panose="020B0604020202020204" pitchFamily="34" charset="0"/>
                <a:ea typeface="Open Sans" panose="020B0604020202020204" pitchFamily="34" charset="0"/>
                <a:cs typeface="Open Sans" panose="020B0604020202020204" pitchFamily="34" charset="0"/>
              </a:rPr>
              <a:t>4</a:t>
            </a:r>
          </a:p>
        </p:txBody>
      </p:sp>
      <p:sp>
        <p:nvSpPr>
          <p:cNvPr id="46" name="TextBox 45"/>
          <p:cNvSpPr txBox="1"/>
          <p:nvPr/>
        </p:nvSpPr>
        <p:spPr>
          <a:xfrm>
            <a:off x="2670806" y="4694727"/>
            <a:ext cx="2379997" cy="461665"/>
          </a:xfrm>
          <a:prstGeom prst="rect">
            <a:avLst/>
          </a:prstGeom>
          <a:noFill/>
        </p:spPr>
        <p:txBody>
          <a:bodyPr wrap="square" rtlCol="0">
            <a:spAutoFit/>
          </a:bodyPr>
          <a:lstStyle/>
          <a:p>
            <a:r>
              <a:rPr lang="zh-CN" altLang="en-US" sz="2400" b="1">
                <a:solidFill>
                  <a:srgbClr val="0070C0"/>
                </a:solidFill>
                <a:sym typeface="Arial" panose="020B0604020202020204" pitchFamily="34" charset="0"/>
              </a:rPr>
              <a:t>建筑材料产业</a:t>
            </a:r>
          </a:p>
        </p:txBody>
      </p:sp>
      <p:sp>
        <p:nvSpPr>
          <p:cNvPr id="48" name="TextBox 47"/>
          <p:cNvSpPr txBox="1"/>
          <p:nvPr/>
        </p:nvSpPr>
        <p:spPr>
          <a:xfrm>
            <a:off x="3456114" y="5774782"/>
            <a:ext cx="2379997" cy="461665"/>
          </a:xfrm>
          <a:prstGeom prst="rect">
            <a:avLst/>
          </a:prstGeom>
          <a:noFill/>
        </p:spPr>
        <p:txBody>
          <a:bodyPr wrap="square" rtlCol="0">
            <a:spAutoFit/>
          </a:bodyPr>
          <a:lstStyle/>
          <a:p>
            <a:r>
              <a:rPr lang="zh-CN" altLang="en-US" sz="2400" b="1">
                <a:solidFill>
                  <a:schemeClr val="accent4">
                    <a:lumMod val="50000"/>
                  </a:schemeClr>
                </a:solidFill>
                <a:sym typeface="Arial" panose="020B0604020202020204" pitchFamily="34" charset="0"/>
              </a:rPr>
              <a:t>海洋产业</a:t>
            </a:r>
          </a:p>
        </p:txBody>
      </p:sp>
      <p:cxnSp>
        <p:nvCxnSpPr>
          <p:cNvPr id="50" name="Straight Connector 32"/>
          <p:cNvCxnSpPr>
            <a:stCxn id="38" idx="1"/>
          </p:cNvCxnSpPr>
          <p:nvPr/>
        </p:nvCxnSpPr>
        <p:spPr>
          <a:xfrm rot="16200000" flipH="1">
            <a:off x="2932087" y="6708061"/>
            <a:ext cx="1261247" cy="765577"/>
          </a:xfrm>
          <a:prstGeom prst="curvedConnector3">
            <a:avLst>
              <a:gd name="adj1" fmla="val 11618"/>
            </a:avLst>
          </a:prstGeom>
          <a:ln>
            <a:solidFill>
              <a:srgbClr val="7F8C8D"/>
            </a:solidFill>
            <a:prstDash val="dash"/>
          </a:ln>
        </p:spPr>
        <p:style>
          <a:lnRef idx="1">
            <a:schemeClr val="accent1"/>
          </a:lnRef>
          <a:fillRef idx="0">
            <a:schemeClr val="accent1"/>
          </a:fillRef>
          <a:effectRef idx="0">
            <a:schemeClr val="accent1"/>
          </a:effectRef>
          <a:fontRef idx="minor">
            <a:schemeClr val="tx1"/>
          </a:fontRef>
        </p:style>
      </p:cxnSp>
      <p:grpSp>
        <p:nvGrpSpPr>
          <p:cNvPr id="54" name="Group 68"/>
          <p:cNvGrpSpPr/>
          <p:nvPr/>
        </p:nvGrpSpPr>
        <p:grpSpPr>
          <a:xfrm>
            <a:off x="2337586" y="3024149"/>
            <a:ext cx="304817" cy="304817"/>
            <a:chOff x="2151063" y="322263"/>
            <a:chExt cx="604837" cy="550863"/>
          </a:xfrm>
          <a:solidFill>
            <a:schemeClr val="tx1"/>
          </a:solidFill>
        </p:grpSpPr>
        <p:sp>
          <p:nvSpPr>
            <p:cNvPr id="55" name="Freeform 21"/>
            <p:cNvSpPr>
              <a:spLocks noEditPoints="1"/>
            </p:cNvSpPr>
            <p:nvPr/>
          </p:nvSpPr>
          <p:spPr bwMode="auto">
            <a:xfrm>
              <a:off x="2151063" y="465138"/>
              <a:ext cx="265113" cy="407988"/>
            </a:xfrm>
            <a:custGeom>
              <a:avLst/>
              <a:gdLst/>
              <a:ahLst/>
              <a:cxnLst>
                <a:cxn ang="0">
                  <a:pos x="93" y="20"/>
                </a:cxn>
                <a:cxn ang="0">
                  <a:pos x="93" y="49"/>
                </a:cxn>
                <a:cxn ang="0">
                  <a:pos x="93" y="53"/>
                </a:cxn>
                <a:cxn ang="0">
                  <a:pos x="47" y="61"/>
                </a:cxn>
                <a:cxn ang="0">
                  <a:pos x="0" y="53"/>
                </a:cxn>
                <a:cxn ang="0">
                  <a:pos x="0" y="49"/>
                </a:cxn>
                <a:cxn ang="0">
                  <a:pos x="0" y="20"/>
                </a:cxn>
                <a:cxn ang="0">
                  <a:pos x="0" y="20"/>
                </a:cxn>
                <a:cxn ang="0">
                  <a:pos x="47" y="0"/>
                </a:cxn>
                <a:cxn ang="0">
                  <a:pos x="93" y="20"/>
                </a:cxn>
                <a:cxn ang="0">
                  <a:pos x="93" y="20"/>
                </a:cxn>
                <a:cxn ang="0">
                  <a:pos x="93" y="55"/>
                </a:cxn>
                <a:cxn ang="0">
                  <a:pos x="47" y="63"/>
                </a:cxn>
                <a:cxn ang="0">
                  <a:pos x="0" y="56"/>
                </a:cxn>
                <a:cxn ang="0">
                  <a:pos x="0" y="64"/>
                </a:cxn>
                <a:cxn ang="0">
                  <a:pos x="47" y="71"/>
                </a:cxn>
                <a:cxn ang="0">
                  <a:pos x="93" y="63"/>
                </a:cxn>
                <a:cxn ang="0">
                  <a:pos x="93" y="55"/>
                </a:cxn>
                <a:cxn ang="0">
                  <a:pos x="93" y="66"/>
                </a:cxn>
                <a:cxn ang="0">
                  <a:pos x="93" y="89"/>
                </a:cxn>
                <a:cxn ang="0">
                  <a:pos x="47" y="97"/>
                </a:cxn>
                <a:cxn ang="0">
                  <a:pos x="0" y="89"/>
                </a:cxn>
                <a:cxn ang="0">
                  <a:pos x="0" y="66"/>
                </a:cxn>
                <a:cxn ang="0">
                  <a:pos x="47" y="73"/>
                </a:cxn>
                <a:cxn ang="0">
                  <a:pos x="93" y="66"/>
                </a:cxn>
                <a:cxn ang="0">
                  <a:pos x="93" y="91"/>
                </a:cxn>
                <a:cxn ang="0">
                  <a:pos x="47" y="99"/>
                </a:cxn>
                <a:cxn ang="0">
                  <a:pos x="0" y="92"/>
                </a:cxn>
                <a:cxn ang="0">
                  <a:pos x="0" y="100"/>
                </a:cxn>
                <a:cxn ang="0">
                  <a:pos x="47" y="107"/>
                </a:cxn>
                <a:cxn ang="0">
                  <a:pos x="93" y="99"/>
                </a:cxn>
                <a:cxn ang="0">
                  <a:pos x="93" y="91"/>
                </a:cxn>
                <a:cxn ang="0">
                  <a:pos x="93" y="102"/>
                </a:cxn>
                <a:cxn ang="0">
                  <a:pos x="93" y="114"/>
                </a:cxn>
                <a:cxn ang="0">
                  <a:pos x="46" y="140"/>
                </a:cxn>
                <a:cxn ang="0">
                  <a:pos x="0" y="114"/>
                </a:cxn>
                <a:cxn ang="0">
                  <a:pos x="0" y="102"/>
                </a:cxn>
                <a:cxn ang="0">
                  <a:pos x="47" y="110"/>
                </a:cxn>
                <a:cxn ang="0">
                  <a:pos x="93" y="102"/>
                </a:cxn>
                <a:cxn ang="0">
                  <a:pos x="47" y="2"/>
                </a:cxn>
                <a:cxn ang="0">
                  <a:pos x="6" y="20"/>
                </a:cxn>
                <a:cxn ang="0">
                  <a:pos x="47" y="37"/>
                </a:cxn>
                <a:cxn ang="0">
                  <a:pos x="88" y="20"/>
                </a:cxn>
                <a:cxn ang="0">
                  <a:pos x="47" y="2"/>
                </a:cxn>
              </a:cxnLst>
              <a:rect l="0" t="0" r="r" b="b"/>
              <a:pathLst>
                <a:path w="93" h="142">
                  <a:moveTo>
                    <a:pt x="93" y="20"/>
                  </a:moveTo>
                  <a:cubicBezTo>
                    <a:pt x="93" y="49"/>
                    <a:pt x="93" y="49"/>
                    <a:pt x="93" y="49"/>
                  </a:cubicBezTo>
                  <a:cubicBezTo>
                    <a:pt x="93" y="53"/>
                    <a:pt x="93" y="53"/>
                    <a:pt x="93" y="53"/>
                  </a:cubicBezTo>
                  <a:cubicBezTo>
                    <a:pt x="78" y="58"/>
                    <a:pt x="62" y="60"/>
                    <a:pt x="47" y="61"/>
                  </a:cubicBezTo>
                  <a:cubicBezTo>
                    <a:pt x="31" y="61"/>
                    <a:pt x="16" y="58"/>
                    <a:pt x="0" y="53"/>
                  </a:cubicBezTo>
                  <a:cubicBezTo>
                    <a:pt x="0" y="49"/>
                    <a:pt x="0" y="49"/>
                    <a:pt x="0" y="49"/>
                  </a:cubicBezTo>
                  <a:cubicBezTo>
                    <a:pt x="0" y="20"/>
                    <a:pt x="0" y="20"/>
                    <a:pt x="0" y="20"/>
                  </a:cubicBezTo>
                  <a:cubicBezTo>
                    <a:pt x="0" y="20"/>
                    <a:pt x="0" y="20"/>
                    <a:pt x="0" y="20"/>
                  </a:cubicBezTo>
                  <a:cubicBezTo>
                    <a:pt x="0" y="9"/>
                    <a:pt x="21" y="0"/>
                    <a:pt x="47" y="0"/>
                  </a:cubicBezTo>
                  <a:cubicBezTo>
                    <a:pt x="72" y="0"/>
                    <a:pt x="93" y="9"/>
                    <a:pt x="93" y="20"/>
                  </a:cubicBezTo>
                  <a:cubicBezTo>
                    <a:pt x="93" y="20"/>
                    <a:pt x="93" y="20"/>
                    <a:pt x="93" y="20"/>
                  </a:cubicBezTo>
                  <a:close/>
                  <a:moveTo>
                    <a:pt x="93" y="55"/>
                  </a:moveTo>
                  <a:cubicBezTo>
                    <a:pt x="78" y="60"/>
                    <a:pt x="62" y="63"/>
                    <a:pt x="47" y="63"/>
                  </a:cubicBezTo>
                  <a:cubicBezTo>
                    <a:pt x="31" y="63"/>
                    <a:pt x="16" y="61"/>
                    <a:pt x="0" y="56"/>
                  </a:cubicBezTo>
                  <a:cubicBezTo>
                    <a:pt x="0" y="64"/>
                    <a:pt x="0" y="64"/>
                    <a:pt x="0" y="64"/>
                  </a:cubicBezTo>
                  <a:cubicBezTo>
                    <a:pt x="16" y="69"/>
                    <a:pt x="31" y="71"/>
                    <a:pt x="47" y="71"/>
                  </a:cubicBezTo>
                  <a:cubicBezTo>
                    <a:pt x="62" y="71"/>
                    <a:pt x="78" y="68"/>
                    <a:pt x="93" y="63"/>
                  </a:cubicBezTo>
                  <a:cubicBezTo>
                    <a:pt x="93" y="55"/>
                    <a:pt x="93" y="55"/>
                    <a:pt x="93" y="55"/>
                  </a:cubicBezTo>
                  <a:close/>
                  <a:moveTo>
                    <a:pt x="93" y="66"/>
                  </a:moveTo>
                  <a:cubicBezTo>
                    <a:pt x="93" y="89"/>
                    <a:pt x="93" y="89"/>
                    <a:pt x="93" y="89"/>
                  </a:cubicBezTo>
                  <a:cubicBezTo>
                    <a:pt x="78" y="94"/>
                    <a:pt x="62" y="97"/>
                    <a:pt x="47" y="97"/>
                  </a:cubicBezTo>
                  <a:cubicBezTo>
                    <a:pt x="31" y="97"/>
                    <a:pt x="16" y="94"/>
                    <a:pt x="0" y="89"/>
                  </a:cubicBezTo>
                  <a:cubicBezTo>
                    <a:pt x="0" y="66"/>
                    <a:pt x="0" y="66"/>
                    <a:pt x="0" y="66"/>
                  </a:cubicBezTo>
                  <a:cubicBezTo>
                    <a:pt x="16" y="71"/>
                    <a:pt x="31" y="74"/>
                    <a:pt x="47" y="73"/>
                  </a:cubicBezTo>
                  <a:cubicBezTo>
                    <a:pt x="62" y="73"/>
                    <a:pt x="78" y="71"/>
                    <a:pt x="93" y="66"/>
                  </a:cubicBezTo>
                  <a:close/>
                  <a:moveTo>
                    <a:pt x="93" y="91"/>
                  </a:moveTo>
                  <a:cubicBezTo>
                    <a:pt x="78" y="96"/>
                    <a:pt x="62" y="99"/>
                    <a:pt x="47" y="99"/>
                  </a:cubicBezTo>
                  <a:cubicBezTo>
                    <a:pt x="31" y="99"/>
                    <a:pt x="16" y="97"/>
                    <a:pt x="0" y="92"/>
                  </a:cubicBezTo>
                  <a:cubicBezTo>
                    <a:pt x="0" y="100"/>
                    <a:pt x="0" y="100"/>
                    <a:pt x="0" y="100"/>
                  </a:cubicBezTo>
                  <a:cubicBezTo>
                    <a:pt x="16" y="105"/>
                    <a:pt x="31" y="107"/>
                    <a:pt x="47" y="107"/>
                  </a:cubicBezTo>
                  <a:cubicBezTo>
                    <a:pt x="62" y="107"/>
                    <a:pt x="78" y="104"/>
                    <a:pt x="93" y="99"/>
                  </a:cubicBezTo>
                  <a:cubicBezTo>
                    <a:pt x="93" y="91"/>
                    <a:pt x="93" y="91"/>
                    <a:pt x="93" y="91"/>
                  </a:cubicBezTo>
                  <a:close/>
                  <a:moveTo>
                    <a:pt x="93" y="102"/>
                  </a:moveTo>
                  <a:cubicBezTo>
                    <a:pt x="93" y="114"/>
                    <a:pt x="93" y="114"/>
                    <a:pt x="93" y="114"/>
                  </a:cubicBezTo>
                  <a:cubicBezTo>
                    <a:pt x="93" y="139"/>
                    <a:pt x="69" y="141"/>
                    <a:pt x="46" y="140"/>
                  </a:cubicBezTo>
                  <a:cubicBezTo>
                    <a:pt x="26" y="140"/>
                    <a:pt x="0" y="142"/>
                    <a:pt x="0" y="114"/>
                  </a:cubicBezTo>
                  <a:cubicBezTo>
                    <a:pt x="0" y="102"/>
                    <a:pt x="0" y="102"/>
                    <a:pt x="0" y="102"/>
                  </a:cubicBezTo>
                  <a:cubicBezTo>
                    <a:pt x="16" y="107"/>
                    <a:pt x="31" y="110"/>
                    <a:pt x="47" y="110"/>
                  </a:cubicBezTo>
                  <a:cubicBezTo>
                    <a:pt x="62" y="109"/>
                    <a:pt x="78" y="107"/>
                    <a:pt x="93" y="102"/>
                  </a:cubicBezTo>
                  <a:close/>
                  <a:moveTo>
                    <a:pt x="47" y="2"/>
                  </a:moveTo>
                  <a:cubicBezTo>
                    <a:pt x="24" y="2"/>
                    <a:pt x="6" y="10"/>
                    <a:pt x="6" y="20"/>
                  </a:cubicBezTo>
                  <a:cubicBezTo>
                    <a:pt x="6" y="29"/>
                    <a:pt x="24" y="37"/>
                    <a:pt x="47" y="37"/>
                  </a:cubicBezTo>
                  <a:cubicBezTo>
                    <a:pt x="69" y="37"/>
                    <a:pt x="88" y="29"/>
                    <a:pt x="88" y="20"/>
                  </a:cubicBezTo>
                  <a:cubicBezTo>
                    <a:pt x="88" y="10"/>
                    <a:pt x="69" y="2"/>
                    <a:pt x="47" y="2"/>
                  </a:cubicBezTo>
                  <a:close/>
                </a:path>
              </a:pathLst>
            </a:custGeom>
            <a:grpFill/>
            <a:ln w="9525">
              <a:noFill/>
              <a:round/>
            </a:ln>
          </p:spPr>
          <p:txBody>
            <a:bodyPr/>
            <a:lstStyle/>
            <a:p>
              <a:pPr defTabSz="1218565">
                <a:defRPr/>
              </a:pPr>
              <a:endParaRPr lang="en-US" sz="2400">
                <a:solidFill>
                  <a:prstClr val="black"/>
                </a:solidFill>
                <a:ea typeface="MS PGothic" panose="020B0600070205080204" pitchFamily="34" charset="-128"/>
              </a:endParaRPr>
            </a:p>
          </p:txBody>
        </p:sp>
        <p:sp>
          <p:nvSpPr>
            <p:cNvPr id="56" name="Freeform 22"/>
            <p:cNvSpPr>
              <a:spLocks noEditPoints="1"/>
            </p:cNvSpPr>
            <p:nvPr/>
          </p:nvSpPr>
          <p:spPr bwMode="auto">
            <a:xfrm>
              <a:off x="2174875" y="477838"/>
              <a:ext cx="222250" cy="88900"/>
            </a:xfrm>
            <a:custGeom>
              <a:avLst/>
              <a:gdLst/>
              <a:ahLst/>
              <a:cxnLst>
                <a:cxn ang="0">
                  <a:pos x="67" y="5"/>
                </a:cxn>
                <a:cxn ang="0">
                  <a:pos x="39" y="0"/>
                </a:cxn>
                <a:cxn ang="0">
                  <a:pos x="10" y="5"/>
                </a:cxn>
                <a:cxn ang="0">
                  <a:pos x="0" y="16"/>
                </a:cxn>
                <a:cxn ang="0">
                  <a:pos x="10" y="26"/>
                </a:cxn>
                <a:cxn ang="0">
                  <a:pos x="39" y="31"/>
                </a:cxn>
                <a:cxn ang="0">
                  <a:pos x="67" y="26"/>
                </a:cxn>
                <a:cxn ang="0">
                  <a:pos x="78" y="16"/>
                </a:cxn>
                <a:cxn ang="0">
                  <a:pos x="67" y="5"/>
                </a:cxn>
                <a:cxn ang="0">
                  <a:pos x="66" y="11"/>
                </a:cxn>
                <a:cxn ang="0">
                  <a:pos x="70" y="13"/>
                </a:cxn>
                <a:cxn ang="0">
                  <a:pos x="66" y="15"/>
                </a:cxn>
                <a:cxn ang="0">
                  <a:pos x="63" y="13"/>
                </a:cxn>
                <a:cxn ang="0">
                  <a:pos x="66" y="11"/>
                </a:cxn>
              </a:cxnLst>
              <a:rect l="0" t="0" r="r" b="b"/>
              <a:pathLst>
                <a:path w="78" h="31">
                  <a:moveTo>
                    <a:pt x="67" y="5"/>
                  </a:moveTo>
                  <a:cubicBezTo>
                    <a:pt x="60" y="2"/>
                    <a:pt x="50" y="0"/>
                    <a:pt x="39" y="0"/>
                  </a:cubicBezTo>
                  <a:cubicBezTo>
                    <a:pt x="28" y="0"/>
                    <a:pt x="18" y="2"/>
                    <a:pt x="10" y="5"/>
                  </a:cubicBezTo>
                  <a:cubicBezTo>
                    <a:pt x="4" y="8"/>
                    <a:pt x="0" y="12"/>
                    <a:pt x="0" y="16"/>
                  </a:cubicBezTo>
                  <a:cubicBezTo>
                    <a:pt x="0" y="20"/>
                    <a:pt x="4" y="24"/>
                    <a:pt x="10" y="26"/>
                  </a:cubicBezTo>
                  <a:cubicBezTo>
                    <a:pt x="18" y="30"/>
                    <a:pt x="28" y="31"/>
                    <a:pt x="39" y="31"/>
                  </a:cubicBezTo>
                  <a:cubicBezTo>
                    <a:pt x="50" y="31"/>
                    <a:pt x="60" y="30"/>
                    <a:pt x="67" y="26"/>
                  </a:cubicBezTo>
                  <a:cubicBezTo>
                    <a:pt x="74" y="24"/>
                    <a:pt x="78" y="20"/>
                    <a:pt x="78" y="16"/>
                  </a:cubicBezTo>
                  <a:cubicBezTo>
                    <a:pt x="78" y="12"/>
                    <a:pt x="74" y="8"/>
                    <a:pt x="67" y="5"/>
                  </a:cubicBezTo>
                  <a:close/>
                  <a:moveTo>
                    <a:pt x="66" y="11"/>
                  </a:moveTo>
                  <a:cubicBezTo>
                    <a:pt x="68" y="11"/>
                    <a:pt x="70" y="12"/>
                    <a:pt x="70" y="13"/>
                  </a:cubicBezTo>
                  <a:cubicBezTo>
                    <a:pt x="70" y="14"/>
                    <a:pt x="68" y="15"/>
                    <a:pt x="66" y="15"/>
                  </a:cubicBezTo>
                  <a:cubicBezTo>
                    <a:pt x="64" y="15"/>
                    <a:pt x="63" y="14"/>
                    <a:pt x="63" y="13"/>
                  </a:cubicBezTo>
                  <a:cubicBezTo>
                    <a:pt x="63" y="12"/>
                    <a:pt x="64" y="11"/>
                    <a:pt x="66" y="11"/>
                  </a:cubicBezTo>
                  <a:close/>
                </a:path>
              </a:pathLst>
            </a:custGeom>
            <a:grpFill/>
            <a:ln w="9525">
              <a:noFill/>
              <a:round/>
            </a:ln>
          </p:spPr>
          <p:txBody>
            <a:bodyPr/>
            <a:lstStyle/>
            <a:p>
              <a:pPr defTabSz="1218565">
                <a:defRPr/>
              </a:pPr>
              <a:endParaRPr lang="en-US" sz="2400">
                <a:solidFill>
                  <a:prstClr val="black"/>
                </a:solidFill>
                <a:ea typeface="MS PGothic" panose="020B0600070205080204" pitchFamily="34" charset="-128"/>
              </a:endParaRPr>
            </a:p>
          </p:txBody>
        </p:sp>
        <p:sp>
          <p:nvSpPr>
            <p:cNvPr id="57" name="Freeform 23"/>
            <p:cNvSpPr>
              <a:spLocks noEditPoints="1"/>
            </p:cNvSpPr>
            <p:nvPr/>
          </p:nvSpPr>
          <p:spPr bwMode="auto">
            <a:xfrm>
              <a:off x="2368550" y="322263"/>
              <a:ext cx="387350" cy="334963"/>
            </a:xfrm>
            <a:custGeom>
              <a:avLst/>
              <a:gdLst/>
              <a:ahLst/>
              <a:cxnLst>
                <a:cxn ang="0">
                  <a:pos x="66" y="4"/>
                </a:cxn>
                <a:cxn ang="0">
                  <a:pos x="97" y="6"/>
                </a:cxn>
                <a:cxn ang="0">
                  <a:pos x="98" y="7"/>
                </a:cxn>
                <a:cxn ang="0">
                  <a:pos x="98" y="7"/>
                </a:cxn>
                <a:cxn ang="0">
                  <a:pos x="136" y="47"/>
                </a:cxn>
                <a:cxn ang="0">
                  <a:pos x="125" y="91"/>
                </a:cxn>
                <a:cxn ang="0">
                  <a:pos x="79" y="107"/>
                </a:cxn>
                <a:cxn ang="0">
                  <a:pos x="62" y="70"/>
                </a:cxn>
                <a:cxn ang="0">
                  <a:pos x="66" y="70"/>
                </a:cxn>
                <a:cxn ang="0">
                  <a:pos x="121" y="87"/>
                </a:cxn>
                <a:cxn ang="0">
                  <a:pos x="129" y="47"/>
                </a:cxn>
                <a:cxn ang="0">
                  <a:pos x="98" y="13"/>
                </a:cxn>
                <a:cxn ang="0">
                  <a:pos x="98" y="14"/>
                </a:cxn>
                <a:cxn ang="0">
                  <a:pos x="97" y="15"/>
                </a:cxn>
                <a:cxn ang="0">
                  <a:pos x="93" y="15"/>
                </a:cxn>
                <a:cxn ang="0">
                  <a:pos x="91" y="30"/>
                </a:cxn>
                <a:cxn ang="0">
                  <a:pos x="81" y="36"/>
                </a:cxn>
                <a:cxn ang="0">
                  <a:pos x="66" y="34"/>
                </a:cxn>
                <a:cxn ang="0">
                  <a:pos x="59" y="33"/>
                </a:cxn>
                <a:cxn ang="0">
                  <a:pos x="51" y="34"/>
                </a:cxn>
                <a:cxn ang="0">
                  <a:pos x="44" y="31"/>
                </a:cxn>
                <a:cxn ang="0">
                  <a:pos x="40" y="28"/>
                </a:cxn>
                <a:cxn ang="0">
                  <a:pos x="36" y="28"/>
                </a:cxn>
                <a:cxn ang="0">
                  <a:pos x="31" y="27"/>
                </a:cxn>
                <a:cxn ang="0">
                  <a:pos x="8" y="50"/>
                </a:cxn>
                <a:cxn ang="0">
                  <a:pos x="2" y="52"/>
                </a:cxn>
                <a:cxn ang="0">
                  <a:pos x="0" y="47"/>
                </a:cxn>
                <a:cxn ang="0">
                  <a:pos x="28" y="20"/>
                </a:cxn>
                <a:cxn ang="0">
                  <a:pos x="32" y="16"/>
                </a:cxn>
                <a:cxn ang="0">
                  <a:pos x="34" y="10"/>
                </a:cxn>
                <a:cxn ang="0">
                  <a:pos x="38" y="6"/>
                </a:cxn>
                <a:cxn ang="0">
                  <a:pos x="59" y="0"/>
                </a:cxn>
                <a:cxn ang="0">
                  <a:pos x="66" y="4"/>
                </a:cxn>
                <a:cxn ang="0">
                  <a:pos x="66" y="4"/>
                </a:cxn>
                <a:cxn ang="0">
                  <a:pos x="88" y="15"/>
                </a:cxn>
                <a:cxn ang="0">
                  <a:pos x="66" y="14"/>
                </a:cxn>
                <a:cxn ang="0">
                  <a:pos x="65" y="14"/>
                </a:cxn>
                <a:cxn ang="0">
                  <a:pos x="60" y="26"/>
                </a:cxn>
                <a:cxn ang="0">
                  <a:pos x="61" y="27"/>
                </a:cxn>
                <a:cxn ang="0">
                  <a:pos x="64" y="23"/>
                </a:cxn>
                <a:cxn ang="0">
                  <a:pos x="75" y="22"/>
                </a:cxn>
                <a:cxn ang="0">
                  <a:pos x="86" y="29"/>
                </a:cxn>
                <a:cxn ang="0">
                  <a:pos x="88" y="28"/>
                </a:cxn>
                <a:cxn ang="0">
                  <a:pos x="88" y="15"/>
                </a:cxn>
                <a:cxn ang="0">
                  <a:pos x="65" y="28"/>
                </a:cxn>
                <a:cxn ang="0">
                  <a:pos x="66" y="30"/>
                </a:cxn>
                <a:cxn ang="0">
                  <a:pos x="78" y="32"/>
                </a:cxn>
                <a:cxn ang="0">
                  <a:pos x="84" y="30"/>
                </a:cxn>
                <a:cxn ang="0">
                  <a:pos x="65" y="28"/>
                </a:cxn>
              </a:cxnLst>
              <a:rect l="0" t="0" r="r" b="b"/>
              <a:pathLst>
                <a:path w="136" h="117">
                  <a:moveTo>
                    <a:pt x="66" y="4"/>
                  </a:moveTo>
                  <a:cubicBezTo>
                    <a:pt x="97" y="6"/>
                    <a:pt x="97" y="6"/>
                    <a:pt x="97" y="6"/>
                  </a:cubicBezTo>
                  <a:cubicBezTo>
                    <a:pt x="98" y="6"/>
                    <a:pt x="98" y="6"/>
                    <a:pt x="98" y="7"/>
                  </a:cubicBezTo>
                  <a:cubicBezTo>
                    <a:pt x="98" y="7"/>
                    <a:pt x="98" y="7"/>
                    <a:pt x="98" y="7"/>
                  </a:cubicBezTo>
                  <a:cubicBezTo>
                    <a:pt x="132" y="9"/>
                    <a:pt x="136" y="27"/>
                    <a:pt x="136" y="47"/>
                  </a:cubicBezTo>
                  <a:cubicBezTo>
                    <a:pt x="135" y="61"/>
                    <a:pt x="132" y="77"/>
                    <a:pt x="125" y="91"/>
                  </a:cubicBezTo>
                  <a:cubicBezTo>
                    <a:pt x="115" y="107"/>
                    <a:pt x="95" y="117"/>
                    <a:pt x="79" y="107"/>
                  </a:cubicBezTo>
                  <a:cubicBezTo>
                    <a:pt x="69" y="100"/>
                    <a:pt x="62" y="88"/>
                    <a:pt x="62" y="70"/>
                  </a:cubicBezTo>
                  <a:cubicBezTo>
                    <a:pt x="62" y="67"/>
                    <a:pt x="66" y="64"/>
                    <a:pt x="66" y="70"/>
                  </a:cubicBezTo>
                  <a:cubicBezTo>
                    <a:pt x="69" y="113"/>
                    <a:pt x="104" y="116"/>
                    <a:pt x="121" y="87"/>
                  </a:cubicBezTo>
                  <a:cubicBezTo>
                    <a:pt x="127" y="74"/>
                    <a:pt x="129" y="60"/>
                    <a:pt x="129" y="47"/>
                  </a:cubicBezTo>
                  <a:cubicBezTo>
                    <a:pt x="129" y="30"/>
                    <a:pt x="125" y="15"/>
                    <a:pt x="98" y="13"/>
                  </a:cubicBezTo>
                  <a:cubicBezTo>
                    <a:pt x="98" y="14"/>
                    <a:pt x="98" y="14"/>
                    <a:pt x="98" y="14"/>
                  </a:cubicBezTo>
                  <a:cubicBezTo>
                    <a:pt x="98" y="15"/>
                    <a:pt x="97" y="15"/>
                    <a:pt x="97" y="15"/>
                  </a:cubicBezTo>
                  <a:cubicBezTo>
                    <a:pt x="93" y="15"/>
                    <a:pt x="93" y="15"/>
                    <a:pt x="93" y="15"/>
                  </a:cubicBezTo>
                  <a:cubicBezTo>
                    <a:pt x="91" y="30"/>
                    <a:pt x="91" y="30"/>
                    <a:pt x="91" y="30"/>
                  </a:cubicBezTo>
                  <a:cubicBezTo>
                    <a:pt x="90" y="35"/>
                    <a:pt x="87" y="37"/>
                    <a:pt x="81" y="36"/>
                  </a:cubicBezTo>
                  <a:cubicBezTo>
                    <a:pt x="76" y="35"/>
                    <a:pt x="71" y="35"/>
                    <a:pt x="66" y="34"/>
                  </a:cubicBezTo>
                  <a:cubicBezTo>
                    <a:pt x="64" y="34"/>
                    <a:pt x="62" y="34"/>
                    <a:pt x="59" y="33"/>
                  </a:cubicBezTo>
                  <a:cubicBezTo>
                    <a:pt x="57" y="34"/>
                    <a:pt x="54" y="34"/>
                    <a:pt x="51" y="34"/>
                  </a:cubicBezTo>
                  <a:cubicBezTo>
                    <a:pt x="48" y="34"/>
                    <a:pt x="46" y="33"/>
                    <a:pt x="44" y="31"/>
                  </a:cubicBezTo>
                  <a:cubicBezTo>
                    <a:pt x="43" y="30"/>
                    <a:pt x="42" y="29"/>
                    <a:pt x="40" y="28"/>
                  </a:cubicBezTo>
                  <a:cubicBezTo>
                    <a:pt x="39" y="28"/>
                    <a:pt x="38" y="27"/>
                    <a:pt x="36" y="28"/>
                  </a:cubicBezTo>
                  <a:cubicBezTo>
                    <a:pt x="34" y="29"/>
                    <a:pt x="32" y="28"/>
                    <a:pt x="31" y="27"/>
                  </a:cubicBezTo>
                  <a:cubicBezTo>
                    <a:pt x="27" y="27"/>
                    <a:pt x="17" y="29"/>
                    <a:pt x="8" y="50"/>
                  </a:cubicBezTo>
                  <a:cubicBezTo>
                    <a:pt x="7" y="52"/>
                    <a:pt x="4" y="53"/>
                    <a:pt x="2" y="52"/>
                  </a:cubicBezTo>
                  <a:cubicBezTo>
                    <a:pt x="0" y="51"/>
                    <a:pt x="0" y="49"/>
                    <a:pt x="0" y="47"/>
                  </a:cubicBezTo>
                  <a:cubicBezTo>
                    <a:pt x="12" y="20"/>
                    <a:pt x="24" y="21"/>
                    <a:pt x="28" y="20"/>
                  </a:cubicBezTo>
                  <a:cubicBezTo>
                    <a:pt x="29" y="18"/>
                    <a:pt x="30" y="17"/>
                    <a:pt x="32" y="16"/>
                  </a:cubicBezTo>
                  <a:cubicBezTo>
                    <a:pt x="34" y="15"/>
                    <a:pt x="34" y="13"/>
                    <a:pt x="34" y="10"/>
                  </a:cubicBezTo>
                  <a:cubicBezTo>
                    <a:pt x="34" y="8"/>
                    <a:pt x="35" y="6"/>
                    <a:pt x="38" y="6"/>
                  </a:cubicBezTo>
                  <a:cubicBezTo>
                    <a:pt x="45" y="4"/>
                    <a:pt x="52" y="2"/>
                    <a:pt x="59" y="0"/>
                  </a:cubicBezTo>
                  <a:cubicBezTo>
                    <a:pt x="62" y="0"/>
                    <a:pt x="64" y="1"/>
                    <a:pt x="66" y="4"/>
                  </a:cubicBezTo>
                  <a:cubicBezTo>
                    <a:pt x="66" y="4"/>
                    <a:pt x="66" y="4"/>
                    <a:pt x="66" y="4"/>
                  </a:cubicBezTo>
                  <a:close/>
                  <a:moveTo>
                    <a:pt x="88" y="15"/>
                  </a:moveTo>
                  <a:cubicBezTo>
                    <a:pt x="66" y="14"/>
                    <a:pt x="66" y="14"/>
                    <a:pt x="66" y="14"/>
                  </a:cubicBezTo>
                  <a:cubicBezTo>
                    <a:pt x="65" y="14"/>
                    <a:pt x="65" y="14"/>
                    <a:pt x="65" y="14"/>
                  </a:cubicBezTo>
                  <a:cubicBezTo>
                    <a:pt x="61" y="15"/>
                    <a:pt x="60" y="22"/>
                    <a:pt x="60" y="26"/>
                  </a:cubicBezTo>
                  <a:cubicBezTo>
                    <a:pt x="60" y="27"/>
                    <a:pt x="60" y="29"/>
                    <a:pt x="61" y="27"/>
                  </a:cubicBezTo>
                  <a:cubicBezTo>
                    <a:pt x="62" y="26"/>
                    <a:pt x="63" y="25"/>
                    <a:pt x="64" y="23"/>
                  </a:cubicBezTo>
                  <a:cubicBezTo>
                    <a:pt x="66" y="20"/>
                    <a:pt x="70" y="19"/>
                    <a:pt x="75" y="22"/>
                  </a:cubicBezTo>
                  <a:cubicBezTo>
                    <a:pt x="78" y="25"/>
                    <a:pt x="82" y="27"/>
                    <a:pt x="86" y="29"/>
                  </a:cubicBezTo>
                  <a:cubicBezTo>
                    <a:pt x="87" y="30"/>
                    <a:pt x="87" y="29"/>
                    <a:pt x="88" y="28"/>
                  </a:cubicBezTo>
                  <a:cubicBezTo>
                    <a:pt x="88" y="15"/>
                    <a:pt x="88" y="15"/>
                    <a:pt x="88" y="15"/>
                  </a:cubicBezTo>
                  <a:close/>
                  <a:moveTo>
                    <a:pt x="65" y="28"/>
                  </a:moveTo>
                  <a:cubicBezTo>
                    <a:pt x="65" y="29"/>
                    <a:pt x="65" y="29"/>
                    <a:pt x="66" y="30"/>
                  </a:cubicBezTo>
                  <a:cubicBezTo>
                    <a:pt x="70" y="31"/>
                    <a:pt x="74" y="32"/>
                    <a:pt x="78" y="32"/>
                  </a:cubicBezTo>
                  <a:cubicBezTo>
                    <a:pt x="79" y="32"/>
                    <a:pt x="88" y="33"/>
                    <a:pt x="84" y="30"/>
                  </a:cubicBezTo>
                  <a:cubicBezTo>
                    <a:pt x="79" y="27"/>
                    <a:pt x="68" y="20"/>
                    <a:pt x="65" y="28"/>
                  </a:cubicBezTo>
                  <a:close/>
                </a:path>
              </a:pathLst>
            </a:custGeom>
            <a:grpFill/>
            <a:ln w="9525">
              <a:noFill/>
              <a:round/>
            </a:ln>
          </p:spPr>
          <p:txBody>
            <a:bodyPr/>
            <a:lstStyle/>
            <a:p>
              <a:pPr defTabSz="1218565">
                <a:defRPr/>
              </a:pPr>
              <a:endParaRPr lang="en-US" sz="2400">
                <a:solidFill>
                  <a:prstClr val="black"/>
                </a:solidFill>
                <a:ea typeface="MS PGothic" panose="020B0600070205080204" pitchFamily="34" charset="-128"/>
              </a:endParaRPr>
            </a:p>
          </p:txBody>
        </p:sp>
      </p:grpSp>
      <p:sp>
        <p:nvSpPr>
          <p:cNvPr id="58" name="Freeform 156"/>
          <p:cNvSpPr>
            <a:spLocks noEditPoints="1"/>
          </p:cNvSpPr>
          <p:nvPr/>
        </p:nvSpPr>
        <p:spPr bwMode="auto">
          <a:xfrm>
            <a:off x="2615326" y="4046450"/>
            <a:ext cx="304817" cy="304817"/>
          </a:xfrm>
          <a:custGeom>
            <a:avLst/>
            <a:gdLst>
              <a:gd name="T0" fmla="*/ 200025 w 58"/>
              <a:gd name="T1" fmla="*/ 160802 h 58"/>
              <a:gd name="T2" fmla="*/ 162089 w 58"/>
              <a:gd name="T3" fmla="*/ 198437 h 58"/>
              <a:gd name="T4" fmla="*/ 37936 w 58"/>
              <a:gd name="T5" fmla="*/ 198437 h 58"/>
              <a:gd name="T6" fmla="*/ 0 w 58"/>
              <a:gd name="T7" fmla="*/ 160802 h 58"/>
              <a:gd name="T8" fmla="*/ 0 w 58"/>
              <a:gd name="T9" fmla="*/ 34213 h 58"/>
              <a:gd name="T10" fmla="*/ 37936 w 58"/>
              <a:gd name="T11" fmla="*/ 0 h 58"/>
              <a:gd name="T12" fmla="*/ 162089 w 58"/>
              <a:gd name="T13" fmla="*/ 0 h 58"/>
              <a:gd name="T14" fmla="*/ 200025 w 58"/>
              <a:gd name="T15" fmla="*/ 34213 h 58"/>
              <a:gd name="T16" fmla="*/ 200025 w 58"/>
              <a:gd name="T17" fmla="*/ 160802 h 58"/>
              <a:gd name="T18" fmla="*/ 165538 w 58"/>
              <a:gd name="T19" fmla="*/ 37635 h 58"/>
              <a:gd name="T20" fmla="*/ 144846 w 58"/>
              <a:gd name="T21" fmla="*/ 27371 h 58"/>
              <a:gd name="T22" fmla="*/ 79320 w 58"/>
              <a:gd name="T23" fmla="*/ 23949 h 58"/>
              <a:gd name="T24" fmla="*/ 51731 w 58"/>
              <a:gd name="T25" fmla="*/ 27371 h 58"/>
              <a:gd name="T26" fmla="*/ 34487 w 58"/>
              <a:gd name="T27" fmla="*/ 44477 h 58"/>
              <a:gd name="T28" fmla="*/ 41384 w 58"/>
              <a:gd name="T29" fmla="*/ 102640 h 58"/>
              <a:gd name="T30" fmla="*/ 48282 w 58"/>
              <a:gd name="T31" fmla="*/ 116325 h 58"/>
              <a:gd name="T32" fmla="*/ 86218 w 58"/>
              <a:gd name="T33" fmla="*/ 130010 h 58"/>
              <a:gd name="T34" fmla="*/ 144846 w 58"/>
              <a:gd name="T35" fmla="*/ 123168 h 58"/>
              <a:gd name="T36" fmla="*/ 155192 w 58"/>
              <a:gd name="T37" fmla="*/ 109482 h 58"/>
              <a:gd name="T38" fmla="*/ 165538 w 58"/>
              <a:gd name="T39" fmla="*/ 47899 h 58"/>
              <a:gd name="T40" fmla="*/ 165538 w 58"/>
              <a:gd name="T41" fmla="*/ 37635 h 58"/>
              <a:gd name="T42" fmla="*/ 148294 w 58"/>
              <a:gd name="T43" fmla="*/ 130010 h 58"/>
              <a:gd name="T44" fmla="*/ 51731 w 58"/>
              <a:gd name="T45" fmla="*/ 130010 h 58"/>
              <a:gd name="T46" fmla="*/ 51731 w 58"/>
              <a:gd name="T47" fmla="*/ 130010 h 58"/>
              <a:gd name="T48" fmla="*/ 48282 w 58"/>
              <a:gd name="T49" fmla="*/ 130010 h 58"/>
              <a:gd name="T50" fmla="*/ 55179 w 58"/>
              <a:gd name="T51" fmla="*/ 157381 h 58"/>
              <a:gd name="T52" fmla="*/ 82769 w 58"/>
              <a:gd name="T53" fmla="*/ 171066 h 58"/>
              <a:gd name="T54" fmla="*/ 137948 w 58"/>
              <a:gd name="T55" fmla="*/ 164224 h 58"/>
              <a:gd name="T56" fmla="*/ 148294 w 58"/>
              <a:gd name="T57" fmla="*/ 140274 h 58"/>
              <a:gd name="T58" fmla="*/ 148294 w 58"/>
              <a:gd name="T59" fmla="*/ 130010 h 58"/>
              <a:gd name="T60" fmla="*/ 120705 w 58"/>
              <a:gd name="T61" fmla="*/ 47899 h 58"/>
              <a:gd name="T62" fmla="*/ 79320 w 58"/>
              <a:gd name="T63" fmla="*/ 47899 h 58"/>
              <a:gd name="T64" fmla="*/ 55179 w 58"/>
              <a:gd name="T65" fmla="*/ 41056 h 58"/>
              <a:gd name="T66" fmla="*/ 72423 w 58"/>
              <a:gd name="T67" fmla="*/ 34213 h 58"/>
              <a:gd name="T68" fmla="*/ 124153 w 58"/>
              <a:gd name="T69" fmla="*/ 34213 h 58"/>
              <a:gd name="T70" fmla="*/ 144846 w 58"/>
              <a:gd name="T71" fmla="*/ 41056 h 58"/>
              <a:gd name="T72" fmla="*/ 120705 w 58"/>
              <a:gd name="T73" fmla="*/ 47899 h 58"/>
              <a:gd name="T74" fmla="*/ 100013 w 58"/>
              <a:gd name="T75" fmla="*/ 116325 h 58"/>
              <a:gd name="T76" fmla="*/ 79320 w 58"/>
              <a:gd name="T77" fmla="*/ 95797 h 58"/>
              <a:gd name="T78" fmla="*/ 93115 w 58"/>
              <a:gd name="T79" fmla="*/ 75269 h 58"/>
              <a:gd name="T80" fmla="*/ 120705 w 58"/>
              <a:gd name="T81" fmla="*/ 92376 h 58"/>
              <a:gd name="T82" fmla="*/ 100013 w 58"/>
              <a:gd name="T83" fmla="*/ 116325 h 58"/>
              <a:gd name="T84" fmla="*/ 93115 w 58"/>
              <a:gd name="T85" fmla="*/ 85533 h 58"/>
              <a:gd name="T86" fmla="*/ 96564 w 58"/>
              <a:gd name="T87" fmla="*/ 106061 h 58"/>
              <a:gd name="T88" fmla="*/ 110359 w 58"/>
              <a:gd name="T89" fmla="*/ 95797 h 58"/>
              <a:gd name="T90" fmla="*/ 93115 w 58"/>
              <a:gd name="T91" fmla="*/ 85533 h 5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8" y="11"/>
                </a:moveTo>
                <a:cubicBezTo>
                  <a:pt x="46" y="10"/>
                  <a:pt x="44" y="9"/>
                  <a:pt x="42" y="8"/>
                </a:cubicBezTo>
                <a:cubicBezTo>
                  <a:pt x="36" y="6"/>
                  <a:pt x="30" y="6"/>
                  <a:pt x="23" y="7"/>
                </a:cubicBezTo>
                <a:cubicBezTo>
                  <a:pt x="20" y="7"/>
                  <a:pt x="18" y="7"/>
                  <a:pt x="15" y="8"/>
                </a:cubicBezTo>
                <a:cubicBezTo>
                  <a:pt x="13" y="9"/>
                  <a:pt x="10" y="10"/>
                  <a:pt x="10" y="13"/>
                </a:cubicBezTo>
                <a:cubicBezTo>
                  <a:pt x="10" y="18"/>
                  <a:pt x="11" y="24"/>
                  <a:pt x="12" y="30"/>
                </a:cubicBezTo>
                <a:cubicBezTo>
                  <a:pt x="13" y="31"/>
                  <a:pt x="13" y="33"/>
                  <a:pt x="14" y="34"/>
                </a:cubicBezTo>
                <a:cubicBezTo>
                  <a:pt x="17" y="37"/>
                  <a:pt x="21" y="38"/>
                  <a:pt x="25" y="38"/>
                </a:cubicBezTo>
                <a:cubicBezTo>
                  <a:pt x="31" y="39"/>
                  <a:pt x="36" y="38"/>
                  <a:pt x="42" y="36"/>
                </a:cubicBezTo>
                <a:cubicBezTo>
                  <a:pt x="43" y="35"/>
                  <a:pt x="45" y="34"/>
                  <a:pt x="45" y="32"/>
                </a:cubicBezTo>
                <a:cubicBezTo>
                  <a:pt x="46" y="26"/>
                  <a:pt x="47" y="20"/>
                  <a:pt x="48" y="14"/>
                </a:cubicBezTo>
                <a:cubicBezTo>
                  <a:pt x="48" y="13"/>
                  <a:pt x="48" y="12"/>
                  <a:pt x="48" y="11"/>
                </a:cubicBezTo>
                <a:close/>
                <a:moveTo>
                  <a:pt x="43" y="38"/>
                </a:moveTo>
                <a:cubicBezTo>
                  <a:pt x="35" y="43"/>
                  <a:pt x="23" y="43"/>
                  <a:pt x="15" y="38"/>
                </a:cubicBezTo>
                <a:cubicBezTo>
                  <a:pt x="15" y="38"/>
                  <a:pt x="15" y="38"/>
                  <a:pt x="15" y="38"/>
                </a:cubicBezTo>
                <a:cubicBezTo>
                  <a:pt x="14" y="38"/>
                  <a:pt x="14" y="38"/>
                  <a:pt x="14" y="38"/>
                </a:cubicBezTo>
                <a:cubicBezTo>
                  <a:pt x="15" y="41"/>
                  <a:pt x="15" y="44"/>
                  <a:pt x="16" y="46"/>
                </a:cubicBezTo>
                <a:cubicBezTo>
                  <a:pt x="17" y="49"/>
                  <a:pt x="21" y="50"/>
                  <a:pt x="24" y="50"/>
                </a:cubicBezTo>
                <a:cubicBezTo>
                  <a:pt x="29" y="51"/>
                  <a:pt x="35" y="51"/>
                  <a:pt x="40" y="48"/>
                </a:cubicBezTo>
                <a:cubicBezTo>
                  <a:pt x="43" y="47"/>
                  <a:pt x="42" y="43"/>
                  <a:pt x="43" y="41"/>
                </a:cubicBezTo>
                <a:cubicBezTo>
                  <a:pt x="43" y="40"/>
                  <a:pt x="44" y="38"/>
                  <a:pt x="43" y="38"/>
                </a:cubicBezTo>
                <a:close/>
                <a:moveTo>
                  <a:pt x="35" y="14"/>
                </a:moveTo>
                <a:cubicBezTo>
                  <a:pt x="31" y="15"/>
                  <a:pt x="27" y="15"/>
                  <a:pt x="23" y="14"/>
                </a:cubicBezTo>
                <a:cubicBezTo>
                  <a:pt x="21" y="14"/>
                  <a:pt x="18" y="14"/>
                  <a:pt x="16" y="12"/>
                </a:cubicBezTo>
                <a:cubicBezTo>
                  <a:pt x="17" y="11"/>
                  <a:pt x="19" y="10"/>
                  <a:pt x="21" y="10"/>
                </a:cubicBezTo>
                <a:cubicBezTo>
                  <a:pt x="26" y="9"/>
                  <a:pt x="31" y="9"/>
                  <a:pt x="36" y="10"/>
                </a:cubicBezTo>
                <a:cubicBezTo>
                  <a:pt x="38" y="10"/>
                  <a:pt x="40" y="11"/>
                  <a:pt x="42" y="12"/>
                </a:cubicBezTo>
                <a:cubicBezTo>
                  <a:pt x="40" y="14"/>
                  <a:pt x="37" y="14"/>
                  <a:pt x="35" y="14"/>
                </a:cubicBezTo>
                <a:close/>
                <a:moveTo>
                  <a:pt x="29" y="34"/>
                </a:moveTo>
                <a:cubicBezTo>
                  <a:pt x="26" y="34"/>
                  <a:pt x="23" y="32"/>
                  <a:pt x="23" y="28"/>
                </a:cubicBezTo>
                <a:cubicBezTo>
                  <a:pt x="23" y="26"/>
                  <a:pt x="24" y="23"/>
                  <a:pt x="27" y="22"/>
                </a:cubicBezTo>
                <a:cubicBezTo>
                  <a:pt x="30" y="21"/>
                  <a:pt x="34" y="23"/>
                  <a:pt x="35" y="27"/>
                </a:cubicBezTo>
                <a:cubicBezTo>
                  <a:pt x="35" y="30"/>
                  <a:pt x="33" y="34"/>
                  <a:pt x="29" y="34"/>
                </a:cubicBezTo>
                <a:close/>
                <a:moveTo>
                  <a:pt x="27" y="25"/>
                </a:moveTo>
                <a:cubicBezTo>
                  <a:pt x="25" y="26"/>
                  <a:pt x="25" y="30"/>
                  <a:pt x="28" y="31"/>
                </a:cubicBezTo>
                <a:cubicBezTo>
                  <a:pt x="29" y="32"/>
                  <a:pt x="32" y="30"/>
                  <a:pt x="32" y="28"/>
                </a:cubicBezTo>
                <a:cubicBezTo>
                  <a:pt x="32" y="26"/>
                  <a:pt x="29" y="24"/>
                  <a:pt x="27" y="25"/>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lIns="243755" tIns="121877" rIns="243755" bIns="121877"/>
          <a:lstStyle/>
          <a:p>
            <a:pPr defTabSz="1218565" fontAlgn="base">
              <a:spcBef>
                <a:spcPct val="0"/>
              </a:spcBef>
              <a:spcAft>
                <a:spcPct val="0"/>
              </a:spcAft>
            </a:pPr>
            <a:endParaRPr lang="zh-CN" altLang="en-US" sz="2400">
              <a:solidFill>
                <a:prstClr val="black"/>
              </a:solidFill>
              <a:ea typeface="MS PGothic" panose="020B0600070205080204" pitchFamily="34" charset="-128"/>
            </a:endParaRPr>
          </a:p>
        </p:txBody>
      </p:sp>
      <p:sp>
        <p:nvSpPr>
          <p:cNvPr id="59" name="Freeform 105"/>
          <p:cNvSpPr>
            <a:spLocks noChangeArrowheads="1"/>
          </p:cNvSpPr>
          <p:nvPr/>
        </p:nvSpPr>
        <p:spPr bwMode="auto">
          <a:xfrm>
            <a:off x="2110338" y="5360553"/>
            <a:ext cx="304817" cy="254015"/>
          </a:xfrm>
          <a:custGeom>
            <a:avLst/>
            <a:gdLst>
              <a:gd name="T0" fmla="*/ 217118 w 602"/>
              <a:gd name="T1" fmla="*/ 109490 h 573"/>
              <a:gd name="T2" fmla="*/ 217118 w 602"/>
              <a:gd name="T3" fmla="*/ 109490 h 573"/>
              <a:gd name="T4" fmla="*/ 207002 w 602"/>
              <a:gd name="T5" fmla="*/ 119575 h 573"/>
              <a:gd name="T6" fmla="*/ 201945 w 602"/>
              <a:gd name="T7" fmla="*/ 117054 h 573"/>
              <a:gd name="T8" fmla="*/ 201945 w 602"/>
              <a:gd name="T9" fmla="*/ 117054 h 573"/>
              <a:gd name="T10" fmla="*/ 109823 w 602"/>
              <a:gd name="T11" fmla="*/ 25572 h 573"/>
              <a:gd name="T12" fmla="*/ 109823 w 602"/>
              <a:gd name="T13" fmla="*/ 25572 h 573"/>
              <a:gd name="T14" fmla="*/ 109823 w 602"/>
              <a:gd name="T15" fmla="*/ 25572 h 573"/>
              <a:gd name="T16" fmla="*/ 109823 w 602"/>
              <a:gd name="T17" fmla="*/ 25572 h 573"/>
              <a:gd name="T18" fmla="*/ 18063 w 602"/>
              <a:gd name="T19" fmla="*/ 117054 h 573"/>
              <a:gd name="T20" fmla="*/ 18063 w 602"/>
              <a:gd name="T21" fmla="*/ 117054 h 573"/>
              <a:gd name="T22" fmla="*/ 10477 w 602"/>
              <a:gd name="T23" fmla="*/ 119575 h 573"/>
              <a:gd name="T24" fmla="*/ 0 w 602"/>
              <a:gd name="T25" fmla="*/ 109490 h 573"/>
              <a:gd name="T26" fmla="*/ 2529 w 602"/>
              <a:gd name="T27" fmla="*/ 101567 h 573"/>
              <a:gd name="T28" fmla="*/ 102237 w 602"/>
              <a:gd name="T29" fmla="*/ 2521 h 573"/>
              <a:gd name="T30" fmla="*/ 109823 w 602"/>
              <a:gd name="T31" fmla="*/ 0 h 573"/>
              <a:gd name="T32" fmla="*/ 109823 w 602"/>
              <a:gd name="T33" fmla="*/ 0 h 573"/>
              <a:gd name="T34" fmla="*/ 109823 w 602"/>
              <a:gd name="T35" fmla="*/ 0 h 573"/>
              <a:gd name="T36" fmla="*/ 109823 w 602"/>
              <a:gd name="T37" fmla="*/ 0 h 573"/>
              <a:gd name="T38" fmla="*/ 109823 w 602"/>
              <a:gd name="T39" fmla="*/ 0 h 573"/>
              <a:gd name="T40" fmla="*/ 109823 w 602"/>
              <a:gd name="T41" fmla="*/ 0 h 573"/>
              <a:gd name="T42" fmla="*/ 109823 w 602"/>
              <a:gd name="T43" fmla="*/ 0 h 573"/>
              <a:gd name="T44" fmla="*/ 109823 w 602"/>
              <a:gd name="T45" fmla="*/ 0 h 573"/>
              <a:gd name="T46" fmla="*/ 117410 w 602"/>
              <a:gd name="T47" fmla="*/ 2521 h 573"/>
              <a:gd name="T48" fmla="*/ 117410 w 602"/>
              <a:gd name="T49" fmla="*/ 2521 h 573"/>
              <a:gd name="T50" fmla="*/ 155703 w 602"/>
              <a:gd name="T51" fmla="*/ 43220 h 573"/>
              <a:gd name="T52" fmla="*/ 155703 w 602"/>
              <a:gd name="T53" fmla="*/ 33135 h 573"/>
              <a:gd name="T54" fmla="*/ 166180 w 602"/>
              <a:gd name="T55" fmla="*/ 22690 h 573"/>
              <a:gd name="T56" fmla="*/ 176295 w 602"/>
              <a:gd name="T57" fmla="*/ 33135 h 573"/>
              <a:gd name="T58" fmla="*/ 176295 w 602"/>
              <a:gd name="T59" fmla="*/ 63389 h 573"/>
              <a:gd name="T60" fmla="*/ 214589 w 602"/>
              <a:gd name="T61" fmla="*/ 101567 h 573"/>
              <a:gd name="T62" fmla="*/ 214589 w 602"/>
              <a:gd name="T63" fmla="*/ 101567 h 573"/>
              <a:gd name="T64" fmla="*/ 217118 w 602"/>
              <a:gd name="T65" fmla="*/ 109490 h 573"/>
              <a:gd name="T66" fmla="*/ 196526 w 602"/>
              <a:gd name="T67" fmla="*/ 124617 h 573"/>
              <a:gd name="T68" fmla="*/ 196526 w 602"/>
              <a:gd name="T69" fmla="*/ 124617 h 573"/>
              <a:gd name="T70" fmla="*/ 196526 w 602"/>
              <a:gd name="T71" fmla="*/ 155231 h 573"/>
              <a:gd name="T72" fmla="*/ 196526 w 602"/>
              <a:gd name="T73" fmla="*/ 170358 h 573"/>
              <a:gd name="T74" fmla="*/ 196526 w 602"/>
              <a:gd name="T75" fmla="*/ 195930 h 573"/>
              <a:gd name="T76" fmla="*/ 186411 w 602"/>
              <a:gd name="T77" fmla="*/ 206015 h 573"/>
              <a:gd name="T78" fmla="*/ 166180 w 602"/>
              <a:gd name="T79" fmla="*/ 206015 h 573"/>
              <a:gd name="T80" fmla="*/ 166180 w 602"/>
              <a:gd name="T81" fmla="*/ 124617 h 573"/>
              <a:gd name="T82" fmla="*/ 125357 w 602"/>
              <a:gd name="T83" fmla="*/ 124617 h 573"/>
              <a:gd name="T84" fmla="*/ 125357 w 602"/>
              <a:gd name="T85" fmla="*/ 206015 h 573"/>
              <a:gd name="T86" fmla="*/ 30707 w 602"/>
              <a:gd name="T87" fmla="*/ 206015 h 573"/>
              <a:gd name="T88" fmla="*/ 20592 w 602"/>
              <a:gd name="T89" fmla="*/ 195930 h 573"/>
              <a:gd name="T90" fmla="*/ 20592 w 602"/>
              <a:gd name="T91" fmla="*/ 170358 h 573"/>
              <a:gd name="T92" fmla="*/ 20592 w 602"/>
              <a:gd name="T93" fmla="*/ 155231 h 573"/>
              <a:gd name="T94" fmla="*/ 20592 w 602"/>
              <a:gd name="T95" fmla="*/ 124617 h 573"/>
              <a:gd name="T96" fmla="*/ 109823 w 602"/>
              <a:gd name="T97" fmla="*/ 38178 h 573"/>
              <a:gd name="T98" fmla="*/ 196526 w 602"/>
              <a:gd name="T99" fmla="*/ 124617 h 573"/>
              <a:gd name="T100" fmla="*/ 92122 w 602"/>
              <a:gd name="T101" fmla="*/ 124617 h 573"/>
              <a:gd name="T102" fmla="*/ 92122 w 602"/>
              <a:gd name="T103" fmla="*/ 124617 h 573"/>
              <a:gd name="T104" fmla="*/ 51299 w 602"/>
              <a:gd name="T105" fmla="*/ 124617 h 573"/>
              <a:gd name="T106" fmla="*/ 51299 w 602"/>
              <a:gd name="T107" fmla="*/ 165316 h 573"/>
              <a:gd name="T108" fmla="*/ 92122 w 602"/>
              <a:gd name="T109" fmla="*/ 165316 h 573"/>
              <a:gd name="T110" fmla="*/ 92122 w 602"/>
              <a:gd name="T111" fmla="*/ 124617 h 57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02" h="573">
                <a:moveTo>
                  <a:pt x="601" y="304"/>
                </a:moveTo>
                <a:lnTo>
                  <a:pt x="601" y="304"/>
                </a:lnTo>
                <a:cubicBezTo>
                  <a:pt x="601" y="318"/>
                  <a:pt x="594" y="332"/>
                  <a:pt x="573" y="332"/>
                </a:cubicBezTo>
                <a:cubicBezTo>
                  <a:pt x="566" y="332"/>
                  <a:pt x="559" y="325"/>
                  <a:pt x="559" y="325"/>
                </a:cubicBezTo>
                <a:cubicBezTo>
                  <a:pt x="304" y="71"/>
                  <a:pt x="304" y="71"/>
                  <a:pt x="304" y="71"/>
                </a:cubicBezTo>
                <a:cubicBezTo>
                  <a:pt x="50" y="325"/>
                  <a:pt x="50" y="325"/>
                  <a:pt x="50" y="325"/>
                </a:cubicBezTo>
                <a:cubicBezTo>
                  <a:pt x="43" y="325"/>
                  <a:pt x="36" y="332"/>
                  <a:pt x="29" y="332"/>
                </a:cubicBezTo>
                <a:cubicBezTo>
                  <a:pt x="15" y="332"/>
                  <a:pt x="0" y="318"/>
                  <a:pt x="0" y="304"/>
                </a:cubicBezTo>
                <a:cubicBezTo>
                  <a:pt x="0" y="297"/>
                  <a:pt x="0" y="289"/>
                  <a:pt x="7" y="282"/>
                </a:cubicBezTo>
                <a:cubicBezTo>
                  <a:pt x="283" y="7"/>
                  <a:pt x="283" y="7"/>
                  <a:pt x="283" y="7"/>
                </a:cubicBezTo>
                <a:cubicBezTo>
                  <a:pt x="290" y="0"/>
                  <a:pt x="297" y="0"/>
                  <a:pt x="304" y="0"/>
                </a:cubicBezTo>
                <a:cubicBezTo>
                  <a:pt x="311" y="0"/>
                  <a:pt x="318" y="7"/>
                  <a:pt x="325" y="7"/>
                </a:cubicBezTo>
                <a:cubicBezTo>
                  <a:pt x="431" y="120"/>
                  <a:pt x="431" y="120"/>
                  <a:pt x="431" y="120"/>
                </a:cubicBezTo>
                <a:cubicBezTo>
                  <a:pt x="431" y="92"/>
                  <a:pt x="431" y="92"/>
                  <a:pt x="431" y="92"/>
                </a:cubicBezTo>
                <a:cubicBezTo>
                  <a:pt x="431" y="78"/>
                  <a:pt x="446" y="63"/>
                  <a:pt x="460" y="63"/>
                </a:cubicBezTo>
                <a:cubicBezTo>
                  <a:pt x="481" y="63"/>
                  <a:pt x="488" y="78"/>
                  <a:pt x="488" y="92"/>
                </a:cubicBezTo>
                <a:cubicBezTo>
                  <a:pt x="488" y="176"/>
                  <a:pt x="488" y="176"/>
                  <a:pt x="488" y="176"/>
                </a:cubicBezTo>
                <a:cubicBezTo>
                  <a:pt x="594" y="282"/>
                  <a:pt x="594" y="282"/>
                  <a:pt x="594" y="282"/>
                </a:cubicBezTo>
                <a:cubicBezTo>
                  <a:pt x="601" y="289"/>
                  <a:pt x="601" y="297"/>
                  <a:pt x="601" y="304"/>
                </a:cubicBezTo>
                <a:close/>
                <a:moveTo>
                  <a:pt x="544" y="346"/>
                </a:moveTo>
                <a:lnTo>
                  <a:pt x="544" y="346"/>
                </a:lnTo>
                <a:cubicBezTo>
                  <a:pt x="544" y="431"/>
                  <a:pt x="544" y="431"/>
                  <a:pt x="544" y="431"/>
                </a:cubicBezTo>
                <a:cubicBezTo>
                  <a:pt x="544" y="473"/>
                  <a:pt x="544" y="473"/>
                  <a:pt x="544" y="473"/>
                </a:cubicBezTo>
                <a:cubicBezTo>
                  <a:pt x="544" y="544"/>
                  <a:pt x="544" y="544"/>
                  <a:pt x="544" y="544"/>
                </a:cubicBezTo>
                <a:cubicBezTo>
                  <a:pt x="544" y="565"/>
                  <a:pt x="537" y="572"/>
                  <a:pt x="516" y="572"/>
                </a:cubicBezTo>
                <a:cubicBezTo>
                  <a:pt x="460" y="572"/>
                  <a:pt x="460" y="572"/>
                  <a:pt x="460" y="572"/>
                </a:cubicBezTo>
                <a:cubicBezTo>
                  <a:pt x="460" y="346"/>
                  <a:pt x="460" y="346"/>
                  <a:pt x="460" y="346"/>
                </a:cubicBezTo>
                <a:cubicBezTo>
                  <a:pt x="347" y="346"/>
                  <a:pt x="347" y="346"/>
                  <a:pt x="347" y="346"/>
                </a:cubicBezTo>
                <a:cubicBezTo>
                  <a:pt x="347" y="572"/>
                  <a:pt x="347" y="572"/>
                  <a:pt x="347" y="572"/>
                </a:cubicBezTo>
                <a:cubicBezTo>
                  <a:pt x="85" y="572"/>
                  <a:pt x="85" y="572"/>
                  <a:pt x="85" y="572"/>
                </a:cubicBezTo>
                <a:cubicBezTo>
                  <a:pt x="71" y="572"/>
                  <a:pt x="57" y="565"/>
                  <a:pt x="57" y="544"/>
                </a:cubicBezTo>
                <a:cubicBezTo>
                  <a:pt x="57" y="473"/>
                  <a:pt x="57" y="473"/>
                  <a:pt x="57" y="473"/>
                </a:cubicBezTo>
                <a:cubicBezTo>
                  <a:pt x="57" y="431"/>
                  <a:pt x="57" y="431"/>
                  <a:pt x="57" y="431"/>
                </a:cubicBezTo>
                <a:cubicBezTo>
                  <a:pt x="57" y="346"/>
                  <a:pt x="57" y="346"/>
                  <a:pt x="57" y="346"/>
                </a:cubicBezTo>
                <a:cubicBezTo>
                  <a:pt x="304" y="106"/>
                  <a:pt x="304" y="106"/>
                  <a:pt x="304" y="106"/>
                </a:cubicBezTo>
                <a:lnTo>
                  <a:pt x="544" y="346"/>
                </a:lnTo>
                <a:close/>
                <a:moveTo>
                  <a:pt x="255" y="346"/>
                </a:moveTo>
                <a:lnTo>
                  <a:pt x="255" y="346"/>
                </a:lnTo>
                <a:cubicBezTo>
                  <a:pt x="142" y="346"/>
                  <a:pt x="142" y="346"/>
                  <a:pt x="142" y="346"/>
                </a:cubicBezTo>
                <a:cubicBezTo>
                  <a:pt x="142" y="459"/>
                  <a:pt x="142" y="459"/>
                  <a:pt x="142" y="459"/>
                </a:cubicBezTo>
                <a:cubicBezTo>
                  <a:pt x="255" y="459"/>
                  <a:pt x="255" y="459"/>
                  <a:pt x="255" y="459"/>
                </a:cubicBezTo>
                <a:lnTo>
                  <a:pt x="255" y="346"/>
                </a:lnTo>
                <a:close/>
              </a:path>
            </a:pathLst>
          </a:custGeom>
          <a:solidFill>
            <a:schemeClr val="tx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1218565" fontAlgn="base">
              <a:spcBef>
                <a:spcPct val="0"/>
              </a:spcBef>
              <a:spcAft>
                <a:spcPct val="0"/>
              </a:spcAft>
            </a:pPr>
            <a:endParaRPr lang="zh-CN" altLang="en-US" sz="4800">
              <a:solidFill>
                <a:prstClr val="black"/>
              </a:solidFill>
              <a:ea typeface="MS PGothic" panose="020B0600070205080204" pitchFamily="34" charset="-128"/>
            </a:endParaRPr>
          </a:p>
        </p:txBody>
      </p:sp>
      <p:sp>
        <p:nvSpPr>
          <p:cNvPr id="60" name="Freeform 10"/>
          <p:cNvSpPr>
            <a:spLocks noEditPoints="1"/>
          </p:cNvSpPr>
          <p:nvPr/>
        </p:nvSpPr>
        <p:spPr bwMode="auto">
          <a:xfrm>
            <a:off x="3343814" y="6193544"/>
            <a:ext cx="355620" cy="355620"/>
          </a:xfrm>
          <a:custGeom>
            <a:avLst/>
            <a:gdLst>
              <a:gd name="T0" fmla="*/ 0 w 219"/>
              <a:gd name="T1" fmla="*/ 415783 h 191"/>
              <a:gd name="T2" fmla="*/ 136742 w 219"/>
              <a:gd name="T3" fmla="*/ 547687 h 191"/>
              <a:gd name="T4" fmla="*/ 413076 w 219"/>
              <a:gd name="T5" fmla="*/ 547687 h 191"/>
              <a:gd name="T6" fmla="*/ 618189 w 219"/>
              <a:gd name="T7" fmla="*/ 418651 h 191"/>
              <a:gd name="T8" fmla="*/ 618189 w 219"/>
              <a:gd name="T9" fmla="*/ 415783 h 191"/>
              <a:gd name="T10" fmla="*/ 0 w 219"/>
              <a:gd name="T11" fmla="*/ 415783 h 191"/>
              <a:gd name="T12" fmla="*/ 319065 w 219"/>
              <a:gd name="T13" fmla="*/ 0 h 191"/>
              <a:gd name="T14" fmla="*/ 321914 w 219"/>
              <a:gd name="T15" fmla="*/ 387109 h 191"/>
              <a:gd name="T16" fmla="*/ 59825 w 219"/>
              <a:gd name="T17" fmla="*/ 387109 h 191"/>
              <a:gd name="T18" fmla="*/ 319065 w 219"/>
              <a:gd name="T19" fmla="*/ 0 h 191"/>
              <a:gd name="T20" fmla="*/ 353251 w 219"/>
              <a:gd name="T21" fmla="*/ 80289 h 191"/>
              <a:gd name="T22" fmla="*/ 353251 w 219"/>
              <a:gd name="T23" fmla="*/ 387109 h 191"/>
              <a:gd name="T24" fmla="*/ 507086 w 219"/>
              <a:gd name="T25" fmla="*/ 387109 h 191"/>
              <a:gd name="T26" fmla="*/ 353251 w 219"/>
              <a:gd name="T27" fmla="*/ 80289 h 1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9" h="191">
                <a:moveTo>
                  <a:pt x="0" y="145"/>
                </a:moveTo>
                <a:cubicBezTo>
                  <a:pt x="0" y="145"/>
                  <a:pt x="13" y="191"/>
                  <a:pt x="48" y="191"/>
                </a:cubicBezTo>
                <a:cubicBezTo>
                  <a:pt x="83" y="191"/>
                  <a:pt x="101" y="191"/>
                  <a:pt x="145" y="191"/>
                </a:cubicBezTo>
                <a:cubicBezTo>
                  <a:pt x="188" y="191"/>
                  <a:pt x="216" y="150"/>
                  <a:pt x="217" y="146"/>
                </a:cubicBezTo>
                <a:cubicBezTo>
                  <a:pt x="219" y="141"/>
                  <a:pt x="217" y="145"/>
                  <a:pt x="217" y="145"/>
                </a:cubicBezTo>
                <a:cubicBezTo>
                  <a:pt x="0" y="145"/>
                  <a:pt x="0" y="145"/>
                  <a:pt x="0" y="145"/>
                </a:cubicBezTo>
                <a:close/>
                <a:moveTo>
                  <a:pt x="112" y="0"/>
                </a:moveTo>
                <a:cubicBezTo>
                  <a:pt x="113" y="135"/>
                  <a:pt x="113" y="135"/>
                  <a:pt x="113" y="135"/>
                </a:cubicBezTo>
                <a:cubicBezTo>
                  <a:pt x="21" y="135"/>
                  <a:pt x="21" y="135"/>
                  <a:pt x="21" y="135"/>
                </a:cubicBezTo>
                <a:cubicBezTo>
                  <a:pt x="69" y="108"/>
                  <a:pt x="95" y="59"/>
                  <a:pt x="112" y="0"/>
                </a:cubicBezTo>
                <a:close/>
                <a:moveTo>
                  <a:pt x="124" y="28"/>
                </a:moveTo>
                <a:cubicBezTo>
                  <a:pt x="124" y="135"/>
                  <a:pt x="124" y="135"/>
                  <a:pt x="124" y="135"/>
                </a:cubicBezTo>
                <a:cubicBezTo>
                  <a:pt x="178" y="135"/>
                  <a:pt x="178" y="135"/>
                  <a:pt x="178" y="135"/>
                </a:cubicBezTo>
                <a:cubicBezTo>
                  <a:pt x="149" y="114"/>
                  <a:pt x="134" y="74"/>
                  <a:pt x="124" y="28"/>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lIns="243755" tIns="121877" rIns="243755" bIns="121877"/>
          <a:lstStyle/>
          <a:p>
            <a:pPr defTabSz="1218565" fontAlgn="base">
              <a:spcBef>
                <a:spcPct val="0"/>
              </a:spcBef>
              <a:spcAft>
                <a:spcPct val="0"/>
              </a:spcAft>
            </a:pPr>
            <a:endParaRPr lang="zh-CN" altLang="en-US" sz="2400">
              <a:solidFill>
                <a:prstClr val="black"/>
              </a:solidFill>
              <a:ea typeface="MS PGothic" panose="020B0600070205080204" pitchFamily="34" charset="-128"/>
            </a:endParaRPr>
          </a:p>
        </p:txBody>
      </p:sp>
      <p:sp>
        <p:nvSpPr>
          <p:cNvPr id="61" name="矩形 60"/>
          <p:cNvSpPr/>
          <p:nvPr/>
        </p:nvSpPr>
        <p:spPr>
          <a:xfrm>
            <a:off x="8984828" y="188640"/>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chemeClr val="bg1"/>
                </a:solidFill>
                <a:latin typeface="华文行楷" panose="02010800040101010101" pitchFamily="2" charset="-122"/>
                <a:ea typeface="华文行楷" panose="02010800040101010101" pitchFamily="2" charset="-122"/>
              </a:rPr>
              <a:t>园区规划</a:t>
            </a:r>
            <a:endParaRPr lang="zh-CN" altLang="en-US" sz="2400" b="1" dirty="0">
              <a:solidFill>
                <a:schemeClr val="bg1"/>
              </a:solidFill>
              <a:latin typeface="华文行楷" panose="02010800040101010101" pitchFamily="2" charset="-122"/>
              <a:ea typeface="华文行楷" panose="02010800040101010101" pitchFamily="2" charset="-122"/>
            </a:endParaRPr>
          </a:p>
        </p:txBody>
      </p:sp>
      <p:pic>
        <p:nvPicPr>
          <p:cNvPr id="30" name="图片 21" descr="CCI20160620_0011"/>
          <p:cNvPicPr>
            <a:picLocks noChangeAspect="1" noChangeArrowheads="1"/>
          </p:cNvPicPr>
          <p:nvPr/>
        </p:nvPicPr>
        <p:blipFill>
          <a:blip r:embed="rId2"/>
          <a:srcRect/>
          <a:stretch>
            <a:fillRect/>
          </a:stretch>
        </p:blipFill>
        <p:spPr bwMode="auto">
          <a:xfrm>
            <a:off x="7401560" y="1943100"/>
            <a:ext cx="3702050" cy="470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32"/>
          <p:cNvCxnSpPr>
            <a:endCxn id="5" idx="5"/>
          </p:cNvCxnSpPr>
          <p:nvPr/>
        </p:nvCxnSpPr>
        <p:spPr>
          <a:xfrm rot="16200000" flipH="1">
            <a:off x="1744041" y="597110"/>
            <a:ext cx="933782" cy="510593"/>
          </a:xfrm>
          <a:prstGeom prst="curvedConnector3">
            <a:avLst>
              <a:gd name="adj1" fmla="val 50000"/>
            </a:avLst>
          </a:prstGeom>
          <a:ln>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3" name="Straight Connector 15"/>
          <p:cNvCxnSpPr>
            <a:stCxn id="5" idx="2"/>
            <a:endCxn id="7" idx="6"/>
          </p:cNvCxnSpPr>
          <p:nvPr/>
        </p:nvCxnSpPr>
        <p:spPr>
          <a:xfrm rot="5400000">
            <a:off x="1791335" y="1679575"/>
            <a:ext cx="675005" cy="1184275"/>
          </a:xfrm>
          <a:prstGeom prst="curvedConnector3">
            <a:avLst>
              <a:gd name="adj1" fmla="val 50047"/>
            </a:avLst>
          </a:prstGeom>
          <a:ln>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18"/>
          <p:cNvCxnSpPr>
            <a:stCxn id="7" idx="2"/>
            <a:endCxn id="9" idx="5"/>
          </p:cNvCxnSpPr>
          <p:nvPr/>
        </p:nvCxnSpPr>
        <p:spPr>
          <a:xfrm rot="5400000" flipV="1">
            <a:off x="2034223" y="2831783"/>
            <a:ext cx="203200" cy="1198245"/>
          </a:xfrm>
          <a:prstGeom prst="curvedConnector3">
            <a:avLst>
              <a:gd name="adj1" fmla="val 23906"/>
            </a:avLst>
          </a:prstGeom>
          <a:ln>
            <a:solidFill>
              <a:srgbClr val="7F8C8D"/>
            </a:solidFill>
            <a:prstDash val="dash"/>
          </a:ln>
        </p:spPr>
        <p:style>
          <a:lnRef idx="1">
            <a:schemeClr val="accent1"/>
          </a:lnRef>
          <a:fillRef idx="0">
            <a:schemeClr val="accent1"/>
          </a:fillRef>
          <a:effectRef idx="0">
            <a:schemeClr val="accent1"/>
          </a:effectRef>
          <a:fontRef idx="minor">
            <a:schemeClr val="tx1"/>
          </a:fontRef>
        </p:style>
      </p:cxnSp>
      <p:sp>
        <p:nvSpPr>
          <p:cNvPr id="5" name="Teardrop 6"/>
          <p:cNvSpPr/>
          <p:nvPr/>
        </p:nvSpPr>
        <p:spPr>
          <a:xfrm>
            <a:off x="2360787" y="1213856"/>
            <a:ext cx="720000" cy="720000"/>
          </a:xfrm>
          <a:prstGeom prst="teardrop">
            <a:avLst/>
          </a:prstGeom>
          <a:solidFill>
            <a:schemeClr val="bg1"/>
          </a:solid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rgbClr val="0070C0"/>
                </a:solidFill>
                <a:latin typeface="Open Sans" panose="020B0604020202020204" pitchFamily="34" charset="0"/>
                <a:ea typeface="Open Sans" panose="020B0604020202020204" pitchFamily="34" charset="0"/>
                <a:cs typeface="Open Sans" panose="020B0604020202020204" pitchFamily="34" charset="0"/>
              </a:rPr>
              <a:t>5</a:t>
            </a:r>
          </a:p>
        </p:txBody>
      </p:sp>
      <p:sp>
        <p:nvSpPr>
          <p:cNvPr id="7" name="Teardrop 8"/>
          <p:cNvSpPr/>
          <p:nvPr/>
        </p:nvSpPr>
        <p:spPr>
          <a:xfrm>
            <a:off x="1176457" y="2609456"/>
            <a:ext cx="720000" cy="720000"/>
          </a:xfrm>
          <a:prstGeom prst="teardrop">
            <a:avLst/>
          </a:prstGeom>
          <a:solidFill>
            <a:schemeClr val="bg1"/>
          </a:solid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accent4">
                    <a:lumMod val="50000"/>
                  </a:schemeClr>
                </a:solidFill>
                <a:latin typeface="Open Sans" panose="020B0604020202020204" pitchFamily="34" charset="0"/>
                <a:ea typeface="Open Sans" panose="020B0604020202020204" pitchFamily="34" charset="0"/>
                <a:cs typeface="Open Sans" panose="020B0604020202020204" pitchFamily="34" charset="0"/>
              </a:rPr>
              <a:t>6</a:t>
            </a:r>
          </a:p>
        </p:txBody>
      </p:sp>
      <p:sp>
        <p:nvSpPr>
          <p:cNvPr id="9" name="Teardrop 10"/>
          <p:cNvSpPr/>
          <p:nvPr/>
        </p:nvSpPr>
        <p:spPr>
          <a:xfrm>
            <a:off x="2629573" y="3426981"/>
            <a:ext cx="720000" cy="720000"/>
          </a:xfrm>
          <a:prstGeom prst="teardrop">
            <a:avLst/>
          </a:prstGeom>
          <a:solidFill>
            <a:schemeClr val="bg1"/>
          </a:solid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rgbClr val="0070C0"/>
                </a:solidFill>
                <a:latin typeface="Open Sans" panose="020B0604020202020204" pitchFamily="34" charset="0"/>
                <a:ea typeface="Open Sans" panose="020B0604020202020204" pitchFamily="34" charset="0"/>
                <a:cs typeface="Open Sans" panose="020B0604020202020204" pitchFamily="34" charset="0"/>
              </a:rPr>
              <a:t>7</a:t>
            </a:r>
          </a:p>
        </p:txBody>
      </p:sp>
      <p:sp>
        <p:nvSpPr>
          <p:cNvPr id="12" name="Teardrop 8"/>
          <p:cNvSpPr/>
          <p:nvPr/>
        </p:nvSpPr>
        <p:spPr>
          <a:xfrm>
            <a:off x="1595636" y="4713218"/>
            <a:ext cx="720000" cy="720000"/>
          </a:xfrm>
          <a:prstGeom prst="teardrop">
            <a:avLst/>
          </a:prstGeom>
          <a:solidFill>
            <a:schemeClr val="bg1"/>
          </a:solid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accent4">
                    <a:lumMod val="50000"/>
                  </a:schemeClr>
                </a:solidFill>
                <a:latin typeface="Open Sans" panose="020B0604020202020204" pitchFamily="34" charset="0"/>
                <a:ea typeface="Open Sans" panose="020B0604020202020204" pitchFamily="34" charset="0"/>
                <a:cs typeface="Open Sans" panose="020B0604020202020204" pitchFamily="34" charset="0"/>
              </a:rPr>
              <a:t>8</a:t>
            </a:r>
          </a:p>
        </p:txBody>
      </p:sp>
      <p:cxnSp>
        <p:nvCxnSpPr>
          <p:cNvPr id="20" name="Straight Connector 18"/>
          <p:cNvCxnSpPr>
            <a:stCxn id="12" idx="5"/>
            <a:endCxn id="9" idx="1"/>
          </p:cNvCxnSpPr>
          <p:nvPr/>
        </p:nvCxnSpPr>
        <p:spPr>
          <a:xfrm rot="16200000">
            <a:off x="2099628" y="3658553"/>
            <a:ext cx="776605" cy="1543050"/>
          </a:xfrm>
          <a:prstGeom prst="curvedConnector3">
            <a:avLst>
              <a:gd name="adj1" fmla="val 50000"/>
            </a:avLst>
          </a:prstGeom>
          <a:ln>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18"/>
          <p:cNvCxnSpPr>
            <a:stCxn id="12" idx="2"/>
            <a:endCxn id="33" idx="4"/>
          </p:cNvCxnSpPr>
          <p:nvPr/>
        </p:nvCxnSpPr>
        <p:spPr>
          <a:xfrm rot="5400000" flipV="1">
            <a:off x="2171383" y="5217478"/>
            <a:ext cx="757555" cy="1188720"/>
          </a:xfrm>
          <a:prstGeom prst="curvedConnector2">
            <a:avLst/>
          </a:prstGeom>
          <a:ln>
            <a:solidFill>
              <a:srgbClr val="7F8C8D"/>
            </a:solidFill>
            <a:prstDash val="dash"/>
          </a:ln>
        </p:spPr>
        <p:style>
          <a:lnRef idx="1">
            <a:schemeClr val="accent1"/>
          </a:lnRef>
          <a:fillRef idx="0">
            <a:schemeClr val="accent1"/>
          </a:fillRef>
          <a:effectRef idx="0">
            <a:schemeClr val="accent1"/>
          </a:effectRef>
          <a:fontRef idx="minor">
            <a:schemeClr val="tx1"/>
          </a:fontRef>
        </p:style>
      </p:cxnSp>
      <p:sp>
        <p:nvSpPr>
          <p:cNvPr id="33" name="Teardrop 10"/>
          <p:cNvSpPr/>
          <p:nvPr/>
        </p:nvSpPr>
        <p:spPr>
          <a:xfrm>
            <a:off x="3144578" y="5830550"/>
            <a:ext cx="720000" cy="720000"/>
          </a:xfrm>
          <a:prstGeom prst="teardrop">
            <a:avLst/>
          </a:prstGeom>
          <a:solidFill>
            <a:schemeClr val="bg1"/>
          </a:solid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rgbClr val="0070C0"/>
                </a:solidFill>
                <a:latin typeface="Open Sans" panose="020B0604020202020204" pitchFamily="34" charset="0"/>
                <a:ea typeface="Open Sans" panose="020B0604020202020204" pitchFamily="34" charset="0"/>
                <a:cs typeface="Open Sans" panose="020B0604020202020204" pitchFamily="34" charset="0"/>
              </a:rPr>
              <a:t>9</a:t>
            </a:r>
          </a:p>
        </p:txBody>
      </p:sp>
      <p:sp>
        <p:nvSpPr>
          <p:cNvPr id="42" name="文本框 21"/>
          <p:cNvSpPr>
            <a:spLocks noChangeArrowheads="1"/>
          </p:cNvSpPr>
          <p:nvPr/>
        </p:nvSpPr>
        <p:spPr bwMode="auto">
          <a:xfrm>
            <a:off x="3359723" y="1105770"/>
            <a:ext cx="2481262"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400" b="1">
                <a:solidFill>
                  <a:srgbClr val="0070C0"/>
                </a:solidFill>
                <a:sym typeface="Arial" panose="020B0604020202020204" pitchFamily="34" charset="0"/>
              </a:rPr>
              <a:t>清真产业</a:t>
            </a:r>
          </a:p>
        </p:txBody>
      </p:sp>
      <p:sp>
        <p:nvSpPr>
          <p:cNvPr id="44" name="文本框 28"/>
          <p:cNvSpPr>
            <a:spLocks noChangeArrowheads="1"/>
          </p:cNvSpPr>
          <p:nvPr/>
        </p:nvSpPr>
        <p:spPr bwMode="auto">
          <a:xfrm>
            <a:off x="2287005" y="2377681"/>
            <a:ext cx="2481262"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400" b="1">
                <a:solidFill>
                  <a:schemeClr val="accent4">
                    <a:lumMod val="50000"/>
                  </a:schemeClr>
                </a:solidFill>
                <a:sym typeface="Arial" panose="020B0604020202020204" pitchFamily="34" charset="0"/>
              </a:rPr>
              <a:t>电子商务产业</a:t>
            </a:r>
          </a:p>
        </p:txBody>
      </p:sp>
      <p:sp>
        <p:nvSpPr>
          <p:cNvPr id="46" name="文本框 32"/>
          <p:cNvSpPr>
            <a:spLocks noChangeArrowheads="1"/>
          </p:cNvSpPr>
          <p:nvPr/>
        </p:nvSpPr>
        <p:spPr bwMode="auto">
          <a:xfrm>
            <a:off x="3489536" y="3329220"/>
            <a:ext cx="2481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400" b="1">
                <a:solidFill>
                  <a:srgbClr val="0070C0"/>
                </a:solidFill>
                <a:sym typeface="Arial" panose="020B0604020202020204" pitchFamily="34" charset="0"/>
              </a:rPr>
              <a:t>现代农业产业</a:t>
            </a:r>
          </a:p>
        </p:txBody>
      </p:sp>
      <p:sp>
        <p:nvSpPr>
          <p:cNvPr id="48" name="文本框 36"/>
          <p:cNvSpPr>
            <a:spLocks noChangeArrowheads="1"/>
          </p:cNvSpPr>
          <p:nvPr/>
        </p:nvSpPr>
        <p:spPr bwMode="auto">
          <a:xfrm>
            <a:off x="3940565" y="5777976"/>
            <a:ext cx="2481262"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400" b="1">
                <a:solidFill>
                  <a:srgbClr val="0070C0"/>
                </a:solidFill>
                <a:sym typeface="Arial" panose="020B0604020202020204" pitchFamily="34" charset="0"/>
              </a:rPr>
              <a:t>生活服务产业</a:t>
            </a:r>
          </a:p>
        </p:txBody>
      </p:sp>
      <p:sp>
        <p:nvSpPr>
          <p:cNvPr id="50" name="文本框 48"/>
          <p:cNvSpPr>
            <a:spLocks noChangeArrowheads="1"/>
          </p:cNvSpPr>
          <p:nvPr/>
        </p:nvSpPr>
        <p:spPr bwMode="auto">
          <a:xfrm>
            <a:off x="2554230" y="4692693"/>
            <a:ext cx="3056734"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400" b="1">
                <a:solidFill>
                  <a:schemeClr val="accent4">
                    <a:lumMod val="50000"/>
                  </a:schemeClr>
                </a:solidFill>
                <a:sym typeface="Arial" panose="020B0604020202020204" pitchFamily="34" charset="0"/>
              </a:rPr>
              <a:t>遭受国外“双反”产业</a:t>
            </a:r>
          </a:p>
        </p:txBody>
      </p:sp>
      <p:sp>
        <p:nvSpPr>
          <p:cNvPr id="52" name="灯片编号占位符 1"/>
          <p:cNvSpPr>
            <a:spLocks noChangeArrowheads="1"/>
          </p:cNvSpPr>
          <p:nvPr/>
        </p:nvSpPr>
        <p:spPr bwMode="auto">
          <a:xfrm>
            <a:off x="10353339" y="772636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fld id="{FFBB4BBD-C183-4E3B-BF2A-D4DF227F7BC2}" type="slidenum">
              <a:rPr lang="zh-CN" altLang="en-US" sz="2400">
                <a:solidFill>
                  <a:srgbClr val="898989"/>
                </a:solidFill>
                <a:ea typeface="宋体" panose="02010600030101010101" pitchFamily="2" charset="-122"/>
              </a:rPr>
              <a:t>24</a:t>
            </a:fld>
            <a:endParaRPr lang="zh-CN" altLang="en-US" sz="2400">
              <a:solidFill>
                <a:srgbClr val="898989"/>
              </a:solidFill>
              <a:ea typeface="宋体" panose="02010600030101010101" pitchFamily="2" charset="-122"/>
            </a:endParaRPr>
          </a:p>
        </p:txBody>
      </p:sp>
      <p:sp>
        <p:nvSpPr>
          <p:cNvPr id="53" name="灯片编号占位符 1"/>
          <p:cNvSpPr txBox="1">
            <a:spLocks noChangeArrowheads="1"/>
          </p:cNvSpPr>
          <p:nvPr/>
        </p:nvSpPr>
        <p:spPr bwMode="auto">
          <a:xfrm>
            <a:off x="10353339" y="7726362"/>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B54CDD8-34FE-4867-BBA3-267B063542E1}" type="slidenum">
              <a:rPr lang="zh-CN" altLang="en-US" sz="2400" smtClean="0"/>
              <a:t>24</a:t>
            </a:fld>
            <a:endParaRPr lang="zh-CN" altLang="en-US" sz="2400"/>
          </a:p>
        </p:txBody>
      </p:sp>
      <p:sp>
        <p:nvSpPr>
          <p:cNvPr id="59" name="Freeform 36"/>
          <p:cNvSpPr>
            <a:spLocks noEditPoints="1"/>
          </p:cNvSpPr>
          <p:nvPr/>
        </p:nvSpPr>
        <p:spPr bwMode="auto">
          <a:xfrm>
            <a:off x="3925316" y="6271934"/>
            <a:ext cx="304817" cy="203211"/>
          </a:xfrm>
          <a:custGeom>
            <a:avLst/>
            <a:gdLst>
              <a:gd name="T0" fmla="*/ 234145 w 71"/>
              <a:gd name="T1" fmla="*/ 151341 h 54"/>
              <a:gd name="T2" fmla="*/ 203155 w 71"/>
              <a:gd name="T3" fmla="*/ 185737 h 54"/>
              <a:gd name="T4" fmla="*/ 34433 w 71"/>
              <a:gd name="T5" fmla="*/ 185737 h 54"/>
              <a:gd name="T6" fmla="*/ 0 w 71"/>
              <a:gd name="T7" fmla="*/ 151341 h 54"/>
              <a:gd name="T8" fmla="*/ 234145 w 71"/>
              <a:gd name="T9" fmla="*/ 151341 h 54"/>
              <a:gd name="T10" fmla="*/ 192825 w 71"/>
              <a:gd name="T11" fmla="*/ 103187 h 54"/>
              <a:gd name="T12" fmla="*/ 185939 w 71"/>
              <a:gd name="T13" fmla="*/ 103187 h 54"/>
              <a:gd name="T14" fmla="*/ 185939 w 71"/>
              <a:gd name="T15" fmla="*/ 106627 h 54"/>
              <a:gd name="T16" fmla="*/ 154949 w 71"/>
              <a:gd name="T17" fmla="*/ 134143 h 54"/>
              <a:gd name="T18" fmla="*/ 65423 w 71"/>
              <a:gd name="T19" fmla="*/ 134143 h 54"/>
              <a:gd name="T20" fmla="*/ 34433 w 71"/>
              <a:gd name="T21" fmla="*/ 106627 h 54"/>
              <a:gd name="T22" fmla="*/ 34433 w 71"/>
              <a:gd name="T23" fmla="*/ 10319 h 54"/>
              <a:gd name="T24" fmla="*/ 44763 w 71"/>
              <a:gd name="T25" fmla="*/ 0 h 54"/>
              <a:gd name="T26" fmla="*/ 192825 w 71"/>
              <a:gd name="T27" fmla="*/ 0 h 54"/>
              <a:gd name="T28" fmla="*/ 244475 w 71"/>
              <a:gd name="T29" fmla="*/ 51594 h 54"/>
              <a:gd name="T30" fmla="*/ 192825 w 71"/>
              <a:gd name="T31" fmla="*/ 103187 h 54"/>
              <a:gd name="T32" fmla="*/ 192825 w 71"/>
              <a:gd name="T33" fmla="*/ 27517 h 54"/>
              <a:gd name="T34" fmla="*/ 185939 w 71"/>
              <a:gd name="T35" fmla="*/ 27517 h 54"/>
              <a:gd name="T36" fmla="*/ 185939 w 71"/>
              <a:gd name="T37" fmla="*/ 75671 h 54"/>
              <a:gd name="T38" fmla="*/ 192825 w 71"/>
              <a:gd name="T39" fmla="*/ 75671 h 54"/>
              <a:gd name="T40" fmla="*/ 220372 w 71"/>
              <a:gd name="T41" fmla="*/ 51594 h 54"/>
              <a:gd name="T42" fmla="*/ 192825 w 71"/>
              <a:gd name="T43" fmla="*/ 27517 h 5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1" h="54">
                <a:moveTo>
                  <a:pt x="68" y="44"/>
                </a:moveTo>
                <a:cubicBezTo>
                  <a:pt x="68" y="49"/>
                  <a:pt x="64" y="54"/>
                  <a:pt x="59" y="54"/>
                </a:cubicBezTo>
                <a:cubicBezTo>
                  <a:pt x="10" y="54"/>
                  <a:pt x="10" y="54"/>
                  <a:pt x="10" y="54"/>
                </a:cubicBezTo>
                <a:cubicBezTo>
                  <a:pt x="5" y="54"/>
                  <a:pt x="0" y="49"/>
                  <a:pt x="0" y="44"/>
                </a:cubicBezTo>
                <a:lnTo>
                  <a:pt x="68" y="44"/>
                </a:lnTo>
                <a:close/>
                <a:moveTo>
                  <a:pt x="56" y="30"/>
                </a:moveTo>
                <a:cubicBezTo>
                  <a:pt x="54" y="30"/>
                  <a:pt x="54" y="30"/>
                  <a:pt x="54" y="30"/>
                </a:cubicBezTo>
                <a:cubicBezTo>
                  <a:pt x="54" y="31"/>
                  <a:pt x="54" y="31"/>
                  <a:pt x="54" y="31"/>
                </a:cubicBezTo>
                <a:cubicBezTo>
                  <a:pt x="54" y="35"/>
                  <a:pt x="50" y="39"/>
                  <a:pt x="45" y="39"/>
                </a:cubicBezTo>
                <a:cubicBezTo>
                  <a:pt x="19" y="39"/>
                  <a:pt x="19" y="39"/>
                  <a:pt x="19" y="39"/>
                </a:cubicBezTo>
                <a:cubicBezTo>
                  <a:pt x="14" y="39"/>
                  <a:pt x="10" y="35"/>
                  <a:pt x="10" y="31"/>
                </a:cubicBezTo>
                <a:cubicBezTo>
                  <a:pt x="10" y="3"/>
                  <a:pt x="10" y="3"/>
                  <a:pt x="10" y="3"/>
                </a:cubicBezTo>
                <a:cubicBezTo>
                  <a:pt x="10" y="2"/>
                  <a:pt x="11" y="0"/>
                  <a:pt x="13" y="0"/>
                </a:cubicBezTo>
                <a:cubicBezTo>
                  <a:pt x="56" y="0"/>
                  <a:pt x="56" y="0"/>
                  <a:pt x="56" y="0"/>
                </a:cubicBezTo>
                <a:cubicBezTo>
                  <a:pt x="64" y="0"/>
                  <a:pt x="71" y="7"/>
                  <a:pt x="71" y="15"/>
                </a:cubicBezTo>
                <a:cubicBezTo>
                  <a:pt x="71" y="23"/>
                  <a:pt x="64" y="30"/>
                  <a:pt x="56" y="30"/>
                </a:cubicBezTo>
                <a:close/>
                <a:moveTo>
                  <a:pt x="56" y="8"/>
                </a:moveTo>
                <a:cubicBezTo>
                  <a:pt x="54" y="8"/>
                  <a:pt x="54" y="8"/>
                  <a:pt x="54" y="8"/>
                </a:cubicBezTo>
                <a:cubicBezTo>
                  <a:pt x="54" y="22"/>
                  <a:pt x="54" y="22"/>
                  <a:pt x="54" y="22"/>
                </a:cubicBezTo>
                <a:cubicBezTo>
                  <a:pt x="56" y="22"/>
                  <a:pt x="56" y="22"/>
                  <a:pt x="56" y="22"/>
                </a:cubicBezTo>
                <a:cubicBezTo>
                  <a:pt x="60" y="22"/>
                  <a:pt x="64" y="19"/>
                  <a:pt x="64" y="15"/>
                </a:cubicBezTo>
                <a:cubicBezTo>
                  <a:pt x="64" y="11"/>
                  <a:pt x="60" y="8"/>
                  <a:pt x="56" y="8"/>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lIns="243755" tIns="121877" rIns="243755" bIns="121877"/>
          <a:lstStyle/>
          <a:p>
            <a:pPr defTabSz="1218565" fontAlgn="base">
              <a:spcBef>
                <a:spcPct val="0"/>
              </a:spcBef>
              <a:spcAft>
                <a:spcPct val="0"/>
              </a:spcAft>
            </a:pPr>
            <a:endParaRPr lang="zh-CN" altLang="en-US" sz="2400">
              <a:solidFill>
                <a:prstClr val="black"/>
              </a:solidFill>
              <a:ea typeface="MS PGothic" panose="020B0600070205080204" pitchFamily="34" charset="-128"/>
            </a:endParaRPr>
          </a:p>
        </p:txBody>
      </p:sp>
      <p:sp>
        <p:nvSpPr>
          <p:cNvPr id="61" name="Freeform 249"/>
          <p:cNvSpPr>
            <a:spLocks noEditPoints="1"/>
          </p:cNvSpPr>
          <p:nvPr/>
        </p:nvSpPr>
        <p:spPr bwMode="auto">
          <a:xfrm>
            <a:off x="2016210" y="5447263"/>
            <a:ext cx="239052" cy="203212"/>
          </a:xfrm>
          <a:custGeom>
            <a:avLst/>
            <a:gdLst>
              <a:gd name="T0" fmla="*/ 217488 w 63"/>
              <a:gd name="T1" fmla="*/ 119944 h 63"/>
              <a:gd name="T2" fmla="*/ 203679 w 63"/>
              <a:gd name="T3" fmla="*/ 133652 h 63"/>
              <a:gd name="T4" fmla="*/ 182966 w 63"/>
              <a:gd name="T5" fmla="*/ 143933 h 63"/>
              <a:gd name="T6" fmla="*/ 189870 w 63"/>
              <a:gd name="T7" fmla="*/ 164495 h 63"/>
              <a:gd name="T8" fmla="*/ 189870 w 63"/>
              <a:gd name="T9" fmla="*/ 171349 h 63"/>
              <a:gd name="T10" fmla="*/ 172610 w 63"/>
              <a:gd name="T11" fmla="*/ 188484 h 63"/>
              <a:gd name="T12" fmla="*/ 155349 w 63"/>
              <a:gd name="T13" fmla="*/ 178203 h 63"/>
              <a:gd name="T14" fmla="*/ 144992 w 63"/>
              <a:gd name="T15" fmla="*/ 154214 h 63"/>
              <a:gd name="T16" fmla="*/ 107018 w 63"/>
              <a:gd name="T17" fmla="*/ 167922 h 63"/>
              <a:gd name="T18" fmla="*/ 113922 w 63"/>
              <a:gd name="T19" fmla="*/ 191911 h 63"/>
              <a:gd name="T20" fmla="*/ 113922 w 63"/>
              <a:gd name="T21" fmla="*/ 195338 h 63"/>
              <a:gd name="T22" fmla="*/ 96661 w 63"/>
              <a:gd name="T23" fmla="*/ 215900 h 63"/>
              <a:gd name="T24" fmla="*/ 75948 w 63"/>
              <a:gd name="T25" fmla="*/ 202192 h 63"/>
              <a:gd name="T26" fmla="*/ 69044 w 63"/>
              <a:gd name="T27" fmla="*/ 181630 h 63"/>
              <a:gd name="T28" fmla="*/ 48331 w 63"/>
              <a:gd name="T29" fmla="*/ 188484 h 63"/>
              <a:gd name="T30" fmla="*/ 44878 w 63"/>
              <a:gd name="T31" fmla="*/ 188484 h 63"/>
              <a:gd name="T32" fmla="*/ 24165 w 63"/>
              <a:gd name="T33" fmla="*/ 171349 h 63"/>
              <a:gd name="T34" fmla="*/ 37974 w 63"/>
              <a:gd name="T35" fmla="*/ 154214 h 63"/>
              <a:gd name="T36" fmla="*/ 58687 w 63"/>
              <a:gd name="T37" fmla="*/ 147360 h 63"/>
              <a:gd name="T38" fmla="*/ 44878 w 63"/>
              <a:gd name="T39" fmla="*/ 106237 h 63"/>
              <a:gd name="T40" fmla="*/ 24165 w 63"/>
              <a:gd name="T41" fmla="*/ 113090 h 63"/>
              <a:gd name="T42" fmla="*/ 17261 w 63"/>
              <a:gd name="T43" fmla="*/ 113090 h 63"/>
              <a:gd name="T44" fmla="*/ 0 w 63"/>
              <a:gd name="T45" fmla="*/ 95956 h 63"/>
              <a:gd name="T46" fmla="*/ 13809 w 63"/>
              <a:gd name="T47" fmla="*/ 78821 h 63"/>
              <a:gd name="T48" fmla="*/ 31070 w 63"/>
              <a:gd name="T49" fmla="*/ 71967 h 63"/>
              <a:gd name="T50" fmla="*/ 24165 w 63"/>
              <a:gd name="T51" fmla="*/ 47978 h 63"/>
              <a:gd name="T52" fmla="*/ 24165 w 63"/>
              <a:gd name="T53" fmla="*/ 44551 h 63"/>
              <a:gd name="T54" fmla="*/ 44878 w 63"/>
              <a:gd name="T55" fmla="*/ 23989 h 63"/>
              <a:gd name="T56" fmla="*/ 62139 w 63"/>
              <a:gd name="T57" fmla="*/ 37697 h 63"/>
              <a:gd name="T58" fmla="*/ 69044 w 63"/>
              <a:gd name="T59" fmla="*/ 58259 h 63"/>
              <a:gd name="T60" fmla="*/ 110470 w 63"/>
              <a:gd name="T61" fmla="*/ 44551 h 63"/>
              <a:gd name="T62" fmla="*/ 103566 w 63"/>
              <a:gd name="T63" fmla="*/ 23989 h 63"/>
              <a:gd name="T64" fmla="*/ 100114 w 63"/>
              <a:gd name="T65" fmla="*/ 17135 h 63"/>
              <a:gd name="T66" fmla="*/ 120827 w 63"/>
              <a:gd name="T67" fmla="*/ 0 h 63"/>
              <a:gd name="T68" fmla="*/ 138088 w 63"/>
              <a:gd name="T69" fmla="*/ 10281 h 63"/>
              <a:gd name="T70" fmla="*/ 144992 w 63"/>
              <a:gd name="T71" fmla="*/ 34270 h 63"/>
              <a:gd name="T72" fmla="*/ 165705 w 63"/>
              <a:gd name="T73" fmla="*/ 23989 h 63"/>
              <a:gd name="T74" fmla="*/ 172610 w 63"/>
              <a:gd name="T75" fmla="*/ 23989 h 63"/>
              <a:gd name="T76" fmla="*/ 189870 w 63"/>
              <a:gd name="T77" fmla="*/ 41124 h 63"/>
              <a:gd name="T78" fmla="*/ 176062 w 63"/>
              <a:gd name="T79" fmla="*/ 61686 h 63"/>
              <a:gd name="T80" fmla="*/ 155349 w 63"/>
              <a:gd name="T81" fmla="*/ 68540 h 63"/>
              <a:gd name="T82" fmla="*/ 169157 w 63"/>
              <a:gd name="T83" fmla="*/ 109663 h 63"/>
              <a:gd name="T84" fmla="*/ 193323 w 63"/>
              <a:gd name="T85" fmla="*/ 99383 h 63"/>
              <a:gd name="T86" fmla="*/ 196775 w 63"/>
              <a:gd name="T87" fmla="*/ 99383 h 63"/>
              <a:gd name="T88" fmla="*/ 217488 w 63"/>
              <a:gd name="T89" fmla="*/ 119944 h 63"/>
              <a:gd name="T90" fmla="*/ 134635 w 63"/>
              <a:gd name="T91" fmla="*/ 119944 h 63"/>
              <a:gd name="T92" fmla="*/ 120827 w 63"/>
              <a:gd name="T93" fmla="*/ 78821 h 63"/>
              <a:gd name="T94" fmla="*/ 79400 w 63"/>
              <a:gd name="T95" fmla="*/ 92529 h 63"/>
              <a:gd name="T96" fmla="*/ 93209 w 63"/>
              <a:gd name="T97" fmla="*/ 133652 h 63"/>
              <a:gd name="T98" fmla="*/ 134635 w 63"/>
              <a:gd name="T99" fmla="*/ 119944 h 6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3" h="63">
                <a:moveTo>
                  <a:pt x="63" y="35"/>
                </a:moveTo>
                <a:cubicBezTo>
                  <a:pt x="63" y="37"/>
                  <a:pt x="62" y="39"/>
                  <a:pt x="59" y="39"/>
                </a:cubicBezTo>
                <a:cubicBezTo>
                  <a:pt x="53" y="42"/>
                  <a:pt x="53" y="42"/>
                  <a:pt x="53" y="42"/>
                </a:cubicBezTo>
                <a:cubicBezTo>
                  <a:pt x="55" y="48"/>
                  <a:pt x="55" y="48"/>
                  <a:pt x="55" y="48"/>
                </a:cubicBezTo>
                <a:cubicBezTo>
                  <a:pt x="55" y="49"/>
                  <a:pt x="55" y="49"/>
                  <a:pt x="55" y="50"/>
                </a:cubicBezTo>
                <a:cubicBezTo>
                  <a:pt x="55" y="53"/>
                  <a:pt x="53" y="55"/>
                  <a:pt x="50" y="55"/>
                </a:cubicBezTo>
                <a:cubicBezTo>
                  <a:pt x="47" y="55"/>
                  <a:pt x="45" y="54"/>
                  <a:pt x="45" y="52"/>
                </a:cubicBezTo>
                <a:cubicBezTo>
                  <a:pt x="42" y="45"/>
                  <a:pt x="42" y="45"/>
                  <a:pt x="42" y="45"/>
                </a:cubicBezTo>
                <a:cubicBezTo>
                  <a:pt x="31" y="49"/>
                  <a:pt x="31" y="49"/>
                  <a:pt x="31" y="49"/>
                </a:cubicBezTo>
                <a:cubicBezTo>
                  <a:pt x="33" y="56"/>
                  <a:pt x="33" y="56"/>
                  <a:pt x="33" y="56"/>
                </a:cubicBezTo>
                <a:cubicBezTo>
                  <a:pt x="33" y="56"/>
                  <a:pt x="33" y="57"/>
                  <a:pt x="33" y="57"/>
                </a:cubicBezTo>
                <a:cubicBezTo>
                  <a:pt x="33" y="60"/>
                  <a:pt x="31" y="63"/>
                  <a:pt x="28" y="63"/>
                </a:cubicBezTo>
                <a:cubicBezTo>
                  <a:pt x="25" y="63"/>
                  <a:pt x="23" y="61"/>
                  <a:pt x="22" y="59"/>
                </a:cubicBezTo>
                <a:cubicBezTo>
                  <a:pt x="20" y="53"/>
                  <a:pt x="20" y="53"/>
                  <a:pt x="20" y="53"/>
                </a:cubicBezTo>
                <a:cubicBezTo>
                  <a:pt x="14" y="55"/>
                  <a:pt x="14" y="55"/>
                  <a:pt x="14" y="55"/>
                </a:cubicBezTo>
                <a:cubicBezTo>
                  <a:pt x="14" y="55"/>
                  <a:pt x="13" y="55"/>
                  <a:pt x="13" y="55"/>
                </a:cubicBezTo>
                <a:cubicBezTo>
                  <a:pt x="10" y="55"/>
                  <a:pt x="7" y="53"/>
                  <a:pt x="7" y="50"/>
                </a:cubicBezTo>
                <a:cubicBezTo>
                  <a:pt x="7" y="48"/>
                  <a:pt x="9" y="45"/>
                  <a:pt x="11" y="45"/>
                </a:cubicBezTo>
                <a:cubicBezTo>
                  <a:pt x="17" y="43"/>
                  <a:pt x="17" y="43"/>
                  <a:pt x="17" y="43"/>
                </a:cubicBezTo>
                <a:cubicBezTo>
                  <a:pt x="13" y="31"/>
                  <a:pt x="13" y="31"/>
                  <a:pt x="13" y="31"/>
                </a:cubicBezTo>
                <a:cubicBezTo>
                  <a:pt x="7" y="33"/>
                  <a:pt x="7" y="33"/>
                  <a:pt x="7" y="33"/>
                </a:cubicBezTo>
                <a:cubicBezTo>
                  <a:pt x="6" y="33"/>
                  <a:pt x="6" y="33"/>
                  <a:pt x="5" y="33"/>
                </a:cubicBezTo>
                <a:cubicBezTo>
                  <a:pt x="2" y="33"/>
                  <a:pt x="0" y="31"/>
                  <a:pt x="0" y="28"/>
                </a:cubicBezTo>
                <a:cubicBezTo>
                  <a:pt x="0" y="25"/>
                  <a:pt x="1" y="23"/>
                  <a:pt x="4" y="23"/>
                </a:cubicBezTo>
                <a:cubicBezTo>
                  <a:pt x="9" y="21"/>
                  <a:pt x="9" y="21"/>
                  <a:pt x="9" y="21"/>
                </a:cubicBezTo>
                <a:cubicBezTo>
                  <a:pt x="7" y="14"/>
                  <a:pt x="7" y="14"/>
                  <a:pt x="7" y="14"/>
                </a:cubicBezTo>
                <a:cubicBezTo>
                  <a:pt x="7" y="14"/>
                  <a:pt x="7" y="13"/>
                  <a:pt x="7" y="13"/>
                </a:cubicBezTo>
                <a:cubicBezTo>
                  <a:pt x="7" y="10"/>
                  <a:pt x="10" y="7"/>
                  <a:pt x="13" y="7"/>
                </a:cubicBezTo>
                <a:cubicBezTo>
                  <a:pt x="15" y="7"/>
                  <a:pt x="17" y="9"/>
                  <a:pt x="18" y="11"/>
                </a:cubicBezTo>
                <a:cubicBezTo>
                  <a:pt x="20" y="17"/>
                  <a:pt x="20" y="17"/>
                  <a:pt x="20" y="17"/>
                </a:cubicBezTo>
                <a:cubicBezTo>
                  <a:pt x="32" y="13"/>
                  <a:pt x="32" y="13"/>
                  <a:pt x="32" y="13"/>
                </a:cubicBezTo>
                <a:cubicBezTo>
                  <a:pt x="30" y="7"/>
                  <a:pt x="30" y="7"/>
                  <a:pt x="30" y="7"/>
                </a:cubicBezTo>
                <a:cubicBezTo>
                  <a:pt x="29" y="6"/>
                  <a:pt x="29" y="6"/>
                  <a:pt x="29" y="5"/>
                </a:cubicBezTo>
                <a:cubicBezTo>
                  <a:pt x="29" y="2"/>
                  <a:pt x="32" y="0"/>
                  <a:pt x="35" y="0"/>
                </a:cubicBezTo>
                <a:cubicBezTo>
                  <a:pt x="37" y="0"/>
                  <a:pt x="39" y="1"/>
                  <a:pt x="40" y="3"/>
                </a:cubicBezTo>
                <a:cubicBezTo>
                  <a:pt x="42" y="10"/>
                  <a:pt x="42" y="10"/>
                  <a:pt x="42" y="10"/>
                </a:cubicBezTo>
                <a:cubicBezTo>
                  <a:pt x="48" y="7"/>
                  <a:pt x="48" y="7"/>
                  <a:pt x="48" y="7"/>
                </a:cubicBezTo>
                <a:cubicBezTo>
                  <a:pt x="49" y="7"/>
                  <a:pt x="49" y="7"/>
                  <a:pt x="50" y="7"/>
                </a:cubicBezTo>
                <a:cubicBezTo>
                  <a:pt x="53" y="7"/>
                  <a:pt x="55" y="9"/>
                  <a:pt x="55" y="12"/>
                </a:cubicBezTo>
                <a:cubicBezTo>
                  <a:pt x="55" y="15"/>
                  <a:pt x="54" y="17"/>
                  <a:pt x="51" y="18"/>
                </a:cubicBezTo>
                <a:cubicBezTo>
                  <a:pt x="45" y="20"/>
                  <a:pt x="45" y="20"/>
                  <a:pt x="45" y="20"/>
                </a:cubicBezTo>
                <a:cubicBezTo>
                  <a:pt x="49" y="32"/>
                  <a:pt x="49" y="32"/>
                  <a:pt x="49" y="32"/>
                </a:cubicBezTo>
                <a:cubicBezTo>
                  <a:pt x="56" y="29"/>
                  <a:pt x="56" y="29"/>
                  <a:pt x="56" y="29"/>
                </a:cubicBezTo>
                <a:cubicBezTo>
                  <a:pt x="56" y="29"/>
                  <a:pt x="57" y="29"/>
                  <a:pt x="57" y="29"/>
                </a:cubicBezTo>
                <a:cubicBezTo>
                  <a:pt x="61" y="29"/>
                  <a:pt x="63" y="31"/>
                  <a:pt x="63" y="35"/>
                </a:cubicBezTo>
                <a:close/>
                <a:moveTo>
                  <a:pt x="39" y="35"/>
                </a:moveTo>
                <a:cubicBezTo>
                  <a:pt x="35" y="23"/>
                  <a:pt x="35" y="23"/>
                  <a:pt x="35" y="23"/>
                </a:cubicBezTo>
                <a:cubicBezTo>
                  <a:pt x="23" y="27"/>
                  <a:pt x="23" y="27"/>
                  <a:pt x="23" y="27"/>
                </a:cubicBezTo>
                <a:cubicBezTo>
                  <a:pt x="27" y="39"/>
                  <a:pt x="27" y="39"/>
                  <a:pt x="27" y="39"/>
                </a:cubicBezTo>
                <a:lnTo>
                  <a:pt x="39" y="35"/>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lIns="243755" tIns="121877" rIns="243755" bIns="121877"/>
          <a:lstStyle/>
          <a:p>
            <a:pPr defTabSz="1218565" fontAlgn="base">
              <a:spcBef>
                <a:spcPct val="0"/>
              </a:spcBef>
              <a:spcAft>
                <a:spcPct val="0"/>
              </a:spcAft>
            </a:pPr>
            <a:endParaRPr lang="zh-CN" altLang="en-US" sz="2400">
              <a:solidFill>
                <a:prstClr val="black"/>
              </a:solidFill>
              <a:ea typeface="MS PGothic" panose="020B0600070205080204" pitchFamily="34" charset="-128"/>
            </a:endParaRPr>
          </a:p>
        </p:txBody>
      </p:sp>
      <p:sp>
        <p:nvSpPr>
          <p:cNvPr id="62" name="Freeform 21"/>
          <p:cNvSpPr/>
          <p:nvPr/>
        </p:nvSpPr>
        <p:spPr bwMode="auto">
          <a:xfrm>
            <a:off x="2492443" y="4081665"/>
            <a:ext cx="307775" cy="254015"/>
          </a:xfrm>
          <a:custGeom>
            <a:avLst/>
            <a:gdLst>
              <a:gd name="T0" fmla="*/ 360305 w 220"/>
              <a:gd name="T1" fmla="*/ 415757 h 256"/>
              <a:gd name="T2" fmla="*/ 352079 w 220"/>
              <a:gd name="T3" fmla="*/ 420687 h 256"/>
              <a:gd name="T4" fmla="*/ 207299 w 220"/>
              <a:gd name="T5" fmla="*/ 420687 h 256"/>
              <a:gd name="T6" fmla="*/ 207299 w 220"/>
              <a:gd name="T7" fmla="*/ 341808 h 256"/>
              <a:gd name="T8" fmla="*/ 271463 w 220"/>
              <a:gd name="T9" fmla="*/ 302369 h 256"/>
              <a:gd name="T10" fmla="*/ 284624 w 220"/>
              <a:gd name="T11" fmla="*/ 289222 h 256"/>
              <a:gd name="T12" fmla="*/ 271463 w 220"/>
              <a:gd name="T13" fmla="*/ 276076 h 256"/>
              <a:gd name="T14" fmla="*/ 207299 w 220"/>
              <a:gd name="T15" fmla="*/ 315515 h 256"/>
              <a:gd name="T16" fmla="*/ 207299 w 220"/>
              <a:gd name="T17" fmla="*/ 269503 h 256"/>
              <a:gd name="T18" fmla="*/ 245139 w 220"/>
              <a:gd name="T19" fmla="*/ 249783 h 256"/>
              <a:gd name="T20" fmla="*/ 258301 w 220"/>
              <a:gd name="T21" fmla="*/ 236636 h 256"/>
              <a:gd name="T22" fmla="*/ 245139 w 220"/>
              <a:gd name="T23" fmla="*/ 223490 h 256"/>
              <a:gd name="T24" fmla="*/ 207299 w 220"/>
              <a:gd name="T25" fmla="*/ 243210 h 256"/>
              <a:gd name="T26" fmla="*/ 207299 w 220"/>
              <a:gd name="T27" fmla="*/ 223490 h 256"/>
              <a:gd name="T28" fmla="*/ 194137 w 220"/>
              <a:gd name="T29" fmla="*/ 210344 h 256"/>
              <a:gd name="T30" fmla="*/ 167813 w 220"/>
              <a:gd name="T31" fmla="*/ 210344 h 256"/>
              <a:gd name="T32" fmla="*/ 154651 w 220"/>
              <a:gd name="T33" fmla="*/ 223490 h 256"/>
              <a:gd name="T34" fmla="*/ 154651 w 220"/>
              <a:gd name="T35" fmla="*/ 307299 h 256"/>
              <a:gd name="T36" fmla="*/ 103649 w 220"/>
              <a:gd name="T37" fmla="*/ 289222 h 256"/>
              <a:gd name="T38" fmla="*/ 90488 w 220"/>
              <a:gd name="T39" fmla="*/ 302369 h 256"/>
              <a:gd name="T40" fmla="*/ 103649 w 220"/>
              <a:gd name="T41" fmla="*/ 315515 h 256"/>
              <a:gd name="T42" fmla="*/ 154651 w 220"/>
              <a:gd name="T43" fmla="*/ 333592 h 256"/>
              <a:gd name="T44" fmla="*/ 154651 w 220"/>
              <a:gd name="T45" fmla="*/ 420687 h 256"/>
              <a:gd name="T46" fmla="*/ 9871 w 220"/>
              <a:gd name="T47" fmla="*/ 420687 h 256"/>
              <a:gd name="T48" fmla="*/ 1645 w 220"/>
              <a:gd name="T49" fmla="*/ 415757 h 256"/>
              <a:gd name="T50" fmla="*/ 1645 w 220"/>
              <a:gd name="T51" fmla="*/ 407541 h 256"/>
              <a:gd name="T52" fmla="*/ 172749 w 220"/>
              <a:gd name="T53" fmla="*/ 6573 h 256"/>
              <a:gd name="T54" fmla="*/ 180975 w 220"/>
              <a:gd name="T55" fmla="*/ 0 h 256"/>
              <a:gd name="T56" fmla="*/ 189201 w 220"/>
              <a:gd name="T57" fmla="*/ 6573 h 256"/>
              <a:gd name="T58" fmla="*/ 360305 w 220"/>
              <a:gd name="T59" fmla="*/ 407541 h 256"/>
              <a:gd name="T60" fmla="*/ 360305 w 220"/>
              <a:gd name="T61" fmla="*/ 415757 h 2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20" h="256">
                <a:moveTo>
                  <a:pt x="219" y="253"/>
                </a:moveTo>
                <a:cubicBezTo>
                  <a:pt x="218" y="255"/>
                  <a:pt x="216" y="256"/>
                  <a:pt x="214" y="256"/>
                </a:cubicBezTo>
                <a:cubicBezTo>
                  <a:pt x="126" y="256"/>
                  <a:pt x="126" y="256"/>
                  <a:pt x="126" y="256"/>
                </a:cubicBezTo>
                <a:cubicBezTo>
                  <a:pt x="126" y="208"/>
                  <a:pt x="126" y="208"/>
                  <a:pt x="126" y="208"/>
                </a:cubicBezTo>
                <a:cubicBezTo>
                  <a:pt x="165" y="184"/>
                  <a:pt x="165" y="184"/>
                  <a:pt x="165" y="184"/>
                </a:cubicBezTo>
                <a:cubicBezTo>
                  <a:pt x="169" y="184"/>
                  <a:pt x="173" y="180"/>
                  <a:pt x="173" y="176"/>
                </a:cubicBezTo>
                <a:cubicBezTo>
                  <a:pt x="173" y="172"/>
                  <a:pt x="169" y="168"/>
                  <a:pt x="165" y="168"/>
                </a:cubicBezTo>
                <a:cubicBezTo>
                  <a:pt x="126" y="192"/>
                  <a:pt x="126" y="192"/>
                  <a:pt x="126" y="192"/>
                </a:cubicBezTo>
                <a:cubicBezTo>
                  <a:pt x="126" y="164"/>
                  <a:pt x="126" y="164"/>
                  <a:pt x="126" y="164"/>
                </a:cubicBezTo>
                <a:cubicBezTo>
                  <a:pt x="149" y="152"/>
                  <a:pt x="149" y="152"/>
                  <a:pt x="149" y="152"/>
                </a:cubicBezTo>
                <a:cubicBezTo>
                  <a:pt x="154" y="152"/>
                  <a:pt x="157" y="148"/>
                  <a:pt x="157" y="144"/>
                </a:cubicBezTo>
                <a:cubicBezTo>
                  <a:pt x="157" y="140"/>
                  <a:pt x="154" y="136"/>
                  <a:pt x="149" y="136"/>
                </a:cubicBezTo>
                <a:cubicBezTo>
                  <a:pt x="126" y="148"/>
                  <a:pt x="126" y="148"/>
                  <a:pt x="126" y="148"/>
                </a:cubicBezTo>
                <a:cubicBezTo>
                  <a:pt x="126" y="136"/>
                  <a:pt x="126" y="136"/>
                  <a:pt x="126" y="136"/>
                </a:cubicBezTo>
                <a:cubicBezTo>
                  <a:pt x="126" y="132"/>
                  <a:pt x="122" y="128"/>
                  <a:pt x="118" y="128"/>
                </a:cubicBezTo>
                <a:cubicBezTo>
                  <a:pt x="102" y="128"/>
                  <a:pt x="102" y="128"/>
                  <a:pt x="102" y="128"/>
                </a:cubicBezTo>
                <a:cubicBezTo>
                  <a:pt x="98" y="128"/>
                  <a:pt x="94" y="132"/>
                  <a:pt x="94" y="136"/>
                </a:cubicBezTo>
                <a:cubicBezTo>
                  <a:pt x="94" y="187"/>
                  <a:pt x="94" y="187"/>
                  <a:pt x="94" y="187"/>
                </a:cubicBezTo>
                <a:cubicBezTo>
                  <a:pt x="63" y="176"/>
                  <a:pt x="63" y="176"/>
                  <a:pt x="63" y="176"/>
                </a:cubicBezTo>
                <a:cubicBezTo>
                  <a:pt x="59" y="176"/>
                  <a:pt x="55" y="180"/>
                  <a:pt x="55" y="184"/>
                </a:cubicBezTo>
                <a:cubicBezTo>
                  <a:pt x="55" y="188"/>
                  <a:pt x="59" y="192"/>
                  <a:pt x="63" y="192"/>
                </a:cubicBezTo>
                <a:cubicBezTo>
                  <a:pt x="94" y="203"/>
                  <a:pt x="94" y="203"/>
                  <a:pt x="94" y="203"/>
                </a:cubicBezTo>
                <a:cubicBezTo>
                  <a:pt x="94" y="256"/>
                  <a:pt x="94" y="256"/>
                  <a:pt x="94" y="256"/>
                </a:cubicBezTo>
                <a:cubicBezTo>
                  <a:pt x="6" y="256"/>
                  <a:pt x="6" y="256"/>
                  <a:pt x="6" y="256"/>
                </a:cubicBezTo>
                <a:cubicBezTo>
                  <a:pt x="4" y="256"/>
                  <a:pt x="2" y="255"/>
                  <a:pt x="1" y="253"/>
                </a:cubicBezTo>
                <a:cubicBezTo>
                  <a:pt x="0" y="252"/>
                  <a:pt x="0" y="250"/>
                  <a:pt x="1" y="248"/>
                </a:cubicBezTo>
                <a:cubicBezTo>
                  <a:pt x="105" y="4"/>
                  <a:pt x="105" y="4"/>
                  <a:pt x="105" y="4"/>
                </a:cubicBezTo>
                <a:cubicBezTo>
                  <a:pt x="106" y="1"/>
                  <a:pt x="108" y="0"/>
                  <a:pt x="110" y="0"/>
                </a:cubicBezTo>
                <a:cubicBezTo>
                  <a:pt x="112" y="0"/>
                  <a:pt x="115" y="1"/>
                  <a:pt x="115" y="4"/>
                </a:cubicBezTo>
                <a:cubicBezTo>
                  <a:pt x="219" y="248"/>
                  <a:pt x="219" y="248"/>
                  <a:pt x="219" y="248"/>
                </a:cubicBezTo>
                <a:cubicBezTo>
                  <a:pt x="220" y="250"/>
                  <a:pt x="220" y="252"/>
                  <a:pt x="219" y="253"/>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lIns="243755" tIns="121877" rIns="243755" bIns="121877"/>
          <a:lstStyle/>
          <a:p>
            <a:pPr defTabSz="1218565" fontAlgn="base">
              <a:spcBef>
                <a:spcPct val="0"/>
              </a:spcBef>
              <a:spcAft>
                <a:spcPct val="0"/>
              </a:spcAft>
            </a:pPr>
            <a:endParaRPr lang="zh-CN" altLang="en-US" sz="2400">
              <a:solidFill>
                <a:prstClr val="black"/>
              </a:solidFill>
              <a:ea typeface="MS PGothic" panose="020B0600070205080204" pitchFamily="34" charset="-128"/>
            </a:endParaRPr>
          </a:p>
        </p:txBody>
      </p:sp>
      <p:pic>
        <p:nvPicPr>
          <p:cNvPr id="63" name="图片 62" descr="pray, mosque, taj mahal, place, religion.png"/>
          <p:cNvPicPr>
            <a:picLocks noChangeAspect="1"/>
          </p:cNvPicPr>
          <p:nvPr/>
        </p:nvPicPr>
        <p:blipFill>
          <a:blip r:embed="rId2"/>
          <a:stretch>
            <a:fillRect/>
          </a:stretch>
        </p:blipFill>
        <p:spPr>
          <a:xfrm>
            <a:off x="2158211" y="1866749"/>
            <a:ext cx="304817" cy="304817"/>
          </a:xfrm>
          <a:prstGeom prst="rect">
            <a:avLst/>
          </a:prstGeom>
        </p:spPr>
      </p:pic>
      <p:sp>
        <p:nvSpPr>
          <p:cNvPr id="64" name="Freeform 42"/>
          <p:cNvSpPr>
            <a:spLocks noEditPoints="1"/>
          </p:cNvSpPr>
          <p:nvPr/>
        </p:nvSpPr>
        <p:spPr bwMode="auto">
          <a:xfrm>
            <a:off x="1946571" y="3027578"/>
            <a:ext cx="286897" cy="304817"/>
          </a:xfrm>
          <a:custGeom>
            <a:avLst/>
            <a:gdLst>
              <a:gd name="T0" fmla="*/ 250825 w 73"/>
              <a:gd name="T1" fmla="*/ 161068 h 63"/>
              <a:gd name="T2" fmla="*/ 230209 w 73"/>
              <a:gd name="T3" fmla="*/ 181630 h 63"/>
              <a:gd name="T4" fmla="*/ 158054 w 73"/>
              <a:gd name="T5" fmla="*/ 181630 h 63"/>
              <a:gd name="T6" fmla="*/ 164926 w 73"/>
              <a:gd name="T7" fmla="*/ 205619 h 63"/>
              <a:gd name="T8" fmla="*/ 158054 w 73"/>
              <a:gd name="T9" fmla="*/ 215900 h 63"/>
              <a:gd name="T10" fmla="*/ 89335 w 73"/>
              <a:gd name="T11" fmla="*/ 215900 h 63"/>
              <a:gd name="T12" fmla="*/ 82463 w 73"/>
              <a:gd name="T13" fmla="*/ 205619 h 63"/>
              <a:gd name="T14" fmla="*/ 89335 w 73"/>
              <a:gd name="T15" fmla="*/ 181630 h 63"/>
              <a:gd name="T16" fmla="*/ 20616 w 73"/>
              <a:gd name="T17" fmla="*/ 181630 h 63"/>
              <a:gd name="T18" fmla="*/ 0 w 73"/>
              <a:gd name="T19" fmla="*/ 161068 h 63"/>
              <a:gd name="T20" fmla="*/ 0 w 73"/>
              <a:gd name="T21" fmla="*/ 20562 h 63"/>
              <a:gd name="T22" fmla="*/ 20616 w 73"/>
              <a:gd name="T23" fmla="*/ 0 h 63"/>
              <a:gd name="T24" fmla="*/ 230209 w 73"/>
              <a:gd name="T25" fmla="*/ 0 h 63"/>
              <a:gd name="T26" fmla="*/ 250825 w 73"/>
              <a:gd name="T27" fmla="*/ 20562 h 63"/>
              <a:gd name="T28" fmla="*/ 250825 w 73"/>
              <a:gd name="T29" fmla="*/ 161068 h 63"/>
              <a:gd name="T30" fmla="*/ 233645 w 73"/>
              <a:gd name="T31" fmla="*/ 20562 h 63"/>
              <a:gd name="T32" fmla="*/ 230209 w 73"/>
              <a:gd name="T33" fmla="*/ 17135 h 63"/>
              <a:gd name="T34" fmla="*/ 20616 w 73"/>
              <a:gd name="T35" fmla="*/ 17135 h 63"/>
              <a:gd name="T36" fmla="*/ 17180 w 73"/>
              <a:gd name="T37" fmla="*/ 20562 h 63"/>
              <a:gd name="T38" fmla="*/ 17180 w 73"/>
              <a:gd name="T39" fmla="*/ 126798 h 63"/>
              <a:gd name="T40" fmla="*/ 20616 w 73"/>
              <a:gd name="T41" fmla="*/ 133652 h 63"/>
              <a:gd name="T42" fmla="*/ 230209 w 73"/>
              <a:gd name="T43" fmla="*/ 133652 h 63"/>
              <a:gd name="T44" fmla="*/ 233645 w 73"/>
              <a:gd name="T45" fmla="*/ 126798 h 63"/>
              <a:gd name="T46" fmla="*/ 233645 w 73"/>
              <a:gd name="T47" fmla="*/ 20562 h 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lIns="243755" tIns="121877" rIns="243755" bIns="121877"/>
          <a:lstStyle/>
          <a:p>
            <a:pPr defTabSz="1218565" fontAlgn="base">
              <a:spcBef>
                <a:spcPct val="0"/>
              </a:spcBef>
              <a:spcAft>
                <a:spcPct val="0"/>
              </a:spcAft>
            </a:pPr>
            <a:endParaRPr lang="zh-CN" altLang="en-US" sz="2400">
              <a:solidFill>
                <a:prstClr val="black"/>
              </a:solidFill>
              <a:ea typeface="MS PGothic" panose="020B0600070205080204" pitchFamily="34" charset="-128"/>
            </a:endParaRPr>
          </a:p>
        </p:txBody>
      </p:sp>
      <p:sp>
        <p:nvSpPr>
          <p:cNvPr id="67" name="矩形 66"/>
          <p:cNvSpPr/>
          <p:nvPr/>
        </p:nvSpPr>
        <p:spPr>
          <a:xfrm>
            <a:off x="8984828" y="188640"/>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chemeClr val="bg1"/>
                </a:solidFill>
                <a:latin typeface="华文行楷" panose="02010800040101010101" pitchFamily="2" charset="-122"/>
                <a:ea typeface="华文行楷" panose="02010800040101010101" pitchFamily="2" charset="-122"/>
              </a:rPr>
              <a:t>园区规划</a:t>
            </a:r>
            <a:endParaRPr lang="zh-CN" altLang="en-US" sz="2400" b="1" dirty="0">
              <a:solidFill>
                <a:schemeClr val="bg1"/>
              </a:solidFill>
              <a:latin typeface="华文行楷" panose="02010800040101010101" pitchFamily="2" charset="-122"/>
              <a:ea typeface="华文行楷" panose="02010800040101010101" pitchFamily="2" charset="-122"/>
            </a:endParaRPr>
          </a:p>
        </p:txBody>
      </p:sp>
      <p:pic>
        <p:nvPicPr>
          <p:cNvPr id="30" name="图片 21" descr="CCI20160620_00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8505" y="1069975"/>
            <a:ext cx="4530725" cy="576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000708" y="188640"/>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chemeClr val="bg1"/>
                </a:solidFill>
                <a:latin typeface="华文行楷" panose="02010800040101010101" pitchFamily="2" charset="-122"/>
                <a:ea typeface="华文行楷" panose="02010800040101010101" pitchFamily="2" charset="-122"/>
              </a:rPr>
              <a:t>拟建项目</a:t>
            </a:r>
            <a:endParaRPr lang="zh-CN" altLang="en-US" sz="2400" b="1" dirty="0">
              <a:solidFill>
                <a:schemeClr val="bg1"/>
              </a:solidFill>
              <a:latin typeface="华文行楷" panose="02010800040101010101" pitchFamily="2" charset="-122"/>
              <a:ea typeface="华文行楷" panose="02010800040101010101" pitchFamily="2" charset="-122"/>
            </a:endParaRPr>
          </a:p>
        </p:txBody>
      </p:sp>
      <p:grpSp>
        <p:nvGrpSpPr>
          <p:cNvPr id="3" name="组合 33"/>
          <p:cNvGrpSpPr/>
          <p:nvPr/>
        </p:nvGrpSpPr>
        <p:grpSpPr>
          <a:xfrm>
            <a:off x="751088" y="576320"/>
            <a:ext cx="2233676" cy="6127248"/>
            <a:chOff x="3489268" y="553968"/>
            <a:chExt cx="2233676" cy="6127248"/>
          </a:xfrm>
        </p:grpSpPr>
        <p:sp>
          <p:nvSpPr>
            <p:cNvPr id="35" name="任意多边形 34"/>
            <p:cNvSpPr/>
            <p:nvPr/>
          </p:nvSpPr>
          <p:spPr>
            <a:xfrm>
              <a:off x="4223328" y="553968"/>
              <a:ext cx="1499616" cy="5972816"/>
            </a:xfrm>
            <a:custGeom>
              <a:avLst/>
              <a:gdLst>
                <a:gd name="connsiteX0" fmla="*/ 1085088 w 1085088"/>
                <a:gd name="connsiteY0" fmla="*/ 0 h 4949952"/>
                <a:gd name="connsiteX1" fmla="*/ 902208 w 1085088"/>
                <a:gd name="connsiteY1" fmla="*/ 4949952 h 4949952"/>
                <a:gd name="connsiteX2" fmla="*/ 0 w 1085088"/>
                <a:gd name="connsiteY2" fmla="*/ 1316736 h 4949952"/>
                <a:gd name="connsiteX3" fmla="*/ 1085088 w 1085088"/>
                <a:gd name="connsiteY3" fmla="*/ 0 h 4949952"/>
              </a:gdLst>
              <a:ahLst/>
              <a:cxnLst>
                <a:cxn ang="0">
                  <a:pos x="connsiteX0" y="connsiteY0"/>
                </a:cxn>
                <a:cxn ang="0">
                  <a:pos x="connsiteX1" y="connsiteY1"/>
                </a:cxn>
                <a:cxn ang="0">
                  <a:pos x="connsiteX2" y="connsiteY2"/>
                </a:cxn>
                <a:cxn ang="0">
                  <a:pos x="connsiteX3" y="connsiteY3"/>
                </a:cxn>
              </a:cxnLst>
              <a:rect l="l" t="t" r="r" b="b"/>
              <a:pathLst>
                <a:path w="1085088" h="4949952">
                  <a:moveTo>
                    <a:pt x="1085088" y="0"/>
                  </a:moveTo>
                  <a:lnTo>
                    <a:pt x="902208" y="4949952"/>
                  </a:lnTo>
                  <a:lnTo>
                    <a:pt x="0" y="1316736"/>
                  </a:lnTo>
                  <a:lnTo>
                    <a:pt x="1085088" y="0"/>
                  </a:lnTo>
                  <a:close/>
                </a:path>
              </a:pathLst>
            </a:custGeom>
            <a:gradFill flip="none" rotWithShape="1">
              <a:gsLst>
                <a:gs pos="100000">
                  <a:schemeClr val="bg1"/>
                </a:gs>
                <a:gs pos="94000">
                  <a:srgbClr val="F8F8F8"/>
                </a:gs>
                <a:gs pos="57000">
                  <a:schemeClr val="bg1">
                    <a:lumMod val="75000"/>
                  </a:scheme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3679768" y="914008"/>
              <a:ext cx="1801044" cy="863992"/>
            </a:xfrm>
            <a:prstGeom prst="parallelogram">
              <a:avLst/>
            </a:prstGeom>
            <a:gradFill flip="none" rotWithShape="1">
              <a:gsLst>
                <a:gs pos="0">
                  <a:schemeClr val="bg1"/>
                </a:gs>
                <a:gs pos="37000">
                  <a:srgbClr val="FBFBFB"/>
                </a:gs>
                <a:gs pos="54000">
                  <a:srgbClr val="F8F8F8"/>
                </a:gs>
                <a:gs pos="83000">
                  <a:srgbClr val="E7E7E7"/>
                </a:gs>
              </a:gsLst>
              <a:path path="circle">
                <a:fillToRect l="100000" t="100000"/>
              </a:path>
              <a:tileRect r="-100000" b="-10000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679768" y="1778000"/>
              <a:ext cx="1580356" cy="254000"/>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3679768" y="5418836"/>
              <a:ext cx="1818640" cy="1262380"/>
            </a:xfrm>
            <a:custGeom>
              <a:avLst/>
              <a:gdLst>
                <a:gd name="connsiteX0" fmla="*/ 327024 w 1892300"/>
                <a:gd name="connsiteY0" fmla="*/ 0 h 990600"/>
                <a:gd name="connsiteX1" fmla="*/ 1892300 w 1892300"/>
                <a:gd name="connsiteY1" fmla="*/ 0 h 990600"/>
                <a:gd name="connsiteX2" fmla="*/ 1565276 w 1892300"/>
                <a:gd name="connsiteY2" fmla="*/ 749300 h 990600"/>
                <a:gd name="connsiteX3" fmla="*/ 1562100 w 1892300"/>
                <a:gd name="connsiteY3" fmla="*/ 749300 h 990600"/>
                <a:gd name="connsiteX4" fmla="*/ 1311276 w 1892300"/>
                <a:gd name="connsiteY4" fmla="*/ 990600 h 990600"/>
                <a:gd name="connsiteX5" fmla="*/ 250824 w 1892300"/>
                <a:gd name="connsiteY5" fmla="*/ 990600 h 990600"/>
                <a:gd name="connsiteX6" fmla="*/ 0 w 1892300"/>
                <a:gd name="connsiteY6" fmla="*/ 749300 h 990600"/>
                <a:gd name="connsiteX0-1" fmla="*/ 327024 w 1611884"/>
                <a:gd name="connsiteY0-2" fmla="*/ 0 h 990600"/>
                <a:gd name="connsiteX1-3" fmla="*/ 1611884 w 1611884"/>
                <a:gd name="connsiteY1-4" fmla="*/ 0 h 990600"/>
                <a:gd name="connsiteX2-5" fmla="*/ 1565276 w 1611884"/>
                <a:gd name="connsiteY2-6" fmla="*/ 749300 h 990600"/>
                <a:gd name="connsiteX3-7" fmla="*/ 1562100 w 1611884"/>
                <a:gd name="connsiteY3-8" fmla="*/ 749300 h 990600"/>
                <a:gd name="connsiteX4-9" fmla="*/ 1311276 w 1611884"/>
                <a:gd name="connsiteY4-10" fmla="*/ 990600 h 990600"/>
                <a:gd name="connsiteX5-11" fmla="*/ 250824 w 1611884"/>
                <a:gd name="connsiteY5-12" fmla="*/ 990600 h 990600"/>
                <a:gd name="connsiteX6-13" fmla="*/ 0 w 1611884"/>
                <a:gd name="connsiteY6-14" fmla="*/ 749300 h 990600"/>
                <a:gd name="connsiteX7" fmla="*/ 327024 w 1611884"/>
                <a:gd name="connsiteY7" fmla="*/ 0 h 990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611884" h="990600">
                  <a:moveTo>
                    <a:pt x="327024" y="0"/>
                  </a:moveTo>
                  <a:lnTo>
                    <a:pt x="1611884" y="0"/>
                  </a:lnTo>
                  <a:lnTo>
                    <a:pt x="1565276" y="749300"/>
                  </a:lnTo>
                  <a:lnTo>
                    <a:pt x="1562100" y="749300"/>
                  </a:lnTo>
                  <a:lnTo>
                    <a:pt x="1311276" y="990600"/>
                  </a:lnTo>
                  <a:lnTo>
                    <a:pt x="250824" y="990600"/>
                  </a:lnTo>
                  <a:lnTo>
                    <a:pt x="0" y="749300"/>
                  </a:lnTo>
                  <a:lnTo>
                    <a:pt x="327024" y="0"/>
                  </a:lnTo>
                  <a:close/>
                </a:path>
              </a:pathLst>
            </a:custGeom>
            <a:solidFill>
              <a:schemeClr val="bg1">
                <a:lumMod val="6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flipH="1">
              <a:off x="3679768" y="1778104"/>
              <a:ext cx="1701800" cy="3733696"/>
            </a:xfrm>
            <a:prstGeom prst="parallelogram">
              <a:avLst>
                <a:gd name="adj" fmla="val 7019"/>
              </a:avLst>
            </a:prstGeom>
            <a:gradFill flip="none" rotWithShape="1">
              <a:gsLst>
                <a:gs pos="0">
                  <a:schemeClr val="bg1"/>
                </a:gs>
                <a:gs pos="37000">
                  <a:srgbClr val="FBFBFB"/>
                </a:gs>
                <a:gs pos="54000">
                  <a:srgbClr val="F8F8F8"/>
                </a:gs>
                <a:gs pos="83000">
                  <a:srgbClr val="E7E7E7"/>
                </a:gs>
              </a:gsLst>
              <a:path path="circle">
                <a:fillToRect l="100000" b="100000"/>
              </a:path>
              <a:tileRect t="-100000" r="-10000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3489268" y="5511800"/>
              <a:ext cx="1892300" cy="730800"/>
            </a:xfrm>
            <a:custGeom>
              <a:avLst/>
              <a:gdLst>
                <a:gd name="connsiteX0" fmla="*/ 327024 w 1892300"/>
                <a:gd name="connsiteY0" fmla="*/ 0 h 990600"/>
                <a:gd name="connsiteX1" fmla="*/ 1892300 w 1892300"/>
                <a:gd name="connsiteY1" fmla="*/ 0 h 990600"/>
                <a:gd name="connsiteX2" fmla="*/ 1565276 w 1892300"/>
                <a:gd name="connsiteY2" fmla="*/ 749300 h 990600"/>
                <a:gd name="connsiteX3" fmla="*/ 1562100 w 1892300"/>
                <a:gd name="connsiteY3" fmla="*/ 749300 h 990600"/>
                <a:gd name="connsiteX4" fmla="*/ 1311276 w 1892300"/>
                <a:gd name="connsiteY4" fmla="*/ 990600 h 990600"/>
                <a:gd name="connsiteX5" fmla="*/ 250824 w 1892300"/>
                <a:gd name="connsiteY5" fmla="*/ 990600 h 990600"/>
                <a:gd name="connsiteX6" fmla="*/ 0 w 1892300"/>
                <a:gd name="connsiteY6" fmla="*/ 74930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2300" h="990600">
                  <a:moveTo>
                    <a:pt x="327024" y="0"/>
                  </a:moveTo>
                  <a:lnTo>
                    <a:pt x="1892300" y="0"/>
                  </a:lnTo>
                  <a:lnTo>
                    <a:pt x="1565276" y="749300"/>
                  </a:lnTo>
                  <a:lnTo>
                    <a:pt x="1562100" y="749300"/>
                  </a:lnTo>
                  <a:lnTo>
                    <a:pt x="1311276" y="990600"/>
                  </a:lnTo>
                  <a:lnTo>
                    <a:pt x="250824" y="990600"/>
                  </a:lnTo>
                  <a:lnTo>
                    <a:pt x="0" y="74930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a:off x="3679768" y="1771650"/>
              <a:ext cx="15748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679768" y="2032000"/>
              <a:ext cx="15748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801688" y="5483352"/>
              <a:ext cx="15748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223328" y="5164836"/>
              <a:ext cx="11531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3" name="矩形 32"/>
          <p:cNvSpPr/>
          <p:nvPr/>
        </p:nvSpPr>
        <p:spPr>
          <a:xfrm>
            <a:off x="1464824" y="2024868"/>
            <a:ext cx="640080" cy="2861310"/>
          </a:xfrm>
          <a:prstGeom prst="rect">
            <a:avLst/>
          </a:prstGeom>
        </p:spPr>
        <p:txBody>
          <a:bodyPr wrap="none">
            <a:spAutoFit/>
          </a:bodyPr>
          <a:lstStyle/>
          <a:p>
            <a:endParaRPr lang="zh-CN" altLang="en-US" sz="3600">
              <a:solidFill>
                <a:srgbClr val="080808"/>
              </a:solidFill>
              <a:latin typeface="隶书" panose="02010509060101010101" pitchFamily="49" charset="-122"/>
              <a:ea typeface="隶书" panose="02010509060101010101" pitchFamily="49" charset="-122"/>
            </a:endParaRPr>
          </a:p>
          <a:p>
            <a:r>
              <a:rPr lang="zh-CN" altLang="en-US" sz="3600">
                <a:solidFill>
                  <a:srgbClr val="080808"/>
                </a:solidFill>
                <a:latin typeface="隶书" panose="02010509060101010101" pitchFamily="49" charset="-122"/>
                <a:ea typeface="隶书" panose="02010509060101010101" pitchFamily="49" charset="-122"/>
              </a:rPr>
              <a:t>规</a:t>
            </a:r>
          </a:p>
          <a:p>
            <a:r>
              <a:rPr lang="zh-CN" altLang="en-US" sz="3600">
                <a:solidFill>
                  <a:srgbClr val="080808"/>
                </a:solidFill>
                <a:latin typeface="隶书" panose="02010509060101010101" pitchFamily="49" charset="-122"/>
                <a:ea typeface="隶书" panose="02010509060101010101" pitchFamily="49" charset="-122"/>
              </a:rPr>
              <a:t>划</a:t>
            </a:r>
          </a:p>
          <a:p>
            <a:r>
              <a:rPr lang="zh-CN" altLang="en-US" sz="3600">
                <a:solidFill>
                  <a:srgbClr val="080808"/>
                </a:solidFill>
                <a:latin typeface="隶书" panose="02010509060101010101" pitchFamily="49" charset="-122"/>
                <a:ea typeface="隶书" panose="02010509060101010101" pitchFamily="49" charset="-122"/>
              </a:rPr>
              <a:t>项</a:t>
            </a:r>
          </a:p>
          <a:p>
            <a:r>
              <a:rPr lang="zh-CN" altLang="en-US" sz="3600">
                <a:solidFill>
                  <a:srgbClr val="080808"/>
                </a:solidFill>
                <a:latin typeface="隶书" panose="02010509060101010101" pitchFamily="49" charset="-122"/>
                <a:ea typeface="隶书" panose="02010509060101010101" pitchFamily="49" charset="-122"/>
              </a:rPr>
              <a:t>目</a:t>
            </a:r>
            <a:endParaRPr lang="zh-CN" altLang="en-US" sz="3600" dirty="0">
              <a:solidFill>
                <a:srgbClr val="080808"/>
              </a:solidFill>
              <a:latin typeface="隶书" panose="02010509060101010101" pitchFamily="49" charset="-122"/>
              <a:ea typeface="隶书" panose="02010509060101010101" pitchFamily="49" charset="-122"/>
            </a:endParaRPr>
          </a:p>
        </p:txBody>
      </p:sp>
      <p:sp>
        <p:nvSpPr>
          <p:cNvPr id="2" name="文本框 1"/>
          <p:cNvSpPr txBox="1"/>
          <p:nvPr/>
        </p:nvSpPr>
        <p:spPr>
          <a:xfrm>
            <a:off x="3525520" y="1160780"/>
            <a:ext cx="8041005" cy="5367655"/>
          </a:xfrm>
          <a:prstGeom prst="rect">
            <a:avLst/>
          </a:prstGeom>
          <a:noFill/>
        </p:spPr>
        <p:txBody>
          <a:bodyPr wrap="square" rtlCol="0" anchor="t">
            <a:spAutoFit/>
          </a:bodyPr>
          <a:lstStyle/>
          <a:p>
            <a:pPr>
              <a:lnSpc>
                <a:spcPct val="110000"/>
              </a:lnSpc>
            </a:pPr>
            <a:r>
              <a:rPr lang="en-US" altLang="zh-CN" sz="2400" b="1">
                <a:solidFill>
                  <a:srgbClr val="080808"/>
                </a:solidFill>
                <a:latin typeface="宋体" panose="02010600030101010101" pitchFamily="2" charset="-122"/>
                <a:ea typeface="宋体" panose="02010600030101010101" pitchFamily="2" charset="-122"/>
                <a:sym typeface="+mn-ea"/>
              </a:rPr>
              <a:t>1.</a:t>
            </a:r>
            <a:r>
              <a:rPr lang="zh-CN" altLang="en-US" sz="2400" b="1">
                <a:solidFill>
                  <a:srgbClr val="080808"/>
                </a:solidFill>
                <a:latin typeface="宋体" panose="02010600030101010101" pitchFamily="2" charset="-122"/>
                <a:ea typeface="宋体" panose="02010600030101010101" pitchFamily="2" charset="-122"/>
                <a:sym typeface="+mn-ea"/>
              </a:rPr>
              <a:t>火力发电项目：</a:t>
            </a:r>
            <a:r>
              <a:rPr lang="zh-CN" altLang="en-US" sz="2400">
                <a:solidFill>
                  <a:srgbClr val="080808"/>
                </a:solidFill>
                <a:latin typeface="宋体" panose="02010600030101010101" pitchFamily="2" charset="-122"/>
                <a:ea typeface="宋体" panose="02010600030101010101" pitchFamily="2" charset="-122"/>
                <a:sym typeface="+mn-ea"/>
              </a:rPr>
              <a:t>一期建设2×</a:t>
            </a:r>
            <a:r>
              <a:rPr lang="en-US" altLang="zh-CN" sz="2400">
                <a:solidFill>
                  <a:srgbClr val="080808"/>
                </a:solidFill>
                <a:latin typeface="宋体" panose="02010600030101010101" pitchFamily="2" charset="-122"/>
                <a:ea typeface="宋体" panose="02010600030101010101" pitchFamily="2" charset="-122"/>
                <a:sym typeface="+mn-ea"/>
              </a:rPr>
              <a:t>15</a:t>
            </a:r>
            <a:r>
              <a:rPr lang="zh-CN" altLang="en-US" sz="2400">
                <a:solidFill>
                  <a:srgbClr val="080808"/>
                </a:solidFill>
                <a:latin typeface="宋体" panose="02010600030101010101" pitchFamily="2" charset="-122"/>
                <a:ea typeface="宋体" panose="02010600030101010101" pitchFamily="2" charset="-122"/>
                <a:sym typeface="+mn-ea"/>
              </a:rPr>
              <a:t>万千瓦燃煤机组和一个煤码头，总投资</a:t>
            </a:r>
            <a:r>
              <a:rPr lang="en-US" altLang="zh-CN" sz="2400">
                <a:solidFill>
                  <a:srgbClr val="080808"/>
                </a:solidFill>
                <a:latin typeface="宋体" panose="02010600030101010101" pitchFamily="2" charset="-122"/>
                <a:ea typeface="宋体" panose="02010600030101010101" pitchFamily="2" charset="-122"/>
                <a:sym typeface="+mn-ea"/>
              </a:rPr>
              <a:t>32</a:t>
            </a:r>
            <a:r>
              <a:rPr lang="zh-CN" altLang="en-US" sz="2400">
                <a:solidFill>
                  <a:srgbClr val="080808"/>
                </a:solidFill>
                <a:latin typeface="宋体" panose="02010600030101010101" pitchFamily="2" charset="-122"/>
                <a:ea typeface="宋体" panose="02010600030101010101" pitchFamily="2" charset="-122"/>
                <a:sym typeface="+mn-ea"/>
              </a:rPr>
              <a:t>亿元；</a:t>
            </a:r>
          </a:p>
          <a:p>
            <a:pPr>
              <a:lnSpc>
                <a:spcPct val="110000"/>
              </a:lnSpc>
            </a:pPr>
            <a:r>
              <a:rPr lang="en-US" altLang="zh-CN" sz="2400" b="1">
                <a:solidFill>
                  <a:srgbClr val="080808"/>
                </a:solidFill>
                <a:latin typeface="宋体" panose="02010600030101010101" pitchFamily="2" charset="-122"/>
                <a:ea typeface="宋体" panose="02010600030101010101" pitchFamily="2" charset="-122"/>
                <a:sym typeface="+mn-ea"/>
              </a:rPr>
              <a:t>2.</a:t>
            </a:r>
            <a:r>
              <a:rPr lang="zh-CN" altLang="en-US" sz="2400" b="1">
                <a:solidFill>
                  <a:srgbClr val="080808"/>
                </a:solidFill>
                <a:latin typeface="宋体" panose="02010600030101010101" pitchFamily="2" charset="-122"/>
                <a:ea typeface="宋体" panose="02010600030101010101" pitchFamily="2" charset="-122"/>
                <a:sym typeface="+mn-ea"/>
              </a:rPr>
              <a:t>海洋取排水及海水淡化提溴联产项目：</a:t>
            </a:r>
            <a:r>
              <a:rPr lang="zh-CN" altLang="en-US" sz="2400">
                <a:solidFill>
                  <a:srgbClr val="080808"/>
                </a:solidFill>
                <a:latin typeface="宋体" panose="02010600030101010101" pitchFamily="2" charset="-122"/>
                <a:ea typeface="宋体" panose="02010600030101010101" pitchFamily="2" charset="-122"/>
                <a:sym typeface="+mn-ea"/>
              </a:rPr>
              <a:t>一期建设</a:t>
            </a:r>
            <a:r>
              <a:rPr lang="en-US" altLang="zh-CN" sz="2400">
                <a:solidFill>
                  <a:srgbClr val="080808"/>
                </a:solidFill>
                <a:latin typeface="宋体" panose="02010600030101010101" pitchFamily="2" charset="-122"/>
                <a:ea typeface="宋体" panose="02010600030101010101" pitchFamily="2" charset="-122"/>
                <a:sym typeface="+mn-ea"/>
              </a:rPr>
              <a:t>5</a:t>
            </a:r>
            <a:r>
              <a:rPr lang="zh-CN" altLang="en-US" sz="2400">
                <a:solidFill>
                  <a:srgbClr val="080808"/>
                </a:solidFill>
                <a:latin typeface="宋体" panose="02010600030101010101" pitchFamily="2" charset="-122"/>
                <a:ea typeface="宋体" panose="02010600030101010101" pitchFamily="2" charset="-122"/>
                <a:sym typeface="+mn-ea"/>
              </a:rPr>
              <a:t>万方</a:t>
            </a:r>
            <a:r>
              <a:rPr lang="en-US" altLang="zh-CN" sz="2400">
                <a:solidFill>
                  <a:srgbClr val="080808"/>
                </a:solidFill>
                <a:latin typeface="宋体" panose="02010600030101010101" pitchFamily="2" charset="-122"/>
                <a:ea typeface="宋体" panose="02010600030101010101" pitchFamily="2" charset="-122"/>
                <a:sym typeface="+mn-ea"/>
              </a:rPr>
              <a:t>/</a:t>
            </a:r>
            <a:r>
              <a:rPr lang="zh-CN" altLang="en-US" sz="2400">
                <a:solidFill>
                  <a:srgbClr val="080808"/>
                </a:solidFill>
                <a:latin typeface="宋体" panose="02010600030101010101" pitchFamily="2" charset="-122"/>
                <a:ea typeface="宋体" panose="02010600030101010101" pitchFamily="2" charset="-122"/>
                <a:sym typeface="+mn-ea"/>
              </a:rPr>
              <a:t>小时的海洋取水工程，</a:t>
            </a:r>
            <a:r>
              <a:rPr lang="en-US" altLang="zh-CN" sz="2400">
                <a:solidFill>
                  <a:srgbClr val="080808"/>
                </a:solidFill>
                <a:latin typeface="宋体" panose="02010600030101010101" pitchFamily="2" charset="-122"/>
                <a:ea typeface="宋体" panose="02010600030101010101" pitchFamily="2" charset="-122"/>
                <a:sym typeface="+mn-ea"/>
              </a:rPr>
              <a:t>5</a:t>
            </a:r>
            <a:r>
              <a:rPr lang="zh-CN" altLang="en-US" sz="2400">
                <a:solidFill>
                  <a:srgbClr val="080808"/>
                </a:solidFill>
                <a:latin typeface="宋体" panose="02010600030101010101" pitchFamily="2" charset="-122"/>
                <a:ea typeface="宋体" panose="02010600030101010101" pitchFamily="2" charset="-122"/>
                <a:sym typeface="+mn-ea"/>
              </a:rPr>
              <a:t>万方</a:t>
            </a:r>
            <a:r>
              <a:rPr lang="en-US" altLang="zh-CN" sz="2400">
                <a:solidFill>
                  <a:srgbClr val="080808"/>
                </a:solidFill>
                <a:latin typeface="宋体" panose="02010600030101010101" pitchFamily="2" charset="-122"/>
                <a:ea typeface="宋体" panose="02010600030101010101" pitchFamily="2" charset="-122"/>
                <a:sym typeface="+mn-ea"/>
              </a:rPr>
              <a:t>/</a:t>
            </a:r>
            <a:r>
              <a:rPr lang="zh-CN" altLang="en-US" sz="2400">
                <a:solidFill>
                  <a:srgbClr val="080808"/>
                </a:solidFill>
                <a:latin typeface="宋体" panose="02010600030101010101" pitchFamily="2" charset="-122"/>
                <a:ea typeface="宋体" panose="02010600030101010101" pitchFamily="2" charset="-122"/>
                <a:sym typeface="+mn-ea"/>
              </a:rPr>
              <a:t>天的海水淡化项目，提溴</a:t>
            </a:r>
            <a:r>
              <a:rPr lang="en-US" altLang="zh-CN" sz="2400">
                <a:solidFill>
                  <a:srgbClr val="080808"/>
                </a:solidFill>
                <a:latin typeface="宋体" panose="02010600030101010101" pitchFamily="2" charset="-122"/>
                <a:ea typeface="宋体" panose="02010600030101010101" pitchFamily="2" charset="-122"/>
                <a:sym typeface="+mn-ea"/>
              </a:rPr>
              <a:t>3000</a:t>
            </a:r>
            <a:r>
              <a:rPr lang="zh-CN" altLang="en-US" sz="2400">
                <a:solidFill>
                  <a:srgbClr val="080808"/>
                </a:solidFill>
                <a:latin typeface="宋体" panose="02010600030101010101" pitchFamily="2" charset="-122"/>
                <a:ea typeface="宋体" panose="02010600030101010101" pitchFamily="2" charset="-122"/>
                <a:sym typeface="+mn-ea"/>
              </a:rPr>
              <a:t>吨</a:t>
            </a:r>
            <a:r>
              <a:rPr lang="en-US" altLang="zh-CN" sz="2400">
                <a:solidFill>
                  <a:srgbClr val="080808"/>
                </a:solidFill>
                <a:latin typeface="宋体" panose="02010600030101010101" pitchFamily="2" charset="-122"/>
                <a:ea typeface="宋体" panose="02010600030101010101" pitchFamily="2" charset="-122"/>
                <a:sym typeface="+mn-ea"/>
              </a:rPr>
              <a:t>/</a:t>
            </a:r>
            <a:r>
              <a:rPr lang="zh-CN" altLang="en-US" sz="2400">
                <a:solidFill>
                  <a:srgbClr val="080808"/>
                </a:solidFill>
                <a:latin typeface="宋体" panose="02010600030101010101" pitchFamily="2" charset="-122"/>
                <a:ea typeface="宋体" panose="02010600030101010101" pitchFamily="2" charset="-122"/>
                <a:sym typeface="+mn-ea"/>
              </a:rPr>
              <a:t>年，总投资</a:t>
            </a:r>
            <a:r>
              <a:rPr lang="en-US" altLang="zh-CN" sz="2400">
                <a:solidFill>
                  <a:srgbClr val="080808"/>
                </a:solidFill>
                <a:latin typeface="宋体" panose="02010600030101010101" pitchFamily="2" charset="-122"/>
                <a:ea typeface="宋体" panose="02010600030101010101" pitchFamily="2" charset="-122"/>
                <a:sym typeface="+mn-ea"/>
              </a:rPr>
              <a:t>13</a:t>
            </a:r>
            <a:r>
              <a:rPr lang="zh-CN" altLang="en-US" sz="2400">
                <a:solidFill>
                  <a:srgbClr val="080808"/>
                </a:solidFill>
                <a:latin typeface="宋体" panose="02010600030101010101" pitchFamily="2" charset="-122"/>
                <a:ea typeface="宋体" panose="02010600030101010101" pitchFamily="2" charset="-122"/>
                <a:sym typeface="+mn-ea"/>
              </a:rPr>
              <a:t>亿元；</a:t>
            </a:r>
            <a:endParaRPr lang="en-US" altLang="zh-CN" sz="2400" b="1">
              <a:solidFill>
                <a:srgbClr val="080808"/>
              </a:solidFill>
              <a:latin typeface="宋体" panose="02010600030101010101" pitchFamily="2" charset="-122"/>
              <a:ea typeface="宋体" panose="02010600030101010101" pitchFamily="2" charset="-122"/>
              <a:sym typeface="+mn-ea"/>
            </a:endParaRPr>
          </a:p>
          <a:p>
            <a:pPr>
              <a:lnSpc>
                <a:spcPct val="110000"/>
              </a:lnSpc>
            </a:pPr>
            <a:r>
              <a:rPr lang="en-US" altLang="zh-CN" sz="2400" b="1">
                <a:solidFill>
                  <a:srgbClr val="080808"/>
                </a:solidFill>
                <a:latin typeface="宋体" panose="02010600030101010101" pitchFamily="2" charset="-122"/>
                <a:ea typeface="宋体" panose="02010600030101010101" pitchFamily="2" charset="-122"/>
                <a:sym typeface="+mn-ea"/>
              </a:rPr>
              <a:t>3.180万吨天然气-甲醇-烯烃项目：</a:t>
            </a:r>
            <a:r>
              <a:rPr lang="zh-CN" altLang="en-US" sz="2400" b="1">
                <a:solidFill>
                  <a:srgbClr val="080808"/>
                </a:solidFill>
                <a:latin typeface="宋体" panose="02010600030101010101" pitchFamily="2" charset="-122"/>
                <a:ea typeface="宋体" panose="02010600030101010101" pitchFamily="2" charset="-122"/>
                <a:sym typeface="+mn-ea"/>
              </a:rPr>
              <a:t>年产</a:t>
            </a:r>
            <a:r>
              <a:rPr lang="zh-CN" altLang="en-US" sz="2400">
                <a:solidFill>
                  <a:srgbClr val="080808"/>
                </a:solidFill>
                <a:latin typeface="宋体" panose="02010600030101010101" pitchFamily="2" charset="-122"/>
                <a:ea typeface="宋体" panose="02010600030101010101" pitchFamily="2" charset="-122"/>
                <a:sym typeface="+mn-ea"/>
              </a:rPr>
              <a:t>180万吨甲醇、30万吨聚乙烯、4</a:t>
            </a:r>
            <a:r>
              <a:rPr lang="en-US" altLang="zh-CN" sz="2400">
                <a:solidFill>
                  <a:srgbClr val="080808"/>
                </a:solidFill>
                <a:latin typeface="宋体" panose="02010600030101010101" pitchFamily="2" charset="-122"/>
                <a:ea typeface="宋体" panose="02010600030101010101" pitchFamily="2" charset="-122"/>
                <a:sym typeface="+mn-ea"/>
              </a:rPr>
              <a:t>0</a:t>
            </a:r>
            <a:r>
              <a:rPr lang="zh-CN" altLang="en-US" sz="2400">
                <a:solidFill>
                  <a:srgbClr val="080808"/>
                </a:solidFill>
                <a:latin typeface="宋体" panose="02010600030101010101" pitchFamily="2" charset="-122"/>
                <a:ea typeface="宋体" panose="02010600030101010101" pitchFamily="2" charset="-122"/>
                <a:sym typeface="+mn-ea"/>
              </a:rPr>
              <a:t>万吨聚丙烯，</a:t>
            </a:r>
            <a:r>
              <a:rPr lang="en-US" altLang="zh-CN" sz="2400">
                <a:solidFill>
                  <a:srgbClr val="080808"/>
                </a:solidFill>
                <a:latin typeface="宋体" panose="02010600030101010101" pitchFamily="2" charset="-122"/>
                <a:ea typeface="宋体" panose="02010600030101010101" pitchFamily="2" charset="-122"/>
                <a:sym typeface="+mn-ea"/>
              </a:rPr>
              <a:t>总投资190亿元</a:t>
            </a:r>
            <a:r>
              <a:rPr lang="zh-CN" altLang="en-US" sz="2400">
                <a:solidFill>
                  <a:srgbClr val="080808"/>
                </a:solidFill>
                <a:latin typeface="宋体" panose="02010600030101010101" pitchFamily="2" charset="-122"/>
                <a:ea typeface="宋体" panose="02010600030101010101" pitchFamily="2" charset="-122"/>
                <a:sym typeface="+mn-ea"/>
              </a:rPr>
              <a:t>；</a:t>
            </a:r>
          </a:p>
          <a:p>
            <a:pPr>
              <a:lnSpc>
                <a:spcPct val="110000"/>
              </a:lnSpc>
            </a:pPr>
            <a:r>
              <a:rPr lang="en-US" altLang="zh-CN" sz="2400" b="1">
                <a:solidFill>
                  <a:srgbClr val="080808"/>
                </a:solidFill>
                <a:latin typeface="宋体" panose="02010600030101010101" pitchFamily="2" charset="-122"/>
                <a:ea typeface="宋体" panose="02010600030101010101" pitchFamily="2" charset="-122"/>
                <a:sym typeface="+mn-ea"/>
              </a:rPr>
              <a:t>4.500</a:t>
            </a:r>
            <a:r>
              <a:rPr lang="zh-CN" altLang="en-US" sz="2400" b="1">
                <a:solidFill>
                  <a:srgbClr val="080808"/>
                </a:solidFill>
                <a:latin typeface="宋体" panose="02010600030101010101" pitchFamily="2" charset="-122"/>
                <a:ea typeface="宋体" panose="02010600030101010101" pitchFamily="2" charset="-122"/>
                <a:sym typeface="+mn-ea"/>
              </a:rPr>
              <a:t>万吨凝析油项目：</a:t>
            </a:r>
            <a:r>
              <a:rPr lang="zh-CN" altLang="en-US" sz="2400">
                <a:solidFill>
                  <a:srgbClr val="080808"/>
                </a:solidFill>
                <a:latin typeface="宋体" panose="02010600030101010101" pitchFamily="2" charset="-122"/>
                <a:ea typeface="宋体" panose="02010600030101010101" pitchFamily="2" charset="-122"/>
                <a:sym typeface="+mn-ea"/>
              </a:rPr>
              <a:t>规划建设</a:t>
            </a:r>
            <a:r>
              <a:rPr lang="en-US" altLang="zh-CN" sz="2400">
                <a:solidFill>
                  <a:srgbClr val="080808"/>
                </a:solidFill>
                <a:latin typeface="宋体" panose="02010600030101010101" pitchFamily="2" charset="-122"/>
                <a:ea typeface="宋体" panose="02010600030101010101" pitchFamily="2" charset="-122"/>
                <a:sym typeface="+mn-ea"/>
              </a:rPr>
              <a:t>500</a:t>
            </a:r>
            <a:r>
              <a:rPr lang="zh-CN" altLang="en-US" sz="2400">
                <a:solidFill>
                  <a:srgbClr val="080808"/>
                </a:solidFill>
                <a:latin typeface="宋体" panose="02010600030101010101" pitchFamily="2" charset="-122"/>
                <a:ea typeface="宋体" panose="02010600030101010101" pitchFamily="2" charset="-122"/>
                <a:sym typeface="+mn-ea"/>
              </a:rPr>
              <a:t>万吨</a:t>
            </a:r>
            <a:r>
              <a:rPr lang="en-US" altLang="zh-CN" sz="2400">
                <a:solidFill>
                  <a:srgbClr val="080808"/>
                </a:solidFill>
                <a:latin typeface="宋体" panose="02010600030101010101" pitchFamily="2" charset="-122"/>
                <a:ea typeface="宋体" panose="02010600030101010101" pitchFamily="2" charset="-122"/>
                <a:sym typeface="+mn-ea"/>
              </a:rPr>
              <a:t>/</a:t>
            </a:r>
            <a:r>
              <a:rPr lang="zh-CN" altLang="en-US" sz="2400">
                <a:solidFill>
                  <a:srgbClr val="080808"/>
                </a:solidFill>
                <a:latin typeface="宋体" panose="02010600030101010101" pitchFamily="2" charset="-122"/>
                <a:ea typeface="宋体" panose="02010600030101010101" pitchFamily="2" charset="-122"/>
                <a:sym typeface="+mn-ea"/>
              </a:rPr>
              <a:t>年凝析制烯烃或芳烃项目，总投资</a:t>
            </a:r>
            <a:r>
              <a:rPr lang="en-US" altLang="zh-CN" sz="2400">
                <a:solidFill>
                  <a:srgbClr val="080808"/>
                </a:solidFill>
                <a:latin typeface="宋体" panose="02010600030101010101" pitchFamily="2" charset="-122"/>
                <a:ea typeface="宋体" panose="02010600030101010101" pitchFamily="2" charset="-122"/>
                <a:sym typeface="+mn-ea"/>
              </a:rPr>
              <a:t>100</a:t>
            </a:r>
            <a:r>
              <a:rPr lang="zh-CN" altLang="en-US" sz="2400">
                <a:solidFill>
                  <a:srgbClr val="080808"/>
                </a:solidFill>
                <a:latin typeface="宋体" panose="02010600030101010101" pitchFamily="2" charset="-122"/>
                <a:ea typeface="宋体" panose="02010600030101010101" pitchFamily="2" charset="-122"/>
                <a:sym typeface="+mn-ea"/>
              </a:rPr>
              <a:t>亿元；</a:t>
            </a:r>
          </a:p>
          <a:p>
            <a:pPr>
              <a:lnSpc>
                <a:spcPct val="110000"/>
              </a:lnSpc>
            </a:pPr>
            <a:r>
              <a:rPr lang="en-US" altLang="zh-CN" sz="2400" b="1">
                <a:solidFill>
                  <a:srgbClr val="080808"/>
                </a:solidFill>
                <a:latin typeface="宋体" panose="02010600030101010101" pitchFamily="2" charset="-122"/>
                <a:ea typeface="宋体" panose="02010600030101010101" pitchFamily="2" charset="-122"/>
                <a:sym typeface="+mn-ea"/>
              </a:rPr>
              <a:t>5.1000</a:t>
            </a:r>
            <a:r>
              <a:rPr lang="zh-CN" altLang="en-US" sz="2400" b="1">
                <a:solidFill>
                  <a:srgbClr val="080808"/>
                </a:solidFill>
                <a:latin typeface="宋体" panose="02010600030101010101" pitchFamily="2" charset="-122"/>
                <a:ea typeface="宋体" panose="02010600030101010101" pitchFamily="2" charset="-122"/>
                <a:sym typeface="+mn-ea"/>
              </a:rPr>
              <a:t>万吨原油并带芳烃项目：</a:t>
            </a:r>
            <a:r>
              <a:rPr lang="zh-CN" altLang="en-US" sz="2400">
                <a:solidFill>
                  <a:srgbClr val="080808"/>
                </a:solidFill>
                <a:latin typeface="宋体" panose="02010600030101010101" pitchFamily="2" charset="-122"/>
                <a:ea typeface="宋体" panose="02010600030101010101" pitchFamily="2" charset="-122"/>
                <a:sym typeface="+mn-ea"/>
              </a:rPr>
              <a:t>规划建设</a:t>
            </a:r>
            <a:r>
              <a:rPr lang="en-US" altLang="zh-CN" sz="2400">
                <a:solidFill>
                  <a:srgbClr val="080808"/>
                </a:solidFill>
                <a:latin typeface="宋体" panose="02010600030101010101" pitchFamily="2" charset="-122"/>
                <a:ea typeface="宋体" panose="02010600030101010101" pitchFamily="2" charset="-122"/>
                <a:sym typeface="+mn-ea"/>
              </a:rPr>
              <a:t>1000</a:t>
            </a:r>
            <a:r>
              <a:rPr lang="zh-CN" altLang="en-US" sz="2400">
                <a:solidFill>
                  <a:srgbClr val="080808"/>
                </a:solidFill>
                <a:latin typeface="宋体" panose="02010600030101010101" pitchFamily="2" charset="-122"/>
                <a:ea typeface="宋体" panose="02010600030101010101" pitchFamily="2" charset="-122"/>
                <a:sym typeface="+mn-ea"/>
              </a:rPr>
              <a:t>万吨</a:t>
            </a:r>
            <a:r>
              <a:rPr lang="en-US" altLang="zh-CN" sz="2400">
                <a:solidFill>
                  <a:srgbClr val="080808"/>
                </a:solidFill>
                <a:latin typeface="宋体" panose="02010600030101010101" pitchFamily="2" charset="-122"/>
                <a:ea typeface="宋体" panose="02010600030101010101" pitchFamily="2" charset="-122"/>
                <a:sym typeface="+mn-ea"/>
              </a:rPr>
              <a:t>/</a:t>
            </a:r>
            <a:r>
              <a:rPr lang="zh-CN" altLang="en-US" sz="2400">
                <a:solidFill>
                  <a:srgbClr val="080808"/>
                </a:solidFill>
                <a:latin typeface="宋体" panose="02010600030101010101" pitchFamily="2" charset="-122"/>
                <a:ea typeface="宋体" panose="02010600030101010101" pitchFamily="2" charset="-122"/>
                <a:sym typeface="+mn-ea"/>
              </a:rPr>
              <a:t>年原油并带芳烃项目，总投资</a:t>
            </a:r>
            <a:r>
              <a:rPr lang="en-US" altLang="zh-CN" sz="2400">
                <a:solidFill>
                  <a:srgbClr val="080808"/>
                </a:solidFill>
                <a:latin typeface="宋体" panose="02010600030101010101" pitchFamily="2" charset="-122"/>
                <a:ea typeface="宋体" panose="02010600030101010101" pitchFamily="2" charset="-122"/>
                <a:sym typeface="+mn-ea"/>
              </a:rPr>
              <a:t>300</a:t>
            </a:r>
            <a:r>
              <a:rPr lang="zh-CN" altLang="en-US" sz="2400">
                <a:solidFill>
                  <a:srgbClr val="080808"/>
                </a:solidFill>
                <a:latin typeface="宋体" panose="02010600030101010101" pitchFamily="2" charset="-122"/>
                <a:ea typeface="宋体" panose="02010600030101010101" pitchFamily="2" charset="-122"/>
                <a:sym typeface="+mn-ea"/>
              </a:rPr>
              <a:t>亿元以上；</a:t>
            </a:r>
          </a:p>
          <a:p>
            <a:pPr>
              <a:lnSpc>
                <a:spcPct val="110000"/>
              </a:lnSpc>
            </a:pPr>
            <a:endParaRPr lang="zh-CN" altLang="en-US" sz="2400">
              <a:solidFill>
                <a:srgbClr val="080808"/>
              </a:solidFill>
              <a:latin typeface="宋体" panose="02010600030101010101" pitchFamily="2" charset="-122"/>
              <a:ea typeface="宋体" panose="02010600030101010101" pitchFamily="2" charset="-122"/>
              <a:sym typeface="+mn-ea"/>
            </a:endParaRPr>
          </a:p>
          <a:p>
            <a:pPr>
              <a:lnSpc>
                <a:spcPct val="110000"/>
              </a:lnSpc>
            </a:pPr>
            <a:endParaRPr lang="zh-CN" altLang="en-US" sz="2400">
              <a:solidFill>
                <a:srgbClr val="080808"/>
              </a:solidFill>
              <a:latin typeface="宋体" panose="02010600030101010101" pitchFamily="2" charset="-122"/>
              <a:ea typeface="宋体" panose="02010600030101010101" pitchFamily="2" charset="-122"/>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000708" y="188640"/>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chemeClr val="bg1"/>
                </a:solidFill>
                <a:latin typeface="华文行楷" panose="02010800040101010101" pitchFamily="2" charset="-122"/>
                <a:ea typeface="华文行楷" panose="02010800040101010101" pitchFamily="2" charset="-122"/>
              </a:rPr>
              <a:t>拟建项目</a:t>
            </a:r>
            <a:endParaRPr lang="zh-CN" altLang="en-US" sz="2400" b="1" dirty="0">
              <a:solidFill>
                <a:schemeClr val="bg1"/>
              </a:solidFill>
              <a:latin typeface="华文行楷" panose="02010800040101010101" pitchFamily="2" charset="-122"/>
              <a:ea typeface="华文行楷" panose="02010800040101010101" pitchFamily="2" charset="-122"/>
            </a:endParaRPr>
          </a:p>
        </p:txBody>
      </p:sp>
      <p:grpSp>
        <p:nvGrpSpPr>
          <p:cNvPr id="3" name="组合 33"/>
          <p:cNvGrpSpPr/>
          <p:nvPr/>
        </p:nvGrpSpPr>
        <p:grpSpPr>
          <a:xfrm>
            <a:off x="751088" y="576320"/>
            <a:ext cx="2233676" cy="6127248"/>
            <a:chOff x="3489268" y="553968"/>
            <a:chExt cx="2233676" cy="6127248"/>
          </a:xfrm>
        </p:grpSpPr>
        <p:sp>
          <p:nvSpPr>
            <p:cNvPr id="35" name="任意多边形 34"/>
            <p:cNvSpPr/>
            <p:nvPr/>
          </p:nvSpPr>
          <p:spPr>
            <a:xfrm>
              <a:off x="4223328" y="553968"/>
              <a:ext cx="1499616" cy="5972816"/>
            </a:xfrm>
            <a:custGeom>
              <a:avLst/>
              <a:gdLst>
                <a:gd name="connsiteX0" fmla="*/ 1085088 w 1085088"/>
                <a:gd name="connsiteY0" fmla="*/ 0 h 4949952"/>
                <a:gd name="connsiteX1" fmla="*/ 902208 w 1085088"/>
                <a:gd name="connsiteY1" fmla="*/ 4949952 h 4949952"/>
                <a:gd name="connsiteX2" fmla="*/ 0 w 1085088"/>
                <a:gd name="connsiteY2" fmla="*/ 1316736 h 4949952"/>
                <a:gd name="connsiteX3" fmla="*/ 1085088 w 1085088"/>
                <a:gd name="connsiteY3" fmla="*/ 0 h 4949952"/>
              </a:gdLst>
              <a:ahLst/>
              <a:cxnLst>
                <a:cxn ang="0">
                  <a:pos x="connsiteX0" y="connsiteY0"/>
                </a:cxn>
                <a:cxn ang="0">
                  <a:pos x="connsiteX1" y="connsiteY1"/>
                </a:cxn>
                <a:cxn ang="0">
                  <a:pos x="connsiteX2" y="connsiteY2"/>
                </a:cxn>
                <a:cxn ang="0">
                  <a:pos x="connsiteX3" y="connsiteY3"/>
                </a:cxn>
              </a:cxnLst>
              <a:rect l="l" t="t" r="r" b="b"/>
              <a:pathLst>
                <a:path w="1085088" h="4949952">
                  <a:moveTo>
                    <a:pt x="1085088" y="0"/>
                  </a:moveTo>
                  <a:lnTo>
                    <a:pt x="902208" y="4949952"/>
                  </a:lnTo>
                  <a:lnTo>
                    <a:pt x="0" y="1316736"/>
                  </a:lnTo>
                  <a:lnTo>
                    <a:pt x="1085088" y="0"/>
                  </a:lnTo>
                  <a:close/>
                </a:path>
              </a:pathLst>
            </a:custGeom>
            <a:gradFill flip="none" rotWithShape="1">
              <a:gsLst>
                <a:gs pos="100000">
                  <a:schemeClr val="bg1"/>
                </a:gs>
                <a:gs pos="94000">
                  <a:srgbClr val="F8F8F8"/>
                </a:gs>
                <a:gs pos="57000">
                  <a:schemeClr val="bg1">
                    <a:lumMod val="75000"/>
                  </a:scheme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3679768" y="914008"/>
              <a:ext cx="1801044" cy="863992"/>
            </a:xfrm>
            <a:prstGeom prst="parallelogram">
              <a:avLst/>
            </a:prstGeom>
            <a:gradFill flip="none" rotWithShape="1">
              <a:gsLst>
                <a:gs pos="0">
                  <a:schemeClr val="bg1"/>
                </a:gs>
                <a:gs pos="37000">
                  <a:srgbClr val="FBFBFB"/>
                </a:gs>
                <a:gs pos="54000">
                  <a:srgbClr val="F8F8F8"/>
                </a:gs>
                <a:gs pos="83000">
                  <a:srgbClr val="E7E7E7"/>
                </a:gs>
              </a:gsLst>
              <a:path path="circle">
                <a:fillToRect l="100000" t="100000"/>
              </a:path>
              <a:tileRect r="-100000" b="-10000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679768" y="1778000"/>
              <a:ext cx="1580356" cy="254000"/>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3679768" y="5418836"/>
              <a:ext cx="1818640" cy="1262380"/>
            </a:xfrm>
            <a:custGeom>
              <a:avLst/>
              <a:gdLst>
                <a:gd name="connsiteX0" fmla="*/ 327024 w 1892300"/>
                <a:gd name="connsiteY0" fmla="*/ 0 h 990600"/>
                <a:gd name="connsiteX1" fmla="*/ 1892300 w 1892300"/>
                <a:gd name="connsiteY1" fmla="*/ 0 h 990600"/>
                <a:gd name="connsiteX2" fmla="*/ 1565276 w 1892300"/>
                <a:gd name="connsiteY2" fmla="*/ 749300 h 990600"/>
                <a:gd name="connsiteX3" fmla="*/ 1562100 w 1892300"/>
                <a:gd name="connsiteY3" fmla="*/ 749300 h 990600"/>
                <a:gd name="connsiteX4" fmla="*/ 1311276 w 1892300"/>
                <a:gd name="connsiteY4" fmla="*/ 990600 h 990600"/>
                <a:gd name="connsiteX5" fmla="*/ 250824 w 1892300"/>
                <a:gd name="connsiteY5" fmla="*/ 990600 h 990600"/>
                <a:gd name="connsiteX6" fmla="*/ 0 w 1892300"/>
                <a:gd name="connsiteY6" fmla="*/ 749300 h 990600"/>
                <a:gd name="connsiteX0-1" fmla="*/ 327024 w 1611884"/>
                <a:gd name="connsiteY0-2" fmla="*/ 0 h 990600"/>
                <a:gd name="connsiteX1-3" fmla="*/ 1611884 w 1611884"/>
                <a:gd name="connsiteY1-4" fmla="*/ 0 h 990600"/>
                <a:gd name="connsiteX2-5" fmla="*/ 1565276 w 1611884"/>
                <a:gd name="connsiteY2-6" fmla="*/ 749300 h 990600"/>
                <a:gd name="connsiteX3-7" fmla="*/ 1562100 w 1611884"/>
                <a:gd name="connsiteY3-8" fmla="*/ 749300 h 990600"/>
                <a:gd name="connsiteX4-9" fmla="*/ 1311276 w 1611884"/>
                <a:gd name="connsiteY4-10" fmla="*/ 990600 h 990600"/>
                <a:gd name="connsiteX5-11" fmla="*/ 250824 w 1611884"/>
                <a:gd name="connsiteY5-12" fmla="*/ 990600 h 990600"/>
                <a:gd name="connsiteX6-13" fmla="*/ 0 w 1611884"/>
                <a:gd name="connsiteY6-14" fmla="*/ 749300 h 990600"/>
                <a:gd name="connsiteX7" fmla="*/ 327024 w 1611884"/>
                <a:gd name="connsiteY7" fmla="*/ 0 h 990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611884" h="990600">
                  <a:moveTo>
                    <a:pt x="327024" y="0"/>
                  </a:moveTo>
                  <a:lnTo>
                    <a:pt x="1611884" y="0"/>
                  </a:lnTo>
                  <a:lnTo>
                    <a:pt x="1565276" y="749300"/>
                  </a:lnTo>
                  <a:lnTo>
                    <a:pt x="1562100" y="749300"/>
                  </a:lnTo>
                  <a:lnTo>
                    <a:pt x="1311276" y="990600"/>
                  </a:lnTo>
                  <a:lnTo>
                    <a:pt x="250824" y="990600"/>
                  </a:lnTo>
                  <a:lnTo>
                    <a:pt x="0" y="749300"/>
                  </a:lnTo>
                  <a:lnTo>
                    <a:pt x="327024" y="0"/>
                  </a:lnTo>
                  <a:close/>
                </a:path>
              </a:pathLst>
            </a:custGeom>
            <a:solidFill>
              <a:schemeClr val="bg1">
                <a:lumMod val="6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flipH="1">
              <a:off x="3679768" y="1778104"/>
              <a:ext cx="1701800" cy="3733696"/>
            </a:xfrm>
            <a:prstGeom prst="parallelogram">
              <a:avLst>
                <a:gd name="adj" fmla="val 7019"/>
              </a:avLst>
            </a:prstGeom>
            <a:gradFill flip="none" rotWithShape="1">
              <a:gsLst>
                <a:gs pos="0">
                  <a:schemeClr val="bg1"/>
                </a:gs>
                <a:gs pos="37000">
                  <a:srgbClr val="FBFBFB"/>
                </a:gs>
                <a:gs pos="54000">
                  <a:srgbClr val="F8F8F8"/>
                </a:gs>
                <a:gs pos="83000">
                  <a:srgbClr val="E7E7E7"/>
                </a:gs>
              </a:gsLst>
              <a:path path="circle">
                <a:fillToRect l="100000" b="100000"/>
              </a:path>
              <a:tileRect t="-100000" r="-10000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3489268" y="5511800"/>
              <a:ext cx="1892300" cy="730800"/>
            </a:xfrm>
            <a:custGeom>
              <a:avLst/>
              <a:gdLst>
                <a:gd name="connsiteX0" fmla="*/ 327024 w 1892300"/>
                <a:gd name="connsiteY0" fmla="*/ 0 h 990600"/>
                <a:gd name="connsiteX1" fmla="*/ 1892300 w 1892300"/>
                <a:gd name="connsiteY1" fmla="*/ 0 h 990600"/>
                <a:gd name="connsiteX2" fmla="*/ 1565276 w 1892300"/>
                <a:gd name="connsiteY2" fmla="*/ 749300 h 990600"/>
                <a:gd name="connsiteX3" fmla="*/ 1562100 w 1892300"/>
                <a:gd name="connsiteY3" fmla="*/ 749300 h 990600"/>
                <a:gd name="connsiteX4" fmla="*/ 1311276 w 1892300"/>
                <a:gd name="connsiteY4" fmla="*/ 990600 h 990600"/>
                <a:gd name="connsiteX5" fmla="*/ 250824 w 1892300"/>
                <a:gd name="connsiteY5" fmla="*/ 990600 h 990600"/>
                <a:gd name="connsiteX6" fmla="*/ 0 w 1892300"/>
                <a:gd name="connsiteY6" fmla="*/ 74930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2300" h="990600">
                  <a:moveTo>
                    <a:pt x="327024" y="0"/>
                  </a:moveTo>
                  <a:lnTo>
                    <a:pt x="1892300" y="0"/>
                  </a:lnTo>
                  <a:lnTo>
                    <a:pt x="1565276" y="749300"/>
                  </a:lnTo>
                  <a:lnTo>
                    <a:pt x="1562100" y="749300"/>
                  </a:lnTo>
                  <a:lnTo>
                    <a:pt x="1311276" y="990600"/>
                  </a:lnTo>
                  <a:lnTo>
                    <a:pt x="250824" y="990600"/>
                  </a:lnTo>
                  <a:lnTo>
                    <a:pt x="0" y="74930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a:off x="3679768" y="1771650"/>
              <a:ext cx="15748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679768" y="2032000"/>
              <a:ext cx="15748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801688" y="5483352"/>
              <a:ext cx="15748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223328" y="5164836"/>
              <a:ext cx="11531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3" name="矩形 32"/>
          <p:cNvSpPr/>
          <p:nvPr/>
        </p:nvSpPr>
        <p:spPr>
          <a:xfrm>
            <a:off x="1464824" y="2024868"/>
            <a:ext cx="640080" cy="2861310"/>
          </a:xfrm>
          <a:prstGeom prst="rect">
            <a:avLst/>
          </a:prstGeom>
        </p:spPr>
        <p:txBody>
          <a:bodyPr wrap="none">
            <a:spAutoFit/>
          </a:bodyPr>
          <a:lstStyle/>
          <a:p>
            <a:endParaRPr lang="zh-CN" altLang="en-US" sz="3600">
              <a:solidFill>
                <a:srgbClr val="080808"/>
              </a:solidFill>
              <a:latin typeface="隶书" panose="02010509060101010101" pitchFamily="49" charset="-122"/>
              <a:ea typeface="隶书" panose="02010509060101010101" pitchFamily="49" charset="-122"/>
            </a:endParaRPr>
          </a:p>
          <a:p>
            <a:r>
              <a:rPr lang="zh-CN" altLang="en-US" sz="3600">
                <a:solidFill>
                  <a:srgbClr val="080808"/>
                </a:solidFill>
                <a:latin typeface="隶书" panose="02010509060101010101" pitchFamily="49" charset="-122"/>
                <a:ea typeface="隶书" panose="02010509060101010101" pitchFamily="49" charset="-122"/>
              </a:rPr>
              <a:t>规</a:t>
            </a:r>
          </a:p>
          <a:p>
            <a:r>
              <a:rPr lang="zh-CN" altLang="en-US" sz="3600">
                <a:solidFill>
                  <a:srgbClr val="080808"/>
                </a:solidFill>
                <a:latin typeface="隶书" panose="02010509060101010101" pitchFamily="49" charset="-122"/>
                <a:ea typeface="隶书" panose="02010509060101010101" pitchFamily="49" charset="-122"/>
              </a:rPr>
              <a:t>划</a:t>
            </a:r>
          </a:p>
          <a:p>
            <a:r>
              <a:rPr lang="zh-CN" altLang="en-US" sz="3600">
                <a:solidFill>
                  <a:srgbClr val="080808"/>
                </a:solidFill>
                <a:latin typeface="隶书" panose="02010509060101010101" pitchFamily="49" charset="-122"/>
                <a:ea typeface="隶书" panose="02010509060101010101" pitchFamily="49" charset="-122"/>
              </a:rPr>
              <a:t>项</a:t>
            </a:r>
          </a:p>
          <a:p>
            <a:r>
              <a:rPr lang="zh-CN" altLang="en-US" sz="3600">
                <a:solidFill>
                  <a:srgbClr val="080808"/>
                </a:solidFill>
                <a:latin typeface="隶书" panose="02010509060101010101" pitchFamily="49" charset="-122"/>
                <a:ea typeface="隶书" panose="02010509060101010101" pitchFamily="49" charset="-122"/>
              </a:rPr>
              <a:t>目</a:t>
            </a:r>
            <a:endParaRPr lang="zh-CN" altLang="en-US" sz="3600" dirty="0">
              <a:solidFill>
                <a:srgbClr val="080808"/>
              </a:solidFill>
              <a:latin typeface="隶书" panose="02010509060101010101" pitchFamily="49" charset="-122"/>
              <a:ea typeface="隶书" panose="02010509060101010101" pitchFamily="49" charset="-122"/>
            </a:endParaRPr>
          </a:p>
        </p:txBody>
      </p:sp>
      <p:sp>
        <p:nvSpPr>
          <p:cNvPr id="2" name="文本框 1"/>
          <p:cNvSpPr txBox="1"/>
          <p:nvPr/>
        </p:nvSpPr>
        <p:spPr>
          <a:xfrm>
            <a:off x="3525520" y="1160780"/>
            <a:ext cx="8041005" cy="3743960"/>
          </a:xfrm>
          <a:prstGeom prst="rect">
            <a:avLst/>
          </a:prstGeom>
          <a:noFill/>
        </p:spPr>
        <p:txBody>
          <a:bodyPr wrap="square" rtlCol="0" anchor="t">
            <a:spAutoFit/>
          </a:bodyPr>
          <a:lstStyle/>
          <a:p>
            <a:pPr>
              <a:lnSpc>
                <a:spcPct val="110000"/>
              </a:lnSpc>
            </a:pPr>
            <a:r>
              <a:rPr lang="en-US" altLang="zh-CN" sz="2400" b="1">
                <a:solidFill>
                  <a:srgbClr val="080808"/>
                </a:solidFill>
                <a:latin typeface="宋体" panose="02010600030101010101" pitchFamily="2" charset="-122"/>
                <a:ea typeface="宋体" panose="02010600030101010101" pitchFamily="2" charset="-122"/>
                <a:sym typeface="+mn-ea"/>
              </a:rPr>
              <a:t>6.</a:t>
            </a:r>
            <a:r>
              <a:rPr lang="zh-CN" altLang="en-US" sz="2400" b="1">
                <a:solidFill>
                  <a:srgbClr val="080808"/>
                </a:solidFill>
                <a:latin typeface="宋体" panose="02010600030101010101" pitchFamily="2" charset="-122"/>
                <a:ea typeface="宋体" panose="02010600030101010101" pitchFamily="2" charset="-122"/>
                <a:sym typeface="+mn-ea"/>
              </a:rPr>
              <a:t>光伏组件项目：</a:t>
            </a:r>
            <a:r>
              <a:rPr lang="zh-CN" altLang="en-US" sz="2400">
                <a:solidFill>
                  <a:srgbClr val="080808"/>
                </a:solidFill>
                <a:latin typeface="宋体" panose="02010600030101010101" pitchFamily="2" charset="-122"/>
                <a:ea typeface="宋体" panose="02010600030101010101" pitchFamily="2" charset="-122"/>
                <a:sym typeface="+mn-ea"/>
              </a:rPr>
              <a:t>一期建设年产</a:t>
            </a:r>
            <a:r>
              <a:rPr lang="en-US" altLang="zh-CN" sz="2400">
                <a:solidFill>
                  <a:srgbClr val="080808"/>
                </a:solidFill>
                <a:latin typeface="宋体" panose="02010600030101010101" pitchFamily="2" charset="-122"/>
                <a:ea typeface="宋体" panose="02010600030101010101" pitchFamily="2" charset="-122"/>
                <a:sym typeface="+mn-ea"/>
              </a:rPr>
              <a:t>400</a:t>
            </a:r>
            <a:r>
              <a:rPr lang="zh-CN" altLang="en-US" sz="2400">
                <a:solidFill>
                  <a:srgbClr val="080808"/>
                </a:solidFill>
                <a:latin typeface="宋体" panose="02010600030101010101" pitchFamily="2" charset="-122"/>
                <a:ea typeface="宋体" panose="02010600030101010101" pitchFamily="2" charset="-122"/>
                <a:sym typeface="+mn-ea"/>
              </a:rPr>
              <a:t>兆瓦太阳能光伏组件生产线，逐步扩大到年产</a:t>
            </a:r>
            <a:r>
              <a:rPr lang="en-US" altLang="zh-CN" sz="2400">
                <a:solidFill>
                  <a:srgbClr val="080808"/>
                </a:solidFill>
                <a:latin typeface="宋体" panose="02010600030101010101" pitchFamily="2" charset="-122"/>
                <a:ea typeface="宋体" panose="02010600030101010101" pitchFamily="2" charset="-122"/>
                <a:sym typeface="+mn-ea"/>
              </a:rPr>
              <a:t>1000</a:t>
            </a:r>
            <a:r>
              <a:rPr lang="zh-CN" altLang="en-US" sz="2400">
                <a:solidFill>
                  <a:srgbClr val="080808"/>
                </a:solidFill>
                <a:latin typeface="宋体" panose="02010600030101010101" pitchFamily="2" charset="-122"/>
                <a:ea typeface="宋体" panose="02010600030101010101" pitchFamily="2" charset="-122"/>
                <a:sym typeface="+mn-ea"/>
              </a:rPr>
              <a:t>兆瓦的生产能力，总投资</a:t>
            </a:r>
            <a:r>
              <a:rPr lang="en-US" altLang="zh-CN" sz="2400">
                <a:solidFill>
                  <a:srgbClr val="080808"/>
                </a:solidFill>
                <a:latin typeface="宋体" panose="02010600030101010101" pitchFamily="2" charset="-122"/>
                <a:ea typeface="宋体" panose="02010600030101010101" pitchFamily="2" charset="-122"/>
                <a:sym typeface="+mn-ea"/>
              </a:rPr>
              <a:t>2.6     </a:t>
            </a:r>
            <a:r>
              <a:rPr lang="zh-CN" altLang="en-US" sz="2400">
                <a:solidFill>
                  <a:srgbClr val="080808"/>
                </a:solidFill>
                <a:latin typeface="宋体" panose="02010600030101010101" pitchFamily="2" charset="-122"/>
                <a:ea typeface="宋体" panose="02010600030101010101" pitchFamily="2" charset="-122"/>
                <a:sym typeface="+mn-ea"/>
              </a:rPr>
              <a:t>亿元；</a:t>
            </a:r>
          </a:p>
          <a:p>
            <a:pPr>
              <a:lnSpc>
                <a:spcPct val="110000"/>
              </a:lnSpc>
            </a:pPr>
            <a:r>
              <a:rPr lang="en-US" altLang="zh-CN" sz="2400" b="1">
                <a:solidFill>
                  <a:srgbClr val="080808"/>
                </a:solidFill>
                <a:latin typeface="宋体" panose="02010600030101010101" pitchFamily="2" charset="-122"/>
                <a:ea typeface="宋体" panose="02010600030101010101" pitchFamily="2" charset="-122"/>
                <a:sym typeface="+mn-ea"/>
              </a:rPr>
              <a:t>7.石油及天然气管材：</a:t>
            </a:r>
            <a:r>
              <a:rPr lang="en-US" altLang="zh-CN" sz="2400">
                <a:solidFill>
                  <a:srgbClr val="080808"/>
                </a:solidFill>
                <a:latin typeface="宋体" panose="02010600030101010101" pitchFamily="2" charset="-122"/>
                <a:ea typeface="宋体" panose="02010600030101010101" pitchFamily="2" charset="-122"/>
                <a:sym typeface="+mn-ea"/>
              </a:rPr>
              <a:t>年产5万吨石油套管、6万</a:t>
            </a:r>
            <a:r>
              <a:rPr lang="zh-CN" altLang="en-US" sz="2400">
                <a:solidFill>
                  <a:srgbClr val="080808"/>
                </a:solidFill>
                <a:latin typeface="宋体" panose="02010600030101010101" pitchFamily="2" charset="-122"/>
                <a:ea typeface="宋体" panose="02010600030101010101" pitchFamily="2" charset="-122"/>
                <a:sym typeface="+mn-ea"/>
              </a:rPr>
              <a:t>吨</a:t>
            </a:r>
            <a:r>
              <a:rPr lang="en-US" altLang="zh-CN" sz="2400">
                <a:solidFill>
                  <a:srgbClr val="080808"/>
                </a:solidFill>
                <a:latin typeface="宋体" panose="02010600030101010101" pitchFamily="2" charset="-122"/>
                <a:ea typeface="宋体" panose="02010600030101010101" pitchFamily="2" charset="-122"/>
                <a:sym typeface="+mn-ea"/>
              </a:rPr>
              <a:t>石油筛管、1.5万吨钻杆</a:t>
            </a:r>
            <a:r>
              <a:rPr lang="zh-CN" altLang="en-US" sz="2400">
                <a:solidFill>
                  <a:srgbClr val="080808"/>
                </a:solidFill>
                <a:latin typeface="宋体" panose="02010600030101010101" pitchFamily="2" charset="-122"/>
                <a:ea typeface="宋体" panose="02010600030101010101" pitchFamily="2" charset="-122"/>
                <a:sym typeface="+mn-ea"/>
              </a:rPr>
              <a:t>，总投资</a:t>
            </a:r>
            <a:r>
              <a:rPr lang="en-US" altLang="zh-CN" sz="2400">
                <a:solidFill>
                  <a:srgbClr val="080808"/>
                </a:solidFill>
                <a:latin typeface="宋体" panose="02010600030101010101" pitchFamily="2" charset="-122"/>
                <a:ea typeface="宋体" panose="02010600030101010101" pitchFamily="2" charset="-122"/>
                <a:sym typeface="+mn-ea"/>
              </a:rPr>
              <a:t>1.5</a:t>
            </a:r>
            <a:r>
              <a:rPr lang="zh-CN" altLang="en-US" sz="2400">
                <a:solidFill>
                  <a:srgbClr val="080808"/>
                </a:solidFill>
                <a:latin typeface="宋体" panose="02010600030101010101" pitchFamily="2" charset="-122"/>
                <a:ea typeface="宋体" panose="02010600030101010101" pitchFamily="2" charset="-122"/>
                <a:sym typeface="+mn-ea"/>
              </a:rPr>
              <a:t>亿元；</a:t>
            </a:r>
          </a:p>
          <a:p>
            <a:pPr>
              <a:lnSpc>
                <a:spcPct val="110000"/>
              </a:lnSpc>
            </a:pPr>
            <a:r>
              <a:rPr lang="en-US" altLang="zh-CN" sz="2400" b="1">
                <a:solidFill>
                  <a:srgbClr val="080808"/>
                </a:solidFill>
                <a:latin typeface="宋体" panose="02010600030101010101" pitchFamily="2" charset="-122"/>
                <a:ea typeface="宋体" panose="02010600030101010101" pitchFamily="2" charset="-122"/>
                <a:sym typeface="+mn-ea"/>
              </a:rPr>
              <a:t>8</a:t>
            </a:r>
            <a:r>
              <a:rPr lang="zh-CN" altLang="en-US" sz="2400" b="1">
                <a:solidFill>
                  <a:srgbClr val="080808"/>
                </a:solidFill>
                <a:latin typeface="宋体" panose="02010600030101010101" pitchFamily="2" charset="-122"/>
                <a:ea typeface="宋体" panose="02010600030101010101" pitchFamily="2" charset="-122"/>
                <a:sym typeface="+mn-ea"/>
              </a:rPr>
              <a:t>.高机动越野车项目：</a:t>
            </a:r>
            <a:r>
              <a:rPr lang="zh-CN" altLang="en-US" sz="2400">
                <a:solidFill>
                  <a:srgbClr val="080808"/>
                </a:solidFill>
                <a:latin typeface="宋体" panose="02010600030101010101" pitchFamily="2" charset="-122"/>
                <a:ea typeface="宋体" panose="02010600030101010101" pitchFamily="2" charset="-122"/>
                <a:sym typeface="+mn-ea"/>
              </a:rPr>
              <a:t>建筑面积</a:t>
            </a:r>
            <a:r>
              <a:rPr lang="en-US" altLang="zh-CN" sz="2400">
                <a:solidFill>
                  <a:srgbClr val="080808"/>
                </a:solidFill>
                <a:latin typeface="宋体" panose="02010600030101010101" pitchFamily="2" charset="-122"/>
                <a:ea typeface="宋体" panose="02010600030101010101" pitchFamily="2" charset="-122"/>
                <a:sym typeface="+mn-ea"/>
              </a:rPr>
              <a:t>5</a:t>
            </a:r>
            <a:r>
              <a:rPr lang="zh-CN" altLang="en-US" sz="2400">
                <a:solidFill>
                  <a:srgbClr val="080808"/>
                </a:solidFill>
                <a:latin typeface="宋体" panose="02010600030101010101" pitchFamily="2" charset="-122"/>
                <a:ea typeface="宋体" panose="02010600030101010101" pitchFamily="2" charset="-122"/>
                <a:sym typeface="+mn-ea"/>
              </a:rPr>
              <a:t>万平米，年产</a:t>
            </a:r>
            <a:r>
              <a:rPr lang="en-US" altLang="zh-CN" sz="2400">
                <a:solidFill>
                  <a:srgbClr val="080808"/>
                </a:solidFill>
                <a:latin typeface="宋体" panose="02010600030101010101" pitchFamily="2" charset="-122"/>
                <a:ea typeface="宋体" panose="02010600030101010101" pitchFamily="2" charset="-122"/>
                <a:sym typeface="+mn-ea"/>
              </a:rPr>
              <a:t>10000</a:t>
            </a:r>
            <a:r>
              <a:rPr lang="zh-CN" altLang="en-US" sz="2400">
                <a:solidFill>
                  <a:srgbClr val="080808"/>
                </a:solidFill>
                <a:latin typeface="宋体" panose="02010600030101010101" pitchFamily="2" charset="-122"/>
                <a:ea typeface="宋体" panose="02010600030101010101" pitchFamily="2" charset="-122"/>
                <a:sym typeface="+mn-ea"/>
              </a:rPr>
              <a:t>辆越野车，总投资</a:t>
            </a:r>
            <a:r>
              <a:rPr lang="en-US" altLang="zh-CN" sz="2400">
                <a:solidFill>
                  <a:srgbClr val="080808"/>
                </a:solidFill>
                <a:latin typeface="宋体" panose="02010600030101010101" pitchFamily="2" charset="-122"/>
                <a:ea typeface="宋体" panose="02010600030101010101" pitchFamily="2" charset="-122"/>
                <a:sym typeface="+mn-ea"/>
              </a:rPr>
              <a:t>20</a:t>
            </a:r>
            <a:r>
              <a:rPr lang="zh-CN" altLang="en-US" sz="2400">
                <a:solidFill>
                  <a:srgbClr val="080808"/>
                </a:solidFill>
                <a:latin typeface="宋体" panose="02010600030101010101" pitchFamily="2" charset="-122"/>
                <a:ea typeface="宋体" panose="02010600030101010101" pitchFamily="2" charset="-122"/>
                <a:sym typeface="+mn-ea"/>
              </a:rPr>
              <a:t>亿元； </a:t>
            </a:r>
          </a:p>
          <a:p>
            <a:pPr>
              <a:lnSpc>
                <a:spcPct val="110000"/>
              </a:lnSpc>
            </a:pPr>
            <a:r>
              <a:rPr lang="en-US" altLang="zh-CN" sz="2400" b="1">
                <a:solidFill>
                  <a:srgbClr val="080808"/>
                </a:solidFill>
                <a:latin typeface="宋体" panose="02010600030101010101" pitchFamily="2" charset="-122"/>
                <a:ea typeface="宋体" panose="02010600030101010101" pitchFamily="2" charset="-122"/>
                <a:sym typeface="+mn-ea"/>
              </a:rPr>
              <a:t>9.钢丝网骨架增强复合管项目：</a:t>
            </a:r>
            <a:r>
              <a:rPr lang="zh-CN" altLang="en-US" sz="2400">
                <a:solidFill>
                  <a:srgbClr val="080808"/>
                </a:solidFill>
                <a:latin typeface="宋体" panose="02010600030101010101" pitchFamily="2" charset="-122"/>
                <a:ea typeface="宋体" panose="02010600030101010101" pitchFamily="2" charset="-122"/>
                <a:sym typeface="+mn-ea"/>
              </a:rPr>
              <a:t>建设一个年产</a:t>
            </a:r>
            <a:r>
              <a:rPr lang="en-US" altLang="zh-CN" sz="2400">
                <a:solidFill>
                  <a:srgbClr val="080808"/>
                </a:solidFill>
                <a:latin typeface="宋体" panose="02010600030101010101" pitchFamily="2" charset="-122"/>
                <a:ea typeface="宋体" panose="02010600030101010101" pitchFamily="2" charset="-122"/>
                <a:sym typeface="+mn-ea"/>
              </a:rPr>
              <a:t>500</a:t>
            </a:r>
            <a:r>
              <a:rPr lang="zh-CN" altLang="en-US" sz="2400">
                <a:solidFill>
                  <a:srgbClr val="080808"/>
                </a:solidFill>
                <a:latin typeface="宋体" panose="02010600030101010101" pitchFamily="2" charset="-122"/>
                <a:ea typeface="宋体" panose="02010600030101010101" pitchFamily="2" charset="-122"/>
                <a:sym typeface="+mn-ea"/>
              </a:rPr>
              <a:t>千米复合管的生产线，</a:t>
            </a:r>
            <a:r>
              <a:rPr lang="en-US" altLang="zh-CN" sz="2400">
                <a:solidFill>
                  <a:srgbClr val="080808"/>
                </a:solidFill>
                <a:latin typeface="宋体" panose="02010600030101010101" pitchFamily="2" charset="-122"/>
                <a:ea typeface="宋体" panose="02010600030101010101" pitchFamily="2" charset="-122"/>
                <a:sym typeface="+mn-ea"/>
              </a:rPr>
              <a:t>总投资1.5亿元；</a:t>
            </a:r>
            <a:endParaRPr lang="zh-CN" altLang="en-US" sz="2400">
              <a:solidFill>
                <a:srgbClr val="080808"/>
              </a:solidFill>
              <a:latin typeface="宋体" panose="02010600030101010101" pitchFamily="2" charset="-122"/>
              <a:ea typeface="宋体" panose="02010600030101010101" pitchFamily="2" charset="-122"/>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000708" y="188640"/>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chemeClr val="bg1"/>
                </a:solidFill>
                <a:latin typeface="华文行楷" panose="02010800040101010101" pitchFamily="2" charset="-122"/>
                <a:ea typeface="华文行楷" panose="02010800040101010101" pitchFamily="2" charset="-122"/>
              </a:rPr>
              <a:t>拟建项目</a:t>
            </a:r>
            <a:endParaRPr lang="zh-CN" altLang="en-US" sz="2400" b="1" dirty="0">
              <a:solidFill>
                <a:schemeClr val="bg1"/>
              </a:solidFill>
              <a:latin typeface="华文行楷" panose="02010800040101010101" pitchFamily="2" charset="-122"/>
              <a:ea typeface="华文行楷" panose="02010800040101010101" pitchFamily="2" charset="-122"/>
            </a:endParaRPr>
          </a:p>
        </p:txBody>
      </p:sp>
      <p:grpSp>
        <p:nvGrpSpPr>
          <p:cNvPr id="3" name="组合 33"/>
          <p:cNvGrpSpPr/>
          <p:nvPr/>
        </p:nvGrpSpPr>
        <p:grpSpPr>
          <a:xfrm>
            <a:off x="751088" y="576320"/>
            <a:ext cx="2233676" cy="6127248"/>
            <a:chOff x="3489268" y="553968"/>
            <a:chExt cx="2233676" cy="6127248"/>
          </a:xfrm>
        </p:grpSpPr>
        <p:sp>
          <p:nvSpPr>
            <p:cNvPr id="35" name="任意多边形 34"/>
            <p:cNvSpPr/>
            <p:nvPr/>
          </p:nvSpPr>
          <p:spPr>
            <a:xfrm>
              <a:off x="4223328" y="553968"/>
              <a:ext cx="1499616" cy="5972816"/>
            </a:xfrm>
            <a:custGeom>
              <a:avLst/>
              <a:gdLst>
                <a:gd name="connsiteX0" fmla="*/ 1085088 w 1085088"/>
                <a:gd name="connsiteY0" fmla="*/ 0 h 4949952"/>
                <a:gd name="connsiteX1" fmla="*/ 902208 w 1085088"/>
                <a:gd name="connsiteY1" fmla="*/ 4949952 h 4949952"/>
                <a:gd name="connsiteX2" fmla="*/ 0 w 1085088"/>
                <a:gd name="connsiteY2" fmla="*/ 1316736 h 4949952"/>
                <a:gd name="connsiteX3" fmla="*/ 1085088 w 1085088"/>
                <a:gd name="connsiteY3" fmla="*/ 0 h 4949952"/>
              </a:gdLst>
              <a:ahLst/>
              <a:cxnLst>
                <a:cxn ang="0">
                  <a:pos x="connsiteX0" y="connsiteY0"/>
                </a:cxn>
                <a:cxn ang="0">
                  <a:pos x="connsiteX1" y="connsiteY1"/>
                </a:cxn>
                <a:cxn ang="0">
                  <a:pos x="connsiteX2" y="connsiteY2"/>
                </a:cxn>
                <a:cxn ang="0">
                  <a:pos x="connsiteX3" y="connsiteY3"/>
                </a:cxn>
              </a:cxnLst>
              <a:rect l="l" t="t" r="r" b="b"/>
              <a:pathLst>
                <a:path w="1085088" h="4949952">
                  <a:moveTo>
                    <a:pt x="1085088" y="0"/>
                  </a:moveTo>
                  <a:lnTo>
                    <a:pt x="902208" y="4949952"/>
                  </a:lnTo>
                  <a:lnTo>
                    <a:pt x="0" y="1316736"/>
                  </a:lnTo>
                  <a:lnTo>
                    <a:pt x="1085088" y="0"/>
                  </a:lnTo>
                  <a:close/>
                </a:path>
              </a:pathLst>
            </a:custGeom>
            <a:gradFill flip="none" rotWithShape="1">
              <a:gsLst>
                <a:gs pos="100000">
                  <a:schemeClr val="bg1"/>
                </a:gs>
                <a:gs pos="94000">
                  <a:srgbClr val="F8F8F8"/>
                </a:gs>
                <a:gs pos="57000">
                  <a:schemeClr val="bg1">
                    <a:lumMod val="75000"/>
                  </a:scheme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3679768" y="914008"/>
              <a:ext cx="1801044" cy="863992"/>
            </a:xfrm>
            <a:prstGeom prst="parallelogram">
              <a:avLst/>
            </a:prstGeom>
            <a:gradFill flip="none" rotWithShape="1">
              <a:gsLst>
                <a:gs pos="0">
                  <a:schemeClr val="bg1"/>
                </a:gs>
                <a:gs pos="37000">
                  <a:srgbClr val="FBFBFB"/>
                </a:gs>
                <a:gs pos="54000">
                  <a:srgbClr val="F8F8F8"/>
                </a:gs>
                <a:gs pos="83000">
                  <a:srgbClr val="E7E7E7"/>
                </a:gs>
              </a:gsLst>
              <a:path path="circle">
                <a:fillToRect l="100000" t="100000"/>
              </a:path>
              <a:tileRect r="-100000" b="-10000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679768" y="1778000"/>
              <a:ext cx="1580356" cy="254000"/>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3679768" y="5418836"/>
              <a:ext cx="1818640" cy="1262380"/>
            </a:xfrm>
            <a:custGeom>
              <a:avLst/>
              <a:gdLst>
                <a:gd name="connsiteX0" fmla="*/ 327024 w 1892300"/>
                <a:gd name="connsiteY0" fmla="*/ 0 h 990600"/>
                <a:gd name="connsiteX1" fmla="*/ 1892300 w 1892300"/>
                <a:gd name="connsiteY1" fmla="*/ 0 h 990600"/>
                <a:gd name="connsiteX2" fmla="*/ 1565276 w 1892300"/>
                <a:gd name="connsiteY2" fmla="*/ 749300 h 990600"/>
                <a:gd name="connsiteX3" fmla="*/ 1562100 w 1892300"/>
                <a:gd name="connsiteY3" fmla="*/ 749300 h 990600"/>
                <a:gd name="connsiteX4" fmla="*/ 1311276 w 1892300"/>
                <a:gd name="connsiteY4" fmla="*/ 990600 h 990600"/>
                <a:gd name="connsiteX5" fmla="*/ 250824 w 1892300"/>
                <a:gd name="connsiteY5" fmla="*/ 990600 h 990600"/>
                <a:gd name="connsiteX6" fmla="*/ 0 w 1892300"/>
                <a:gd name="connsiteY6" fmla="*/ 749300 h 990600"/>
                <a:gd name="connsiteX0-1" fmla="*/ 327024 w 1611884"/>
                <a:gd name="connsiteY0-2" fmla="*/ 0 h 990600"/>
                <a:gd name="connsiteX1-3" fmla="*/ 1611884 w 1611884"/>
                <a:gd name="connsiteY1-4" fmla="*/ 0 h 990600"/>
                <a:gd name="connsiteX2-5" fmla="*/ 1565276 w 1611884"/>
                <a:gd name="connsiteY2-6" fmla="*/ 749300 h 990600"/>
                <a:gd name="connsiteX3-7" fmla="*/ 1562100 w 1611884"/>
                <a:gd name="connsiteY3-8" fmla="*/ 749300 h 990600"/>
                <a:gd name="connsiteX4-9" fmla="*/ 1311276 w 1611884"/>
                <a:gd name="connsiteY4-10" fmla="*/ 990600 h 990600"/>
                <a:gd name="connsiteX5-11" fmla="*/ 250824 w 1611884"/>
                <a:gd name="connsiteY5-12" fmla="*/ 990600 h 990600"/>
                <a:gd name="connsiteX6-13" fmla="*/ 0 w 1611884"/>
                <a:gd name="connsiteY6-14" fmla="*/ 749300 h 990600"/>
                <a:gd name="connsiteX7" fmla="*/ 327024 w 1611884"/>
                <a:gd name="connsiteY7" fmla="*/ 0 h 990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611884" h="990600">
                  <a:moveTo>
                    <a:pt x="327024" y="0"/>
                  </a:moveTo>
                  <a:lnTo>
                    <a:pt x="1611884" y="0"/>
                  </a:lnTo>
                  <a:lnTo>
                    <a:pt x="1565276" y="749300"/>
                  </a:lnTo>
                  <a:lnTo>
                    <a:pt x="1562100" y="749300"/>
                  </a:lnTo>
                  <a:lnTo>
                    <a:pt x="1311276" y="990600"/>
                  </a:lnTo>
                  <a:lnTo>
                    <a:pt x="250824" y="990600"/>
                  </a:lnTo>
                  <a:lnTo>
                    <a:pt x="0" y="749300"/>
                  </a:lnTo>
                  <a:lnTo>
                    <a:pt x="327024" y="0"/>
                  </a:lnTo>
                  <a:close/>
                </a:path>
              </a:pathLst>
            </a:custGeom>
            <a:solidFill>
              <a:schemeClr val="bg1">
                <a:lumMod val="6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flipH="1">
              <a:off x="3679768" y="1778104"/>
              <a:ext cx="1701800" cy="3733696"/>
            </a:xfrm>
            <a:prstGeom prst="parallelogram">
              <a:avLst>
                <a:gd name="adj" fmla="val 7019"/>
              </a:avLst>
            </a:prstGeom>
            <a:gradFill flip="none" rotWithShape="1">
              <a:gsLst>
                <a:gs pos="0">
                  <a:schemeClr val="bg1"/>
                </a:gs>
                <a:gs pos="37000">
                  <a:srgbClr val="FBFBFB"/>
                </a:gs>
                <a:gs pos="54000">
                  <a:srgbClr val="F8F8F8"/>
                </a:gs>
                <a:gs pos="83000">
                  <a:srgbClr val="E7E7E7"/>
                </a:gs>
              </a:gsLst>
              <a:path path="circle">
                <a:fillToRect l="100000" b="100000"/>
              </a:path>
              <a:tileRect t="-100000" r="-10000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3489268" y="5511800"/>
              <a:ext cx="1892300" cy="730800"/>
            </a:xfrm>
            <a:custGeom>
              <a:avLst/>
              <a:gdLst>
                <a:gd name="connsiteX0" fmla="*/ 327024 w 1892300"/>
                <a:gd name="connsiteY0" fmla="*/ 0 h 990600"/>
                <a:gd name="connsiteX1" fmla="*/ 1892300 w 1892300"/>
                <a:gd name="connsiteY1" fmla="*/ 0 h 990600"/>
                <a:gd name="connsiteX2" fmla="*/ 1565276 w 1892300"/>
                <a:gd name="connsiteY2" fmla="*/ 749300 h 990600"/>
                <a:gd name="connsiteX3" fmla="*/ 1562100 w 1892300"/>
                <a:gd name="connsiteY3" fmla="*/ 749300 h 990600"/>
                <a:gd name="connsiteX4" fmla="*/ 1311276 w 1892300"/>
                <a:gd name="connsiteY4" fmla="*/ 990600 h 990600"/>
                <a:gd name="connsiteX5" fmla="*/ 250824 w 1892300"/>
                <a:gd name="connsiteY5" fmla="*/ 990600 h 990600"/>
                <a:gd name="connsiteX6" fmla="*/ 0 w 1892300"/>
                <a:gd name="connsiteY6" fmla="*/ 74930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2300" h="990600">
                  <a:moveTo>
                    <a:pt x="327024" y="0"/>
                  </a:moveTo>
                  <a:lnTo>
                    <a:pt x="1892300" y="0"/>
                  </a:lnTo>
                  <a:lnTo>
                    <a:pt x="1565276" y="749300"/>
                  </a:lnTo>
                  <a:lnTo>
                    <a:pt x="1562100" y="749300"/>
                  </a:lnTo>
                  <a:lnTo>
                    <a:pt x="1311276" y="990600"/>
                  </a:lnTo>
                  <a:lnTo>
                    <a:pt x="250824" y="990600"/>
                  </a:lnTo>
                  <a:lnTo>
                    <a:pt x="0" y="74930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a:off x="3679768" y="1771650"/>
              <a:ext cx="15748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679768" y="2032000"/>
              <a:ext cx="15748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801688" y="5483352"/>
              <a:ext cx="15748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223328" y="5164836"/>
              <a:ext cx="11531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3" name="矩形 32"/>
          <p:cNvSpPr/>
          <p:nvPr/>
        </p:nvSpPr>
        <p:spPr>
          <a:xfrm>
            <a:off x="1464824" y="2024868"/>
            <a:ext cx="640080" cy="2861310"/>
          </a:xfrm>
          <a:prstGeom prst="rect">
            <a:avLst/>
          </a:prstGeom>
        </p:spPr>
        <p:txBody>
          <a:bodyPr wrap="none">
            <a:spAutoFit/>
          </a:bodyPr>
          <a:lstStyle/>
          <a:p>
            <a:endParaRPr lang="zh-CN" altLang="en-US" sz="3600">
              <a:solidFill>
                <a:srgbClr val="080808"/>
              </a:solidFill>
              <a:latin typeface="隶书" panose="02010509060101010101" pitchFamily="49" charset="-122"/>
              <a:ea typeface="隶书" panose="02010509060101010101" pitchFamily="49" charset="-122"/>
            </a:endParaRPr>
          </a:p>
          <a:p>
            <a:r>
              <a:rPr lang="zh-CN" altLang="en-US" sz="3600">
                <a:solidFill>
                  <a:srgbClr val="080808"/>
                </a:solidFill>
                <a:latin typeface="隶书" panose="02010509060101010101" pitchFamily="49" charset="-122"/>
                <a:ea typeface="隶书" panose="02010509060101010101" pitchFamily="49" charset="-122"/>
              </a:rPr>
              <a:t>规</a:t>
            </a:r>
            <a:br>
              <a:rPr lang="zh-CN" altLang="en-US" sz="3600">
                <a:solidFill>
                  <a:srgbClr val="080808"/>
                </a:solidFill>
                <a:latin typeface="隶书" panose="02010509060101010101" pitchFamily="49" charset="-122"/>
                <a:ea typeface="隶书" panose="02010509060101010101" pitchFamily="49" charset="-122"/>
              </a:rPr>
            </a:br>
            <a:r>
              <a:rPr lang="zh-CN" altLang="en-US" sz="3600">
                <a:solidFill>
                  <a:srgbClr val="080808"/>
                </a:solidFill>
                <a:latin typeface="隶书" panose="02010509060101010101" pitchFamily="49" charset="-122"/>
                <a:ea typeface="隶书" panose="02010509060101010101" pitchFamily="49" charset="-122"/>
              </a:rPr>
              <a:t>划</a:t>
            </a:r>
          </a:p>
          <a:p>
            <a:r>
              <a:rPr lang="zh-CN" altLang="en-US" sz="3600">
                <a:solidFill>
                  <a:srgbClr val="080808"/>
                </a:solidFill>
                <a:latin typeface="隶书" panose="02010509060101010101" pitchFamily="49" charset="-122"/>
                <a:ea typeface="隶书" panose="02010509060101010101" pitchFamily="49" charset="-122"/>
              </a:rPr>
              <a:t>项</a:t>
            </a:r>
          </a:p>
          <a:p>
            <a:r>
              <a:rPr lang="zh-CN" altLang="en-US" sz="3600">
                <a:solidFill>
                  <a:srgbClr val="080808"/>
                </a:solidFill>
                <a:latin typeface="隶书" panose="02010509060101010101" pitchFamily="49" charset="-122"/>
                <a:ea typeface="隶书" panose="02010509060101010101" pitchFamily="49" charset="-122"/>
              </a:rPr>
              <a:t>目</a:t>
            </a:r>
            <a:endParaRPr lang="zh-CN" altLang="en-US" sz="3600" dirty="0">
              <a:solidFill>
                <a:srgbClr val="080808"/>
              </a:solidFill>
              <a:latin typeface="隶书" panose="02010509060101010101" pitchFamily="49" charset="-122"/>
              <a:ea typeface="隶书" panose="02010509060101010101" pitchFamily="49" charset="-122"/>
            </a:endParaRPr>
          </a:p>
        </p:txBody>
      </p:sp>
      <p:sp>
        <p:nvSpPr>
          <p:cNvPr id="2" name="文本框 1"/>
          <p:cNvSpPr txBox="1"/>
          <p:nvPr/>
        </p:nvSpPr>
        <p:spPr>
          <a:xfrm>
            <a:off x="3063875" y="1028065"/>
            <a:ext cx="8624570" cy="4961890"/>
          </a:xfrm>
          <a:prstGeom prst="rect">
            <a:avLst/>
          </a:prstGeom>
          <a:noFill/>
        </p:spPr>
        <p:txBody>
          <a:bodyPr wrap="square" rtlCol="0" anchor="t">
            <a:spAutoFit/>
          </a:bodyPr>
          <a:lstStyle/>
          <a:p>
            <a:pPr>
              <a:lnSpc>
                <a:spcPct val="110000"/>
              </a:lnSpc>
            </a:pPr>
            <a:endParaRPr lang="en-US" altLang="zh-CN" sz="2400" b="1">
              <a:solidFill>
                <a:srgbClr val="080808"/>
              </a:solidFill>
              <a:latin typeface="宋体" panose="02010600030101010101" pitchFamily="2" charset="-122"/>
              <a:ea typeface="宋体" panose="02010600030101010101" pitchFamily="2" charset="-122"/>
              <a:sym typeface="+mn-ea"/>
            </a:endParaRPr>
          </a:p>
          <a:p>
            <a:pPr>
              <a:lnSpc>
                <a:spcPct val="110000"/>
              </a:lnSpc>
            </a:pPr>
            <a:r>
              <a:rPr lang="en-US" altLang="zh-CN" sz="2400" b="1">
                <a:solidFill>
                  <a:srgbClr val="080808"/>
                </a:solidFill>
                <a:latin typeface="宋体" panose="02010600030101010101" pitchFamily="2" charset="-122"/>
                <a:ea typeface="宋体" panose="02010600030101010101" pitchFamily="2" charset="-122"/>
                <a:sym typeface="+mn-ea"/>
              </a:rPr>
              <a:t>10</a:t>
            </a:r>
            <a:r>
              <a:rPr lang="zh-CN" altLang="en-US" sz="2400" b="1">
                <a:solidFill>
                  <a:srgbClr val="080808"/>
                </a:solidFill>
                <a:latin typeface="宋体" panose="02010600030101010101" pitchFamily="2" charset="-122"/>
                <a:ea typeface="宋体" panose="02010600030101010101" pitchFamily="2" charset="-122"/>
                <a:sym typeface="+mn-ea"/>
              </a:rPr>
              <a:t>.浮法玻璃项目：</a:t>
            </a:r>
            <a:r>
              <a:rPr lang="zh-CN" altLang="en-US" sz="2400">
                <a:solidFill>
                  <a:srgbClr val="080808"/>
                </a:solidFill>
                <a:latin typeface="宋体" panose="02010600030101010101" pitchFamily="2" charset="-122"/>
                <a:ea typeface="宋体" panose="02010600030101010101" pitchFamily="2" charset="-122"/>
                <a:sym typeface="+mn-ea"/>
              </a:rPr>
              <a:t>规划建设700吨（或500吨）浮法玻璃生产线，总投资</a:t>
            </a:r>
            <a:r>
              <a:rPr lang="en-US" altLang="zh-CN" sz="2400">
                <a:solidFill>
                  <a:srgbClr val="080808"/>
                </a:solidFill>
                <a:latin typeface="宋体" panose="02010600030101010101" pitchFamily="2" charset="-122"/>
                <a:ea typeface="宋体" panose="02010600030101010101" pitchFamily="2" charset="-122"/>
                <a:sym typeface="+mn-ea"/>
              </a:rPr>
              <a:t>3.5</a:t>
            </a:r>
            <a:r>
              <a:rPr lang="zh-CN" altLang="en-US" sz="2400">
                <a:solidFill>
                  <a:srgbClr val="080808"/>
                </a:solidFill>
                <a:latin typeface="宋体" panose="02010600030101010101" pitchFamily="2" charset="-122"/>
                <a:ea typeface="宋体" panose="02010600030101010101" pitchFamily="2" charset="-122"/>
                <a:sym typeface="+mn-ea"/>
              </a:rPr>
              <a:t>亿元；</a:t>
            </a:r>
          </a:p>
          <a:p>
            <a:pPr>
              <a:lnSpc>
                <a:spcPct val="110000"/>
              </a:lnSpc>
            </a:pPr>
            <a:r>
              <a:rPr lang="en-US" altLang="zh-CN" sz="2400" b="1">
                <a:solidFill>
                  <a:srgbClr val="080808"/>
                </a:solidFill>
                <a:latin typeface="宋体" panose="02010600030101010101" pitchFamily="2" charset="-122"/>
                <a:ea typeface="宋体" panose="02010600030101010101" pitchFamily="2" charset="-122"/>
                <a:sym typeface="+mn-ea"/>
              </a:rPr>
              <a:t>11.</a:t>
            </a:r>
            <a:r>
              <a:rPr lang="zh-CN" altLang="en-US" sz="2400" b="1">
                <a:solidFill>
                  <a:srgbClr val="080808"/>
                </a:solidFill>
                <a:latin typeface="宋体" panose="02010600030101010101" pitchFamily="2" charset="-122"/>
                <a:ea typeface="宋体" panose="02010600030101010101" pitchFamily="2" charset="-122"/>
                <a:sym typeface="+mn-ea"/>
              </a:rPr>
              <a:t>轧钢项目：</a:t>
            </a:r>
            <a:r>
              <a:rPr lang="zh-CN" altLang="en-US" sz="2400">
                <a:solidFill>
                  <a:srgbClr val="080808"/>
                </a:solidFill>
                <a:latin typeface="宋体" panose="02010600030101010101" pitchFamily="2" charset="-122"/>
                <a:ea typeface="宋体" panose="02010600030101010101" pitchFamily="2" charset="-122"/>
                <a:sym typeface="+mn-ea"/>
              </a:rPr>
              <a:t>建设一条年产</a:t>
            </a:r>
            <a:r>
              <a:rPr lang="en-US" altLang="zh-CN" sz="2400">
                <a:solidFill>
                  <a:srgbClr val="080808"/>
                </a:solidFill>
                <a:latin typeface="宋体" panose="02010600030101010101" pitchFamily="2" charset="-122"/>
                <a:ea typeface="宋体" panose="02010600030101010101" pitchFamily="2" charset="-122"/>
                <a:sym typeface="+mn-ea"/>
              </a:rPr>
              <a:t>100</a:t>
            </a:r>
            <a:r>
              <a:rPr lang="zh-CN" altLang="en-US" sz="2400">
                <a:solidFill>
                  <a:srgbClr val="080808"/>
                </a:solidFill>
                <a:latin typeface="宋体" panose="02010600030101010101" pitchFamily="2" charset="-122"/>
                <a:ea typeface="宋体" panose="02010600030101010101" pitchFamily="2" charset="-122"/>
                <a:sym typeface="+mn-ea"/>
              </a:rPr>
              <a:t>万吨优质钢棒材生产线，总投资</a:t>
            </a:r>
            <a:r>
              <a:rPr lang="en-US" altLang="zh-CN" sz="2400">
                <a:solidFill>
                  <a:srgbClr val="080808"/>
                </a:solidFill>
                <a:latin typeface="宋体" panose="02010600030101010101" pitchFamily="2" charset="-122"/>
                <a:ea typeface="宋体" panose="02010600030101010101" pitchFamily="2" charset="-122"/>
                <a:sym typeface="+mn-ea"/>
              </a:rPr>
              <a:t>3</a:t>
            </a:r>
            <a:r>
              <a:rPr lang="zh-CN" altLang="en-US" sz="2400">
                <a:solidFill>
                  <a:srgbClr val="080808"/>
                </a:solidFill>
                <a:latin typeface="宋体" panose="02010600030101010101" pitchFamily="2" charset="-122"/>
                <a:ea typeface="宋体" panose="02010600030101010101" pitchFamily="2" charset="-122"/>
                <a:sym typeface="+mn-ea"/>
              </a:rPr>
              <a:t>亿元；</a:t>
            </a:r>
          </a:p>
          <a:p>
            <a:pPr>
              <a:lnSpc>
                <a:spcPct val="110000"/>
              </a:lnSpc>
            </a:pPr>
            <a:r>
              <a:rPr lang="en-US" altLang="zh-CN" sz="2400" b="1">
                <a:solidFill>
                  <a:srgbClr val="080808"/>
                </a:solidFill>
                <a:latin typeface="宋体" panose="02010600030101010101" pitchFamily="2" charset="-122"/>
                <a:ea typeface="宋体" panose="02010600030101010101" pitchFamily="2" charset="-122"/>
                <a:sym typeface="+mn-ea"/>
              </a:rPr>
              <a:t>12.</a:t>
            </a:r>
            <a:r>
              <a:rPr lang="zh-CN" altLang="en-US" sz="2400" b="1">
                <a:solidFill>
                  <a:srgbClr val="080808"/>
                </a:solidFill>
                <a:latin typeface="宋体" panose="02010600030101010101" pitchFamily="2" charset="-122"/>
                <a:ea typeface="宋体" panose="02010600030101010101" pitchFamily="2" charset="-122"/>
                <a:sym typeface="+mn-ea"/>
              </a:rPr>
              <a:t>乙烯法</a:t>
            </a:r>
            <a:r>
              <a:rPr lang="en-US" altLang="zh-CN" sz="2400" b="1">
                <a:solidFill>
                  <a:srgbClr val="080808"/>
                </a:solidFill>
                <a:latin typeface="宋体" panose="02010600030101010101" pitchFamily="2" charset="-122"/>
                <a:ea typeface="宋体" panose="02010600030101010101" pitchFamily="2" charset="-122"/>
                <a:sym typeface="+mn-ea"/>
              </a:rPr>
              <a:t>PVC</a:t>
            </a:r>
            <a:r>
              <a:rPr lang="zh-CN" altLang="en-US" sz="2400" b="1">
                <a:solidFill>
                  <a:srgbClr val="080808"/>
                </a:solidFill>
                <a:latin typeface="宋体" panose="02010600030101010101" pitchFamily="2" charset="-122"/>
                <a:ea typeface="宋体" panose="02010600030101010101" pitchFamily="2" charset="-122"/>
                <a:sym typeface="+mn-ea"/>
              </a:rPr>
              <a:t>项目：</a:t>
            </a:r>
            <a:r>
              <a:rPr lang="zh-CN" altLang="en-US" sz="2400">
                <a:solidFill>
                  <a:srgbClr val="080808"/>
                </a:solidFill>
                <a:latin typeface="宋体" panose="02010600030101010101" pitchFamily="2" charset="-122"/>
                <a:ea typeface="宋体" panose="02010600030101010101" pitchFamily="2" charset="-122"/>
                <a:sym typeface="+mn-ea"/>
              </a:rPr>
              <a:t>建设40万吨/年聚氯乙烯（</a:t>
            </a:r>
            <a:r>
              <a:rPr lang="en-US" altLang="zh-CN" sz="2400">
                <a:solidFill>
                  <a:srgbClr val="080808"/>
                </a:solidFill>
                <a:latin typeface="宋体" panose="02010600030101010101" pitchFamily="2" charset="-122"/>
                <a:ea typeface="宋体" panose="02010600030101010101" pitchFamily="2" charset="-122"/>
                <a:sym typeface="+mn-ea"/>
              </a:rPr>
              <a:t>PVC</a:t>
            </a:r>
            <a:r>
              <a:rPr lang="zh-CN" altLang="en-US" sz="2400">
                <a:solidFill>
                  <a:srgbClr val="080808"/>
                </a:solidFill>
                <a:latin typeface="宋体" panose="02010600030101010101" pitchFamily="2" charset="-122"/>
                <a:ea typeface="宋体" panose="02010600030101010101" pitchFamily="2" charset="-122"/>
                <a:sym typeface="+mn-ea"/>
              </a:rPr>
              <a:t>树脂）生产项目，总投资</a:t>
            </a:r>
            <a:r>
              <a:rPr lang="en-US" altLang="zh-CN" sz="2400">
                <a:solidFill>
                  <a:srgbClr val="080808"/>
                </a:solidFill>
                <a:latin typeface="宋体" panose="02010600030101010101" pitchFamily="2" charset="-122"/>
                <a:ea typeface="宋体" panose="02010600030101010101" pitchFamily="2" charset="-122"/>
                <a:sym typeface="+mn-ea"/>
              </a:rPr>
              <a:t>22</a:t>
            </a:r>
            <a:r>
              <a:rPr lang="zh-CN" altLang="en-US" sz="2400">
                <a:solidFill>
                  <a:srgbClr val="080808"/>
                </a:solidFill>
                <a:latin typeface="宋体" panose="02010600030101010101" pitchFamily="2" charset="-122"/>
                <a:ea typeface="宋体" panose="02010600030101010101" pitchFamily="2" charset="-122"/>
                <a:sym typeface="+mn-ea"/>
              </a:rPr>
              <a:t>亿元；</a:t>
            </a:r>
          </a:p>
          <a:p>
            <a:pPr>
              <a:lnSpc>
                <a:spcPct val="110000"/>
              </a:lnSpc>
            </a:pPr>
            <a:r>
              <a:rPr lang="en-US" altLang="zh-CN" sz="2400" b="1">
                <a:solidFill>
                  <a:srgbClr val="080808"/>
                </a:solidFill>
                <a:latin typeface="宋体" panose="02010600030101010101" pitchFamily="2" charset="-122"/>
                <a:ea typeface="宋体" panose="02010600030101010101" pitchFamily="2" charset="-122"/>
                <a:sym typeface="+mn-ea"/>
              </a:rPr>
              <a:t>13.</a:t>
            </a:r>
            <a:r>
              <a:rPr lang="zh-CN" altLang="en-US" sz="2400" b="1">
                <a:solidFill>
                  <a:srgbClr val="080808"/>
                </a:solidFill>
                <a:latin typeface="宋体" panose="02010600030101010101" pitchFamily="2" charset="-122"/>
                <a:ea typeface="宋体" panose="02010600030101010101" pitchFamily="2" charset="-122"/>
                <a:sym typeface="+mn-ea"/>
              </a:rPr>
              <a:t>轮胎项目：</a:t>
            </a:r>
            <a:r>
              <a:rPr lang="zh-CN" altLang="en-US" sz="2400">
                <a:solidFill>
                  <a:srgbClr val="080808"/>
                </a:solidFill>
                <a:latin typeface="宋体" panose="02010600030101010101" pitchFamily="2" charset="-122"/>
                <a:ea typeface="宋体" panose="02010600030101010101" pitchFamily="2" charset="-122"/>
                <a:sym typeface="+mn-ea"/>
              </a:rPr>
              <a:t>建设</a:t>
            </a:r>
            <a:r>
              <a:rPr lang="en-US" altLang="zh-CN" sz="2400">
                <a:solidFill>
                  <a:srgbClr val="080808"/>
                </a:solidFill>
                <a:latin typeface="宋体" panose="02010600030101010101" pitchFamily="2" charset="-122"/>
                <a:ea typeface="宋体" panose="02010600030101010101" pitchFamily="2" charset="-122"/>
                <a:sym typeface="+mn-ea"/>
              </a:rPr>
              <a:t>750</a:t>
            </a:r>
            <a:r>
              <a:rPr lang="zh-CN" altLang="en-US" sz="2400">
                <a:solidFill>
                  <a:srgbClr val="080808"/>
                </a:solidFill>
                <a:latin typeface="宋体" panose="02010600030101010101" pitchFamily="2" charset="-122"/>
                <a:ea typeface="宋体" panose="02010600030101010101" pitchFamily="2" charset="-122"/>
                <a:sym typeface="+mn-ea"/>
              </a:rPr>
              <a:t>万条</a:t>
            </a:r>
            <a:r>
              <a:rPr lang="en-US" altLang="zh-CN" sz="2400">
                <a:solidFill>
                  <a:srgbClr val="080808"/>
                </a:solidFill>
                <a:latin typeface="宋体" panose="02010600030101010101" pitchFamily="2" charset="-122"/>
                <a:ea typeface="宋体" panose="02010600030101010101" pitchFamily="2" charset="-122"/>
                <a:sym typeface="+mn-ea"/>
              </a:rPr>
              <a:t>/</a:t>
            </a:r>
            <a:r>
              <a:rPr lang="zh-CN" altLang="en-US" sz="2400">
                <a:solidFill>
                  <a:srgbClr val="080808"/>
                </a:solidFill>
                <a:latin typeface="宋体" panose="02010600030101010101" pitchFamily="2" charset="-122"/>
                <a:ea typeface="宋体" panose="02010600030101010101" pitchFamily="2" charset="-122"/>
                <a:sym typeface="+mn-ea"/>
              </a:rPr>
              <a:t>年半钢高性能子午线轮胎项目，总投资</a:t>
            </a:r>
            <a:r>
              <a:rPr lang="en-US" altLang="zh-CN" sz="2400">
                <a:solidFill>
                  <a:srgbClr val="080808"/>
                </a:solidFill>
                <a:latin typeface="宋体" panose="02010600030101010101" pitchFamily="2" charset="-122"/>
                <a:ea typeface="宋体" panose="02010600030101010101" pitchFamily="2" charset="-122"/>
                <a:sym typeface="+mn-ea"/>
              </a:rPr>
              <a:t>10</a:t>
            </a:r>
            <a:r>
              <a:rPr lang="zh-CN" altLang="en-US" sz="2400">
                <a:solidFill>
                  <a:srgbClr val="080808"/>
                </a:solidFill>
                <a:latin typeface="宋体" panose="02010600030101010101" pitchFamily="2" charset="-122"/>
                <a:ea typeface="宋体" panose="02010600030101010101" pitchFamily="2" charset="-122"/>
                <a:sym typeface="+mn-ea"/>
              </a:rPr>
              <a:t>亿元；</a:t>
            </a:r>
          </a:p>
          <a:p>
            <a:pPr>
              <a:lnSpc>
                <a:spcPct val="110000"/>
              </a:lnSpc>
            </a:pPr>
            <a:r>
              <a:rPr lang="en-US" altLang="zh-CN" sz="2400" b="1">
                <a:solidFill>
                  <a:srgbClr val="080808"/>
                </a:solidFill>
                <a:latin typeface="宋体" panose="02010600030101010101" pitchFamily="2" charset="-122"/>
                <a:ea typeface="宋体" panose="02010600030101010101" pitchFamily="2" charset="-122"/>
                <a:sym typeface="+mn-ea"/>
              </a:rPr>
              <a:t>14.</a:t>
            </a:r>
            <a:r>
              <a:rPr lang="zh-CN" altLang="en-US" sz="2400" b="1">
                <a:solidFill>
                  <a:srgbClr val="080808"/>
                </a:solidFill>
                <a:latin typeface="宋体" panose="02010600030101010101" pitchFamily="2" charset="-122"/>
                <a:ea typeface="宋体" panose="02010600030101010101" pitchFamily="2" charset="-122"/>
                <a:sym typeface="+mn-ea"/>
              </a:rPr>
              <a:t>现代农业暨旅游项目：</a:t>
            </a:r>
            <a:r>
              <a:rPr lang="zh-CN" altLang="en-US" sz="2400">
                <a:solidFill>
                  <a:srgbClr val="080808"/>
                </a:solidFill>
                <a:latin typeface="宋体" panose="02010600030101010101" pitchFamily="2" charset="-122"/>
                <a:ea typeface="宋体" panose="02010600030101010101" pitchFamily="2" charset="-122"/>
                <a:sym typeface="+mn-ea"/>
              </a:rPr>
              <a:t>规划占地</a:t>
            </a:r>
            <a:r>
              <a:rPr lang="en-US" altLang="zh-CN" sz="2400">
                <a:solidFill>
                  <a:srgbClr val="080808"/>
                </a:solidFill>
                <a:latin typeface="宋体" panose="02010600030101010101" pitchFamily="2" charset="-122"/>
                <a:ea typeface="宋体" panose="02010600030101010101" pitchFamily="2" charset="-122"/>
                <a:sym typeface="+mn-ea"/>
              </a:rPr>
              <a:t>3000</a:t>
            </a:r>
            <a:r>
              <a:rPr lang="zh-CN" altLang="en-US" sz="2400">
                <a:solidFill>
                  <a:srgbClr val="080808"/>
                </a:solidFill>
                <a:latin typeface="宋体" panose="02010600030101010101" pitchFamily="2" charset="-122"/>
                <a:ea typeface="宋体" panose="02010600030101010101" pitchFamily="2" charset="-122"/>
                <a:sym typeface="+mn-ea"/>
              </a:rPr>
              <a:t>亩，利用温棚无土栽培技术，打造集蔬菜水果种植、观光采摘、休闲度假为一体的综合旅游项目，总投资</a:t>
            </a:r>
            <a:r>
              <a:rPr lang="en-US" altLang="zh-CN" sz="2400">
                <a:solidFill>
                  <a:srgbClr val="080808"/>
                </a:solidFill>
                <a:latin typeface="宋体" panose="02010600030101010101" pitchFamily="2" charset="-122"/>
                <a:ea typeface="宋体" panose="02010600030101010101" pitchFamily="2" charset="-122"/>
                <a:sym typeface="+mn-ea"/>
              </a:rPr>
              <a:t>10</a:t>
            </a:r>
            <a:r>
              <a:rPr lang="zh-CN" altLang="en-US" sz="2400">
                <a:solidFill>
                  <a:srgbClr val="080808"/>
                </a:solidFill>
                <a:latin typeface="宋体" panose="02010600030101010101" pitchFamily="2" charset="-122"/>
                <a:ea typeface="宋体" panose="02010600030101010101" pitchFamily="2" charset="-122"/>
                <a:sym typeface="+mn-ea"/>
              </a:rPr>
              <a:t>亿元；</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000708" y="188640"/>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chemeClr val="bg1"/>
                </a:solidFill>
                <a:latin typeface="华文行楷" panose="02010800040101010101" pitchFamily="2" charset="-122"/>
                <a:ea typeface="华文行楷" panose="02010800040101010101" pitchFamily="2" charset="-122"/>
              </a:rPr>
              <a:t>拟建项目</a:t>
            </a:r>
            <a:endParaRPr lang="zh-CN" altLang="en-US" sz="2400" b="1" dirty="0">
              <a:solidFill>
                <a:schemeClr val="bg1"/>
              </a:solidFill>
              <a:latin typeface="华文行楷" panose="02010800040101010101" pitchFamily="2" charset="-122"/>
              <a:ea typeface="华文行楷" panose="02010800040101010101" pitchFamily="2" charset="-122"/>
            </a:endParaRPr>
          </a:p>
        </p:txBody>
      </p:sp>
      <p:grpSp>
        <p:nvGrpSpPr>
          <p:cNvPr id="3" name="组合 33"/>
          <p:cNvGrpSpPr/>
          <p:nvPr/>
        </p:nvGrpSpPr>
        <p:grpSpPr>
          <a:xfrm>
            <a:off x="751088" y="576320"/>
            <a:ext cx="2233676" cy="6127248"/>
            <a:chOff x="3489268" y="553968"/>
            <a:chExt cx="2233676" cy="6127248"/>
          </a:xfrm>
        </p:grpSpPr>
        <p:sp>
          <p:nvSpPr>
            <p:cNvPr id="35" name="任意多边形 34"/>
            <p:cNvSpPr/>
            <p:nvPr/>
          </p:nvSpPr>
          <p:spPr>
            <a:xfrm>
              <a:off x="4223328" y="553968"/>
              <a:ext cx="1499616" cy="5972816"/>
            </a:xfrm>
            <a:custGeom>
              <a:avLst/>
              <a:gdLst>
                <a:gd name="connsiteX0" fmla="*/ 1085088 w 1085088"/>
                <a:gd name="connsiteY0" fmla="*/ 0 h 4949952"/>
                <a:gd name="connsiteX1" fmla="*/ 902208 w 1085088"/>
                <a:gd name="connsiteY1" fmla="*/ 4949952 h 4949952"/>
                <a:gd name="connsiteX2" fmla="*/ 0 w 1085088"/>
                <a:gd name="connsiteY2" fmla="*/ 1316736 h 4949952"/>
                <a:gd name="connsiteX3" fmla="*/ 1085088 w 1085088"/>
                <a:gd name="connsiteY3" fmla="*/ 0 h 4949952"/>
              </a:gdLst>
              <a:ahLst/>
              <a:cxnLst>
                <a:cxn ang="0">
                  <a:pos x="connsiteX0" y="connsiteY0"/>
                </a:cxn>
                <a:cxn ang="0">
                  <a:pos x="connsiteX1" y="connsiteY1"/>
                </a:cxn>
                <a:cxn ang="0">
                  <a:pos x="connsiteX2" y="connsiteY2"/>
                </a:cxn>
                <a:cxn ang="0">
                  <a:pos x="connsiteX3" y="connsiteY3"/>
                </a:cxn>
              </a:cxnLst>
              <a:rect l="l" t="t" r="r" b="b"/>
              <a:pathLst>
                <a:path w="1085088" h="4949952">
                  <a:moveTo>
                    <a:pt x="1085088" y="0"/>
                  </a:moveTo>
                  <a:lnTo>
                    <a:pt x="902208" y="4949952"/>
                  </a:lnTo>
                  <a:lnTo>
                    <a:pt x="0" y="1316736"/>
                  </a:lnTo>
                  <a:lnTo>
                    <a:pt x="1085088" y="0"/>
                  </a:lnTo>
                  <a:close/>
                </a:path>
              </a:pathLst>
            </a:custGeom>
            <a:gradFill flip="none" rotWithShape="1">
              <a:gsLst>
                <a:gs pos="100000">
                  <a:schemeClr val="bg1"/>
                </a:gs>
                <a:gs pos="94000">
                  <a:srgbClr val="F8F8F8"/>
                </a:gs>
                <a:gs pos="57000">
                  <a:schemeClr val="bg1">
                    <a:lumMod val="75000"/>
                  </a:scheme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3679768" y="914008"/>
              <a:ext cx="1801044" cy="863992"/>
            </a:xfrm>
            <a:prstGeom prst="parallelogram">
              <a:avLst/>
            </a:prstGeom>
            <a:gradFill flip="none" rotWithShape="1">
              <a:gsLst>
                <a:gs pos="0">
                  <a:schemeClr val="bg1"/>
                </a:gs>
                <a:gs pos="37000">
                  <a:srgbClr val="FBFBFB"/>
                </a:gs>
                <a:gs pos="54000">
                  <a:srgbClr val="F8F8F8"/>
                </a:gs>
                <a:gs pos="83000">
                  <a:srgbClr val="E7E7E7"/>
                </a:gs>
              </a:gsLst>
              <a:path path="circle">
                <a:fillToRect l="100000" t="100000"/>
              </a:path>
              <a:tileRect r="-100000" b="-10000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679768" y="1778000"/>
              <a:ext cx="1580356" cy="254000"/>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3679768" y="5418836"/>
              <a:ext cx="1818640" cy="1262380"/>
            </a:xfrm>
            <a:custGeom>
              <a:avLst/>
              <a:gdLst>
                <a:gd name="connsiteX0" fmla="*/ 327024 w 1892300"/>
                <a:gd name="connsiteY0" fmla="*/ 0 h 990600"/>
                <a:gd name="connsiteX1" fmla="*/ 1892300 w 1892300"/>
                <a:gd name="connsiteY1" fmla="*/ 0 h 990600"/>
                <a:gd name="connsiteX2" fmla="*/ 1565276 w 1892300"/>
                <a:gd name="connsiteY2" fmla="*/ 749300 h 990600"/>
                <a:gd name="connsiteX3" fmla="*/ 1562100 w 1892300"/>
                <a:gd name="connsiteY3" fmla="*/ 749300 h 990600"/>
                <a:gd name="connsiteX4" fmla="*/ 1311276 w 1892300"/>
                <a:gd name="connsiteY4" fmla="*/ 990600 h 990600"/>
                <a:gd name="connsiteX5" fmla="*/ 250824 w 1892300"/>
                <a:gd name="connsiteY5" fmla="*/ 990600 h 990600"/>
                <a:gd name="connsiteX6" fmla="*/ 0 w 1892300"/>
                <a:gd name="connsiteY6" fmla="*/ 749300 h 990600"/>
                <a:gd name="connsiteX0-1" fmla="*/ 327024 w 1611884"/>
                <a:gd name="connsiteY0-2" fmla="*/ 0 h 990600"/>
                <a:gd name="connsiteX1-3" fmla="*/ 1611884 w 1611884"/>
                <a:gd name="connsiteY1-4" fmla="*/ 0 h 990600"/>
                <a:gd name="connsiteX2-5" fmla="*/ 1565276 w 1611884"/>
                <a:gd name="connsiteY2-6" fmla="*/ 749300 h 990600"/>
                <a:gd name="connsiteX3-7" fmla="*/ 1562100 w 1611884"/>
                <a:gd name="connsiteY3-8" fmla="*/ 749300 h 990600"/>
                <a:gd name="connsiteX4-9" fmla="*/ 1311276 w 1611884"/>
                <a:gd name="connsiteY4-10" fmla="*/ 990600 h 990600"/>
                <a:gd name="connsiteX5-11" fmla="*/ 250824 w 1611884"/>
                <a:gd name="connsiteY5-12" fmla="*/ 990600 h 990600"/>
                <a:gd name="connsiteX6-13" fmla="*/ 0 w 1611884"/>
                <a:gd name="connsiteY6-14" fmla="*/ 749300 h 990600"/>
                <a:gd name="connsiteX7" fmla="*/ 327024 w 1611884"/>
                <a:gd name="connsiteY7" fmla="*/ 0 h 990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611884" h="990600">
                  <a:moveTo>
                    <a:pt x="327024" y="0"/>
                  </a:moveTo>
                  <a:lnTo>
                    <a:pt x="1611884" y="0"/>
                  </a:lnTo>
                  <a:lnTo>
                    <a:pt x="1565276" y="749300"/>
                  </a:lnTo>
                  <a:lnTo>
                    <a:pt x="1562100" y="749300"/>
                  </a:lnTo>
                  <a:lnTo>
                    <a:pt x="1311276" y="990600"/>
                  </a:lnTo>
                  <a:lnTo>
                    <a:pt x="250824" y="990600"/>
                  </a:lnTo>
                  <a:lnTo>
                    <a:pt x="0" y="749300"/>
                  </a:lnTo>
                  <a:lnTo>
                    <a:pt x="327024" y="0"/>
                  </a:lnTo>
                  <a:close/>
                </a:path>
              </a:pathLst>
            </a:custGeom>
            <a:solidFill>
              <a:schemeClr val="bg1">
                <a:lumMod val="6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flipH="1">
              <a:off x="3679768" y="1778104"/>
              <a:ext cx="1701800" cy="3733696"/>
            </a:xfrm>
            <a:prstGeom prst="parallelogram">
              <a:avLst>
                <a:gd name="adj" fmla="val 7019"/>
              </a:avLst>
            </a:prstGeom>
            <a:gradFill flip="none" rotWithShape="1">
              <a:gsLst>
                <a:gs pos="0">
                  <a:schemeClr val="bg1"/>
                </a:gs>
                <a:gs pos="37000">
                  <a:srgbClr val="FBFBFB"/>
                </a:gs>
                <a:gs pos="54000">
                  <a:srgbClr val="F8F8F8"/>
                </a:gs>
                <a:gs pos="83000">
                  <a:srgbClr val="E7E7E7"/>
                </a:gs>
              </a:gsLst>
              <a:path path="circle">
                <a:fillToRect l="100000" b="100000"/>
              </a:path>
              <a:tileRect t="-100000" r="-10000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3489268" y="5511800"/>
              <a:ext cx="1892300" cy="730800"/>
            </a:xfrm>
            <a:custGeom>
              <a:avLst/>
              <a:gdLst>
                <a:gd name="connsiteX0" fmla="*/ 327024 w 1892300"/>
                <a:gd name="connsiteY0" fmla="*/ 0 h 990600"/>
                <a:gd name="connsiteX1" fmla="*/ 1892300 w 1892300"/>
                <a:gd name="connsiteY1" fmla="*/ 0 h 990600"/>
                <a:gd name="connsiteX2" fmla="*/ 1565276 w 1892300"/>
                <a:gd name="connsiteY2" fmla="*/ 749300 h 990600"/>
                <a:gd name="connsiteX3" fmla="*/ 1562100 w 1892300"/>
                <a:gd name="connsiteY3" fmla="*/ 749300 h 990600"/>
                <a:gd name="connsiteX4" fmla="*/ 1311276 w 1892300"/>
                <a:gd name="connsiteY4" fmla="*/ 990600 h 990600"/>
                <a:gd name="connsiteX5" fmla="*/ 250824 w 1892300"/>
                <a:gd name="connsiteY5" fmla="*/ 990600 h 990600"/>
                <a:gd name="connsiteX6" fmla="*/ 0 w 1892300"/>
                <a:gd name="connsiteY6" fmla="*/ 74930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2300" h="990600">
                  <a:moveTo>
                    <a:pt x="327024" y="0"/>
                  </a:moveTo>
                  <a:lnTo>
                    <a:pt x="1892300" y="0"/>
                  </a:lnTo>
                  <a:lnTo>
                    <a:pt x="1565276" y="749300"/>
                  </a:lnTo>
                  <a:lnTo>
                    <a:pt x="1562100" y="749300"/>
                  </a:lnTo>
                  <a:lnTo>
                    <a:pt x="1311276" y="990600"/>
                  </a:lnTo>
                  <a:lnTo>
                    <a:pt x="250824" y="990600"/>
                  </a:lnTo>
                  <a:lnTo>
                    <a:pt x="0" y="74930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a:off x="3679768" y="1771650"/>
              <a:ext cx="15748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679768" y="2032000"/>
              <a:ext cx="15748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801688" y="5483352"/>
              <a:ext cx="15748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223328" y="5164836"/>
              <a:ext cx="11531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3" name="矩形 32"/>
          <p:cNvSpPr/>
          <p:nvPr/>
        </p:nvSpPr>
        <p:spPr>
          <a:xfrm>
            <a:off x="1464824" y="2024868"/>
            <a:ext cx="640080" cy="2861310"/>
          </a:xfrm>
          <a:prstGeom prst="rect">
            <a:avLst/>
          </a:prstGeom>
        </p:spPr>
        <p:txBody>
          <a:bodyPr wrap="none">
            <a:spAutoFit/>
          </a:bodyPr>
          <a:lstStyle/>
          <a:p>
            <a:endParaRPr lang="zh-CN" altLang="en-US" sz="3600">
              <a:solidFill>
                <a:srgbClr val="080808"/>
              </a:solidFill>
              <a:latin typeface="隶书" panose="02010509060101010101" pitchFamily="49" charset="-122"/>
              <a:ea typeface="隶书" panose="02010509060101010101" pitchFamily="49" charset="-122"/>
            </a:endParaRPr>
          </a:p>
          <a:p>
            <a:r>
              <a:rPr lang="zh-CN" altLang="en-US" sz="3600">
                <a:solidFill>
                  <a:srgbClr val="080808"/>
                </a:solidFill>
                <a:latin typeface="隶书" panose="02010509060101010101" pitchFamily="49" charset="-122"/>
                <a:ea typeface="隶书" panose="02010509060101010101" pitchFamily="49" charset="-122"/>
              </a:rPr>
              <a:t>规</a:t>
            </a:r>
            <a:br>
              <a:rPr lang="zh-CN" altLang="en-US" sz="3600">
                <a:solidFill>
                  <a:srgbClr val="080808"/>
                </a:solidFill>
                <a:latin typeface="隶书" panose="02010509060101010101" pitchFamily="49" charset="-122"/>
                <a:ea typeface="隶书" panose="02010509060101010101" pitchFamily="49" charset="-122"/>
              </a:rPr>
            </a:br>
            <a:r>
              <a:rPr lang="zh-CN" altLang="en-US" sz="3600">
                <a:solidFill>
                  <a:srgbClr val="080808"/>
                </a:solidFill>
                <a:latin typeface="隶书" panose="02010509060101010101" pitchFamily="49" charset="-122"/>
                <a:ea typeface="隶书" panose="02010509060101010101" pitchFamily="49" charset="-122"/>
              </a:rPr>
              <a:t>划</a:t>
            </a:r>
          </a:p>
          <a:p>
            <a:r>
              <a:rPr lang="zh-CN" altLang="en-US" sz="3600">
                <a:solidFill>
                  <a:srgbClr val="080808"/>
                </a:solidFill>
                <a:latin typeface="隶书" panose="02010509060101010101" pitchFamily="49" charset="-122"/>
                <a:ea typeface="隶书" panose="02010509060101010101" pitchFamily="49" charset="-122"/>
              </a:rPr>
              <a:t>项</a:t>
            </a:r>
          </a:p>
          <a:p>
            <a:r>
              <a:rPr lang="zh-CN" altLang="en-US" sz="3600">
                <a:solidFill>
                  <a:srgbClr val="080808"/>
                </a:solidFill>
                <a:latin typeface="隶书" panose="02010509060101010101" pitchFamily="49" charset="-122"/>
                <a:ea typeface="隶书" panose="02010509060101010101" pitchFamily="49" charset="-122"/>
              </a:rPr>
              <a:t>目</a:t>
            </a:r>
            <a:endParaRPr lang="zh-CN" altLang="en-US" sz="3600" dirty="0">
              <a:solidFill>
                <a:srgbClr val="080808"/>
              </a:solidFill>
              <a:latin typeface="隶书" panose="02010509060101010101" pitchFamily="49" charset="-122"/>
              <a:ea typeface="隶书" panose="02010509060101010101" pitchFamily="49" charset="-122"/>
            </a:endParaRPr>
          </a:p>
        </p:txBody>
      </p:sp>
      <p:sp>
        <p:nvSpPr>
          <p:cNvPr id="2" name="文本框 1"/>
          <p:cNvSpPr txBox="1"/>
          <p:nvPr/>
        </p:nvSpPr>
        <p:spPr>
          <a:xfrm>
            <a:off x="3063875" y="1028065"/>
            <a:ext cx="8624570" cy="6179820"/>
          </a:xfrm>
          <a:prstGeom prst="rect">
            <a:avLst/>
          </a:prstGeom>
          <a:noFill/>
        </p:spPr>
        <p:txBody>
          <a:bodyPr wrap="square" rtlCol="0" anchor="t">
            <a:spAutoFit/>
          </a:bodyPr>
          <a:lstStyle/>
          <a:p>
            <a:pPr>
              <a:lnSpc>
                <a:spcPct val="110000"/>
              </a:lnSpc>
            </a:pPr>
            <a:endParaRPr lang="en-US" altLang="zh-CN" sz="2400" b="1">
              <a:solidFill>
                <a:srgbClr val="080808"/>
              </a:solidFill>
              <a:latin typeface="宋体" panose="02010600030101010101" pitchFamily="2" charset="-122"/>
              <a:ea typeface="宋体" panose="02010600030101010101" pitchFamily="2" charset="-122"/>
              <a:sym typeface="+mn-ea"/>
            </a:endParaRPr>
          </a:p>
          <a:p>
            <a:pPr>
              <a:lnSpc>
                <a:spcPct val="110000"/>
              </a:lnSpc>
            </a:pPr>
            <a:r>
              <a:rPr lang="en-US" sz="2400" b="1">
                <a:solidFill>
                  <a:srgbClr val="080808"/>
                </a:solidFill>
                <a:latin typeface="宋体" panose="02010600030101010101" pitchFamily="2" charset="-122"/>
                <a:ea typeface="宋体" panose="02010600030101010101" pitchFamily="2" charset="-122"/>
                <a:sym typeface="+mn-ea"/>
              </a:rPr>
              <a:t>15</a:t>
            </a:r>
            <a:r>
              <a:rPr lang="en-US" altLang="zh-CN" sz="2400" b="1" dirty="0">
                <a:solidFill>
                  <a:srgbClr val="080808"/>
                </a:solidFill>
                <a:latin typeface="宋体" panose="02010600030101010101" pitchFamily="2" charset="-122"/>
                <a:ea typeface="宋体" panose="02010600030101010101" pitchFamily="2" charset="-122"/>
                <a:cs typeface="Open Sans Light" pitchFamily="34" charset="0"/>
                <a:sym typeface="+mn-ea"/>
              </a:rPr>
              <a:t>.</a:t>
            </a:r>
            <a:r>
              <a:rPr lang="zh-CN" altLang="en-US" sz="2400" b="1">
                <a:solidFill>
                  <a:srgbClr val="080808"/>
                </a:solidFill>
                <a:latin typeface="宋体" panose="02010600030101010101" pitchFamily="2" charset="-122"/>
                <a:ea typeface="宋体" panose="02010600030101010101" pitchFamily="2" charset="-122"/>
                <a:sym typeface="+mn-ea"/>
              </a:rPr>
              <a:t>水泥项目：</a:t>
            </a:r>
            <a:r>
              <a:rPr lang="zh-CN" altLang="en-US" sz="2400">
                <a:solidFill>
                  <a:srgbClr val="080808"/>
                </a:solidFill>
                <a:latin typeface="宋体" panose="02010600030101010101" pitchFamily="2" charset="-122"/>
                <a:ea typeface="宋体" panose="02010600030101010101" pitchFamily="2" charset="-122"/>
                <a:sym typeface="+mn-ea"/>
              </a:rPr>
              <a:t>建设日产5000吨水泥熟料生产项目，总投资</a:t>
            </a:r>
            <a:r>
              <a:rPr lang="en-US" altLang="zh-CN" sz="2400">
                <a:solidFill>
                  <a:srgbClr val="080808"/>
                </a:solidFill>
                <a:latin typeface="宋体" panose="02010600030101010101" pitchFamily="2" charset="-122"/>
                <a:ea typeface="宋体" panose="02010600030101010101" pitchFamily="2" charset="-122"/>
                <a:sym typeface="+mn-ea"/>
              </a:rPr>
              <a:t>9.5</a:t>
            </a:r>
            <a:r>
              <a:rPr lang="zh-CN" altLang="en-US" sz="2400">
                <a:solidFill>
                  <a:srgbClr val="080808"/>
                </a:solidFill>
                <a:latin typeface="宋体" panose="02010600030101010101" pitchFamily="2" charset="-122"/>
                <a:ea typeface="宋体" panose="02010600030101010101" pitchFamily="2" charset="-122"/>
                <a:sym typeface="+mn-ea"/>
              </a:rPr>
              <a:t>亿元；</a:t>
            </a:r>
            <a:endParaRPr lang="en-US" altLang="zh-CN" sz="2400">
              <a:solidFill>
                <a:srgbClr val="080808"/>
              </a:solidFill>
              <a:latin typeface="宋体" panose="02010600030101010101" pitchFamily="2" charset="-122"/>
              <a:ea typeface="宋体" panose="02010600030101010101" pitchFamily="2" charset="-122"/>
              <a:sym typeface="+mn-ea"/>
            </a:endParaRPr>
          </a:p>
          <a:p>
            <a:pPr>
              <a:lnSpc>
                <a:spcPct val="110000"/>
              </a:lnSpc>
            </a:pPr>
            <a:r>
              <a:rPr lang="zh-CN" altLang="en-US" sz="2400">
                <a:solidFill>
                  <a:srgbClr val="080808"/>
                </a:solidFill>
                <a:latin typeface="宋体" panose="02010600030101010101" pitchFamily="2" charset="-122"/>
                <a:ea typeface="宋体" panose="02010600030101010101" pitchFamily="2" charset="-122"/>
                <a:sym typeface="+mn-ea"/>
              </a:rPr>
              <a:t>一条年产</a:t>
            </a:r>
            <a:r>
              <a:rPr lang="en-US" altLang="zh-CN" sz="2400">
                <a:solidFill>
                  <a:srgbClr val="080808"/>
                </a:solidFill>
                <a:latin typeface="宋体" panose="02010600030101010101" pitchFamily="2" charset="-122"/>
                <a:ea typeface="宋体" panose="02010600030101010101" pitchFamily="2" charset="-122"/>
                <a:sym typeface="+mn-ea"/>
              </a:rPr>
              <a:t>100</a:t>
            </a:r>
            <a:r>
              <a:rPr lang="zh-CN" altLang="en-US" sz="2400">
                <a:solidFill>
                  <a:srgbClr val="080808"/>
                </a:solidFill>
                <a:latin typeface="宋体" panose="02010600030101010101" pitchFamily="2" charset="-122"/>
                <a:ea typeface="宋体" panose="02010600030101010101" pitchFamily="2" charset="-122"/>
                <a:sym typeface="+mn-ea"/>
              </a:rPr>
              <a:t>万吨优质钢棒材生产线，总投资</a:t>
            </a:r>
            <a:r>
              <a:rPr lang="en-US" altLang="zh-CN" sz="2400">
                <a:solidFill>
                  <a:srgbClr val="080808"/>
                </a:solidFill>
                <a:latin typeface="宋体" panose="02010600030101010101" pitchFamily="2" charset="-122"/>
                <a:ea typeface="宋体" panose="02010600030101010101" pitchFamily="2" charset="-122"/>
                <a:sym typeface="+mn-ea"/>
              </a:rPr>
              <a:t>3</a:t>
            </a:r>
            <a:r>
              <a:rPr lang="zh-CN" altLang="en-US" sz="2400">
                <a:solidFill>
                  <a:srgbClr val="080808"/>
                </a:solidFill>
                <a:latin typeface="宋体" panose="02010600030101010101" pitchFamily="2" charset="-122"/>
                <a:ea typeface="宋体" panose="02010600030101010101" pitchFamily="2" charset="-122"/>
                <a:sym typeface="+mn-ea"/>
              </a:rPr>
              <a:t>亿元；</a:t>
            </a:r>
          </a:p>
          <a:p>
            <a:pPr>
              <a:lnSpc>
                <a:spcPct val="110000"/>
              </a:lnSpc>
            </a:pPr>
            <a:r>
              <a:rPr lang="en-US" altLang="zh-CN" sz="2400" b="1">
                <a:solidFill>
                  <a:srgbClr val="080808"/>
                </a:solidFill>
                <a:latin typeface="宋体" panose="02010600030101010101" pitchFamily="2" charset="-122"/>
                <a:ea typeface="宋体" panose="02010600030101010101" pitchFamily="2" charset="-122"/>
                <a:sym typeface="+mn-ea"/>
              </a:rPr>
              <a:t>16.</a:t>
            </a:r>
            <a:r>
              <a:rPr lang="zh-CN" altLang="en-US" sz="2400" b="1">
                <a:solidFill>
                  <a:srgbClr val="080808"/>
                </a:solidFill>
                <a:latin typeface="宋体" panose="02010600030101010101" pitchFamily="2" charset="-122"/>
                <a:ea typeface="宋体" panose="02010600030101010101" pitchFamily="2" charset="-122"/>
                <a:sym typeface="+mn-ea"/>
              </a:rPr>
              <a:t>海产品项目：</a:t>
            </a:r>
            <a:r>
              <a:rPr lang="zh-CN" altLang="en-US" sz="2400">
                <a:solidFill>
                  <a:srgbClr val="080808"/>
                </a:solidFill>
                <a:latin typeface="宋体" panose="02010600030101010101" pitchFamily="2" charset="-122"/>
                <a:ea typeface="宋体" panose="02010600030101010101" pitchFamily="2" charset="-122"/>
                <a:sym typeface="+mn-ea"/>
              </a:rPr>
              <a:t>计划建设年产5000吨海产品加工项目，总投资</a:t>
            </a:r>
            <a:r>
              <a:rPr lang="en-US" altLang="zh-CN" sz="2400">
                <a:solidFill>
                  <a:srgbClr val="080808"/>
                </a:solidFill>
                <a:latin typeface="宋体" panose="02010600030101010101" pitchFamily="2" charset="-122"/>
                <a:ea typeface="宋体" panose="02010600030101010101" pitchFamily="2" charset="-122"/>
                <a:sym typeface="+mn-ea"/>
              </a:rPr>
              <a:t>1.2</a:t>
            </a:r>
            <a:r>
              <a:rPr lang="zh-CN" altLang="en-US" sz="2400">
                <a:solidFill>
                  <a:srgbClr val="080808"/>
                </a:solidFill>
                <a:latin typeface="宋体" panose="02010600030101010101" pitchFamily="2" charset="-122"/>
                <a:ea typeface="宋体" panose="02010600030101010101" pitchFamily="2" charset="-122"/>
                <a:sym typeface="+mn-ea"/>
              </a:rPr>
              <a:t>亿元；</a:t>
            </a:r>
          </a:p>
          <a:p>
            <a:pPr>
              <a:lnSpc>
                <a:spcPct val="110000"/>
              </a:lnSpc>
            </a:pPr>
            <a:r>
              <a:rPr lang="en-US" altLang="zh-CN" sz="2400" b="1">
                <a:solidFill>
                  <a:srgbClr val="080808"/>
                </a:solidFill>
                <a:latin typeface="宋体" panose="02010600030101010101" pitchFamily="2" charset="-122"/>
                <a:ea typeface="宋体" panose="02010600030101010101" pitchFamily="2" charset="-122"/>
                <a:sym typeface="+mn-ea"/>
              </a:rPr>
              <a:t>17.</a:t>
            </a:r>
            <a:r>
              <a:rPr lang="zh-CN" altLang="en-US" sz="2400" b="1">
                <a:solidFill>
                  <a:srgbClr val="080808"/>
                </a:solidFill>
                <a:latin typeface="宋体" panose="02010600030101010101" pitchFamily="2" charset="-122"/>
                <a:ea typeface="宋体" panose="02010600030101010101" pitchFamily="2" charset="-122"/>
                <a:sym typeface="+mn-ea"/>
              </a:rPr>
              <a:t>清真产业项目：</a:t>
            </a:r>
            <a:r>
              <a:rPr lang="zh-CN" altLang="en-US" sz="2400">
                <a:solidFill>
                  <a:srgbClr val="080808"/>
                </a:solidFill>
                <a:latin typeface="宋体" panose="02010600030101010101" pitchFamily="2" charset="-122"/>
                <a:ea typeface="宋体" panose="02010600030101010101" pitchFamily="2" charset="-122"/>
                <a:sym typeface="+mn-ea"/>
              </a:rPr>
              <a:t>计划培育建设包括清真食品、穆斯林用品和服装等清真产业项目；</a:t>
            </a:r>
          </a:p>
          <a:p>
            <a:pPr>
              <a:lnSpc>
                <a:spcPct val="110000"/>
              </a:lnSpc>
            </a:pPr>
            <a:r>
              <a:rPr lang="en-US" altLang="zh-CN" sz="2400" b="1">
                <a:solidFill>
                  <a:srgbClr val="080808"/>
                </a:solidFill>
                <a:latin typeface="宋体" panose="02010600030101010101" pitchFamily="2" charset="-122"/>
                <a:ea typeface="宋体" panose="02010600030101010101" pitchFamily="2" charset="-122"/>
                <a:sym typeface="+mn-ea"/>
              </a:rPr>
              <a:t>18.</a:t>
            </a:r>
            <a:r>
              <a:rPr lang="zh-CN" altLang="en-US" sz="2400" b="1">
                <a:solidFill>
                  <a:srgbClr val="080808"/>
                </a:solidFill>
                <a:latin typeface="宋体" panose="02010600030101010101" pitchFamily="2" charset="-122"/>
                <a:ea typeface="宋体" panose="02010600030101010101" pitchFamily="2" charset="-122"/>
                <a:sym typeface="+mn-ea"/>
              </a:rPr>
              <a:t>网上丝绸之路项目：</a:t>
            </a:r>
            <a:r>
              <a:rPr lang="zh-CN" altLang="en-US" sz="2400">
                <a:solidFill>
                  <a:srgbClr val="080808"/>
                </a:solidFill>
                <a:latin typeface="宋体" panose="02010600030101010101" pitchFamily="2" charset="-122"/>
                <a:ea typeface="宋体" panose="02010600030101010101" pitchFamily="2" charset="-122"/>
                <a:sym typeface="+mn-ea"/>
              </a:rPr>
              <a:t>筹建中阿网上丝绸之路项目，包含跨境电商和跨境物流体系；</a:t>
            </a:r>
          </a:p>
          <a:p>
            <a:pPr algn="l">
              <a:lnSpc>
                <a:spcPct val="110000"/>
              </a:lnSpc>
            </a:pPr>
            <a:r>
              <a:rPr lang="en-US" altLang="zh-CN" sz="2400" b="1">
                <a:solidFill>
                  <a:srgbClr val="080808"/>
                </a:solidFill>
                <a:latin typeface="宋体" panose="02010600030101010101" pitchFamily="2" charset="-122"/>
                <a:ea typeface="宋体" panose="02010600030101010101" pitchFamily="2" charset="-122"/>
                <a:sym typeface="+mn-ea"/>
              </a:rPr>
              <a:t>19.甲醇项目</a:t>
            </a:r>
            <a:r>
              <a:rPr lang="zh-CN" altLang="en-US" sz="2400" b="1">
                <a:solidFill>
                  <a:srgbClr val="080808"/>
                </a:solidFill>
                <a:latin typeface="宋体" panose="02010600030101010101" pitchFamily="2" charset="-122"/>
                <a:ea typeface="宋体" panose="02010600030101010101" pitchFamily="2" charset="-122"/>
                <a:sym typeface="+mn-ea"/>
              </a:rPr>
              <a:t>：</a:t>
            </a:r>
            <a:r>
              <a:rPr lang="zh-CN" altLang="en-US" sz="2400">
                <a:solidFill>
                  <a:srgbClr val="080808"/>
                </a:solidFill>
                <a:latin typeface="宋体" panose="02010600030101010101" pitchFamily="2" charset="-122"/>
                <a:ea typeface="宋体" panose="02010600030101010101" pitchFamily="2" charset="-122"/>
                <a:sym typeface="+mn-ea"/>
              </a:rPr>
              <a:t>原料采用阿曼国内的高硫煤（含量4.5%-5.5%）</a:t>
            </a:r>
          </a:p>
          <a:p>
            <a:pPr>
              <a:lnSpc>
                <a:spcPct val="110000"/>
              </a:lnSpc>
            </a:pPr>
            <a:r>
              <a:rPr lang="zh-CN" altLang="en-US" sz="2400">
                <a:solidFill>
                  <a:srgbClr val="080808"/>
                </a:solidFill>
                <a:latin typeface="宋体" panose="02010600030101010101" pitchFamily="2" charset="-122"/>
                <a:ea typeface="宋体" panose="02010600030101010101" pitchFamily="2" charset="-122"/>
                <a:sym typeface="+mn-ea"/>
              </a:rPr>
              <a:t>使用高温气化工艺（德士古气化炉或航天炉），煤矿为半露天煤矿，距特区约300公里，储量约1亿吨。</a:t>
            </a:r>
            <a:endParaRPr lang="zh-CN" altLang="en-US" sz="2400" b="0">
              <a:solidFill>
                <a:srgbClr val="080808"/>
              </a:solidFill>
              <a:latin typeface="宋体" panose="02010600030101010101" pitchFamily="2" charset="-122"/>
              <a:ea typeface="宋体" panose="02010600030101010101" pitchFamily="2" charset="-122"/>
            </a:endParaRPr>
          </a:p>
          <a:p>
            <a:pPr>
              <a:lnSpc>
                <a:spcPct val="110000"/>
              </a:lnSpc>
            </a:pPr>
            <a:endParaRPr lang="zh-CN" altLang="en-US" sz="2400">
              <a:solidFill>
                <a:srgbClr val="080808"/>
              </a:solidFill>
              <a:latin typeface="宋体" panose="02010600030101010101" pitchFamily="2" charset="-122"/>
              <a:ea typeface="宋体" panose="02010600030101010101" pitchFamily="2" charset="-122"/>
              <a:sym typeface="+mn-ea"/>
            </a:endParaRPr>
          </a:p>
          <a:p>
            <a:pPr>
              <a:lnSpc>
                <a:spcPct val="110000"/>
              </a:lnSpc>
            </a:pPr>
            <a:endParaRPr lang="zh-CN" altLang="en-US" sz="2400">
              <a:solidFill>
                <a:srgbClr val="080808"/>
              </a:solidFill>
              <a:latin typeface="宋体" panose="02010600030101010101" pitchFamily="2" charset="-122"/>
              <a:ea typeface="宋体" panose="02010600030101010101" pitchFamily="2" charset="-122"/>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000708" y="188640"/>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chemeClr val="bg1"/>
                </a:solidFill>
                <a:latin typeface="华文行楷" panose="02010800040101010101" pitchFamily="2" charset="-122"/>
                <a:ea typeface="华文行楷" panose="02010800040101010101" pitchFamily="2" charset="-122"/>
              </a:rPr>
              <a:t>拟建项目</a:t>
            </a:r>
            <a:endParaRPr lang="zh-CN" altLang="en-US" sz="2400" b="1" dirty="0">
              <a:solidFill>
                <a:schemeClr val="bg1"/>
              </a:solidFill>
              <a:latin typeface="华文行楷" panose="02010800040101010101" pitchFamily="2" charset="-122"/>
              <a:ea typeface="华文行楷" panose="02010800040101010101" pitchFamily="2" charset="-122"/>
            </a:endParaRPr>
          </a:p>
        </p:txBody>
      </p:sp>
      <p:grpSp>
        <p:nvGrpSpPr>
          <p:cNvPr id="3" name="组合 33"/>
          <p:cNvGrpSpPr/>
          <p:nvPr/>
        </p:nvGrpSpPr>
        <p:grpSpPr>
          <a:xfrm>
            <a:off x="178318" y="576320"/>
            <a:ext cx="2233676" cy="6127248"/>
            <a:chOff x="3489268" y="553968"/>
            <a:chExt cx="2233676" cy="6127248"/>
          </a:xfrm>
        </p:grpSpPr>
        <p:sp>
          <p:nvSpPr>
            <p:cNvPr id="35" name="任意多边形 34"/>
            <p:cNvSpPr/>
            <p:nvPr/>
          </p:nvSpPr>
          <p:spPr>
            <a:xfrm>
              <a:off x="4223328" y="553968"/>
              <a:ext cx="1499616" cy="5972816"/>
            </a:xfrm>
            <a:custGeom>
              <a:avLst/>
              <a:gdLst>
                <a:gd name="connsiteX0" fmla="*/ 1085088 w 1085088"/>
                <a:gd name="connsiteY0" fmla="*/ 0 h 4949952"/>
                <a:gd name="connsiteX1" fmla="*/ 902208 w 1085088"/>
                <a:gd name="connsiteY1" fmla="*/ 4949952 h 4949952"/>
                <a:gd name="connsiteX2" fmla="*/ 0 w 1085088"/>
                <a:gd name="connsiteY2" fmla="*/ 1316736 h 4949952"/>
                <a:gd name="connsiteX3" fmla="*/ 1085088 w 1085088"/>
                <a:gd name="connsiteY3" fmla="*/ 0 h 4949952"/>
              </a:gdLst>
              <a:ahLst/>
              <a:cxnLst>
                <a:cxn ang="0">
                  <a:pos x="connsiteX0" y="connsiteY0"/>
                </a:cxn>
                <a:cxn ang="0">
                  <a:pos x="connsiteX1" y="connsiteY1"/>
                </a:cxn>
                <a:cxn ang="0">
                  <a:pos x="connsiteX2" y="connsiteY2"/>
                </a:cxn>
                <a:cxn ang="0">
                  <a:pos x="connsiteX3" y="connsiteY3"/>
                </a:cxn>
              </a:cxnLst>
              <a:rect l="l" t="t" r="r" b="b"/>
              <a:pathLst>
                <a:path w="1085088" h="4949952">
                  <a:moveTo>
                    <a:pt x="1085088" y="0"/>
                  </a:moveTo>
                  <a:lnTo>
                    <a:pt x="902208" y="4949952"/>
                  </a:lnTo>
                  <a:lnTo>
                    <a:pt x="0" y="1316736"/>
                  </a:lnTo>
                  <a:lnTo>
                    <a:pt x="1085088" y="0"/>
                  </a:lnTo>
                  <a:close/>
                </a:path>
              </a:pathLst>
            </a:custGeom>
            <a:gradFill flip="none" rotWithShape="1">
              <a:gsLst>
                <a:gs pos="100000">
                  <a:schemeClr val="bg1"/>
                </a:gs>
                <a:gs pos="94000">
                  <a:srgbClr val="F8F8F8"/>
                </a:gs>
                <a:gs pos="57000">
                  <a:schemeClr val="bg1">
                    <a:lumMod val="75000"/>
                  </a:scheme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3679768" y="914008"/>
              <a:ext cx="1801044" cy="863992"/>
            </a:xfrm>
            <a:prstGeom prst="parallelogram">
              <a:avLst/>
            </a:prstGeom>
            <a:gradFill flip="none" rotWithShape="1">
              <a:gsLst>
                <a:gs pos="0">
                  <a:schemeClr val="bg1"/>
                </a:gs>
                <a:gs pos="37000">
                  <a:srgbClr val="FBFBFB"/>
                </a:gs>
                <a:gs pos="54000">
                  <a:srgbClr val="F8F8F8"/>
                </a:gs>
                <a:gs pos="83000">
                  <a:srgbClr val="E7E7E7"/>
                </a:gs>
              </a:gsLst>
              <a:path path="circle">
                <a:fillToRect l="100000" t="100000"/>
              </a:path>
              <a:tileRect r="-100000" b="-10000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679768" y="1778000"/>
              <a:ext cx="1580356" cy="254000"/>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3679768" y="5418836"/>
              <a:ext cx="1818640" cy="1262380"/>
            </a:xfrm>
            <a:custGeom>
              <a:avLst/>
              <a:gdLst>
                <a:gd name="connsiteX0" fmla="*/ 327024 w 1892300"/>
                <a:gd name="connsiteY0" fmla="*/ 0 h 990600"/>
                <a:gd name="connsiteX1" fmla="*/ 1892300 w 1892300"/>
                <a:gd name="connsiteY1" fmla="*/ 0 h 990600"/>
                <a:gd name="connsiteX2" fmla="*/ 1565276 w 1892300"/>
                <a:gd name="connsiteY2" fmla="*/ 749300 h 990600"/>
                <a:gd name="connsiteX3" fmla="*/ 1562100 w 1892300"/>
                <a:gd name="connsiteY3" fmla="*/ 749300 h 990600"/>
                <a:gd name="connsiteX4" fmla="*/ 1311276 w 1892300"/>
                <a:gd name="connsiteY4" fmla="*/ 990600 h 990600"/>
                <a:gd name="connsiteX5" fmla="*/ 250824 w 1892300"/>
                <a:gd name="connsiteY5" fmla="*/ 990600 h 990600"/>
                <a:gd name="connsiteX6" fmla="*/ 0 w 1892300"/>
                <a:gd name="connsiteY6" fmla="*/ 749300 h 990600"/>
                <a:gd name="connsiteX0-1" fmla="*/ 327024 w 1611884"/>
                <a:gd name="connsiteY0-2" fmla="*/ 0 h 990600"/>
                <a:gd name="connsiteX1-3" fmla="*/ 1611884 w 1611884"/>
                <a:gd name="connsiteY1-4" fmla="*/ 0 h 990600"/>
                <a:gd name="connsiteX2-5" fmla="*/ 1565276 w 1611884"/>
                <a:gd name="connsiteY2-6" fmla="*/ 749300 h 990600"/>
                <a:gd name="connsiteX3-7" fmla="*/ 1562100 w 1611884"/>
                <a:gd name="connsiteY3-8" fmla="*/ 749300 h 990600"/>
                <a:gd name="connsiteX4-9" fmla="*/ 1311276 w 1611884"/>
                <a:gd name="connsiteY4-10" fmla="*/ 990600 h 990600"/>
                <a:gd name="connsiteX5-11" fmla="*/ 250824 w 1611884"/>
                <a:gd name="connsiteY5-12" fmla="*/ 990600 h 990600"/>
                <a:gd name="connsiteX6-13" fmla="*/ 0 w 1611884"/>
                <a:gd name="connsiteY6-14" fmla="*/ 749300 h 990600"/>
                <a:gd name="connsiteX7" fmla="*/ 327024 w 1611884"/>
                <a:gd name="connsiteY7" fmla="*/ 0 h 990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611884" h="990600">
                  <a:moveTo>
                    <a:pt x="327024" y="0"/>
                  </a:moveTo>
                  <a:lnTo>
                    <a:pt x="1611884" y="0"/>
                  </a:lnTo>
                  <a:lnTo>
                    <a:pt x="1565276" y="749300"/>
                  </a:lnTo>
                  <a:lnTo>
                    <a:pt x="1562100" y="749300"/>
                  </a:lnTo>
                  <a:lnTo>
                    <a:pt x="1311276" y="990600"/>
                  </a:lnTo>
                  <a:lnTo>
                    <a:pt x="250824" y="990600"/>
                  </a:lnTo>
                  <a:lnTo>
                    <a:pt x="0" y="749300"/>
                  </a:lnTo>
                  <a:lnTo>
                    <a:pt x="327024" y="0"/>
                  </a:lnTo>
                  <a:close/>
                </a:path>
              </a:pathLst>
            </a:custGeom>
            <a:solidFill>
              <a:schemeClr val="bg1">
                <a:lumMod val="6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flipH="1">
              <a:off x="3679768" y="1778104"/>
              <a:ext cx="1701800" cy="3733696"/>
            </a:xfrm>
            <a:prstGeom prst="parallelogram">
              <a:avLst>
                <a:gd name="adj" fmla="val 7019"/>
              </a:avLst>
            </a:prstGeom>
            <a:gradFill flip="none" rotWithShape="1">
              <a:gsLst>
                <a:gs pos="0">
                  <a:schemeClr val="bg1"/>
                </a:gs>
                <a:gs pos="37000">
                  <a:srgbClr val="FBFBFB"/>
                </a:gs>
                <a:gs pos="54000">
                  <a:srgbClr val="F8F8F8"/>
                </a:gs>
                <a:gs pos="83000">
                  <a:srgbClr val="E7E7E7"/>
                </a:gs>
              </a:gsLst>
              <a:path path="circle">
                <a:fillToRect l="100000" b="100000"/>
              </a:path>
              <a:tileRect t="-100000" r="-10000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3489268" y="5511800"/>
              <a:ext cx="1892300" cy="730800"/>
            </a:xfrm>
            <a:custGeom>
              <a:avLst/>
              <a:gdLst>
                <a:gd name="connsiteX0" fmla="*/ 327024 w 1892300"/>
                <a:gd name="connsiteY0" fmla="*/ 0 h 990600"/>
                <a:gd name="connsiteX1" fmla="*/ 1892300 w 1892300"/>
                <a:gd name="connsiteY1" fmla="*/ 0 h 990600"/>
                <a:gd name="connsiteX2" fmla="*/ 1565276 w 1892300"/>
                <a:gd name="connsiteY2" fmla="*/ 749300 h 990600"/>
                <a:gd name="connsiteX3" fmla="*/ 1562100 w 1892300"/>
                <a:gd name="connsiteY3" fmla="*/ 749300 h 990600"/>
                <a:gd name="connsiteX4" fmla="*/ 1311276 w 1892300"/>
                <a:gd name="connsiteY4" fmla="*/ 990600 h 990600"/>
                <a:gd name="connsiteX5" fmla="*/ 250824 w 1892300"/>
                <a:gd name="connsiteY5" fmla="*/ 990600 h 990600"/>
                <a:gd name="connsiteX6" fmla="*/ 0 w 1892300"/>
                <a:gd name="connsiteY6" fmla="*/ 74930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2300" h="990600">
                  <a:moveTo>
                    <a:pt x="327024" y="0"/>
                  </a:moveTo>
                  <a:lnTo>
                    <a:pt x="1892300" y="0"/>
                  </a:lnTo>
                  <a:lnTo>
                    <a:pt x="1565276" y="749300"/>
                  </a:lnTo>
                  <a:lnTo>
                    <a:pt x="1562100" y="749300"/>
                  </a:lnTo>
                  <a:lnTo>
                    <a:pt x="1311276" y="990600"/>
                  </a:lnTo>
                  <a:lnTo>
                    <a:pt x="250824" y="990600"/>
                  </a:lnTo>
                  <a:lnTo>
                    <a:pt x="0" y="74930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a:off x="3679768" y="1771650"/>
              <a:ext cx="15748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679768" y="2032000"/>
              <a:ext cx="15748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801688" y="5483352"/>
              <a:ext cx="15748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223328" y="5164836"/>
              <a:ext cx="11531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3" name="矩形 32"/>
          <p:cNvSpPr/>
          <p:nvPr/>
        </p:nvSpPr>
        <p:spPr>
          <a:xfrm>
            <a:off x="919994" y="2024868"/>
            <a:ext cx="640080" cy="2861310"/>
          </a:xfrm>
          <a:prstGeom prst="rect">
            <a:avLst/>
          </a:prstGeom>
        </p:spPr>
        <p:txBody>
          <a:bodyPr wrap="none">
            <a:spAutoFit/>
          </a:bodyPr>
          <a:lstStyle/>
          <a:p>
            <a:endParaRPr lang="zh-CN" altLang="en-US" sz="3600">
              <a:solidFill>
                <a:srgbClr val="080808"/>
              </a:solidFill>
              <a:latin typeface="隶书" panose="02010509060101010101" pitchFamily="49" charset="-122"/>
              <a:ea typeface="隶书" panose="02010509060101010101" pitchFamily="49" charset="-122"/>
            </a:endParaRPr>
          </a:p>
          <a:p>
            <a:r>
              <a:rPr lang="zh-CN" altLang="en-US" sz="3600">
                <a:solidFill>
                  <a:srgbClr val="080808"/>
                </a:solidFill>
                <a:latin typeface="隶书" panose="02010509060101010101" pitchFamily="49" charset="-122"/>
                <a:ea typeface="隶书" panose="02010509060101010101" pitchFamily="49" charset="-122"/>
              </a:rPr>
              <a:t>规</a:t>
            </a:r>
            <a:br>
              <a:rPr lang="zh-CN" altLang="en-US" sz="3600">
                <a:solidFill>
                  <a:srgbClr val="080808"/>
                </a:solidFill>
                <a:latin typeface="隶书" panose="02010509060101010101" pitchFamily="49" charset="-122"/>
                <a:ea typeface="隶书" panose="02010509060101010101" pitchFamily="49" charset="-122"/>
              </a:rPr>
            </a:br>
            <a:r>
              <a:rPr lang="zh-CN" altLang="en-US" sz="3600">
                <a:solidFill>
                  <a:srgbClr val="080808"/>
                </a:solidFill>
                <a:latin typeface="隶书" panose="02010509060101010101" pitchFamily="49" charset="-122"/>
                <a:ea typeface="隶书" panose="02010509060101010101" pitchFamily="49" charset="-122"/>
              </a:rPr>
              <a:t>划</a:t>
            </a:r>
          </a:p>
          <a:p>
            <a:r>
              <a:rPr lang="zh-CN" altLang="en-US" sz="3600">
                <a:solidFill>
                  <a:srgbClr val="080808"/>
                </a:solidFill>
                <a:latin typeface="隶书" panose="02010509060101010101" pitchFamily="49" charset="-122"/>
                <a:ea typeface="隶书" panose="02010509060101010101" pitchFamily="49" charset="-122"/>
              </a:rPr>
              <a:t>项</a:t>
            </a:r>
          </a:p>
          <a:p>
            <a:r>
              <a:rPr lang="zh-CN" altLang="en-US" sz="3600">
                <a:solidFill>
                  <a:srgbClr val="080808"/>
                </a:solidFill>
                <a:latin typeface="隶书" panose="02010509060101010101" pitchFamily="49" charset="-122"/>
                <a:ea typeface="隶书" panose="02010509060101010101" pitchFamily="49" charset="-122"/>
              </a:rPr>
              <a:t>目</a:t>
            </a:r>
            <a:endParaRPr lang="zh-CN" altLang="en-US" sz="3600" dirty="0">
              <a:solidFill>
                <a:srgbClr val="080808"/>
              </a:solidFill>
              <a:latin typeface="隶书" panose="02010509060101010101" pitchFamily="49" charset="-122"/>
              <a:ea typeface="隶书" panose="02010509060101010101" pitchFamily="49" charset="-122"/>
            </a:endParaRPr>
          </a:p>
        </p:txBody>
      </p:sp>
      <p:sp>
        <p:nvSpPr>
          <p:cNvPr id="2" name="文本框 1"/>
          <p:cNvSpPr txBox="1"/>
          <p:nvPr/>
        </p:nvSpPr>
        <p:spPr>
          <a:xfrm>
            <a:off x="2500630" y="776605"/>
            <a:ext cx="9372600" cy="6179820"/>
          </a:xfrm>
          <a:prstGeom prst="rect">
            <a:avLst/>
          </a:prstGeom>
          <a:noFill/>
        </p:spPr>
        <p:txBody>
          <a:bodyPr wrap="square" rtlCol="0" anchor="t">
            <a:spAutoFit/>
          </a:bodyPr>
          <a:lstStyle/>
          <a:p>
            <a:pPr algn="l">
              <a:lnSpc>
                <a:spcPct val="110000"/>
              </a:lnSpc>
            </a:pPr>
            <a:r>
              <a:rPr lang="en-US" altLang="zh-CN" sz="2400" b="1">
                <a:solidFill>
                  <a:srgbClr val="080808"/>
                </a:solidFill>
                <a:latin typeface="宋体" panose="02010600030101010101" pitchFamily="2" charset="-122"/>
                <a:ea typeface="宋体" panose="02010600030101010101" pitchFamily="2" charset="-122"/>
                <a:sym typeface="+mn-ea"/>
              </a:rPr>
              <a:t>20</a:t>
            </a:r>
            <a:r>
              <a:rPr lang="zh-CN" altLang="en-US" sz="2400" b="1">
                <a:solidFill>
                  <a:srgbClr val="080808"/>
                </a:solidFill>
                <a:latin typeface="宋体" panose="02010600030101010101" pitchFamily="2" charset="-122"/>
                <a:ea typeface="宋体" panose="02010600030101010101" pitchFamily="2" charset="-122"/>
                <a:sym typeface="+mn-ea"/>
              </a:rPr>
              <a:t>.石油液化气加工项目</a:t>
            </a:r>
            <a:r>
              <a:rPr lang="zh-CN" altLang="en-US" sz="2400">
                <a:solidFill>
                  <a:srgbClr val="080808"/>
                </a:solidFill>
                <a:latin typeface="宋体" panose="02010600030101010101" pitchFamily="2" charset="-122"/>
                <a:ea typeface="宋体" panose="02010600030101010101" pitchFamily="2" charset="-122"/>
                <a:sym typeface="+mn-ea"/>
              </a:rPr>
              <a:t>：原料系阿曼石油公司与科威特合作的年加工1000万吨炼油厂，2018年开工，五年后投产。约有80万吨液化气可以生产丙烯或芳烃类产品，阿曼其他炼油厂（规模不大）也有石油液化气产品。</a:t>
            </a:r>
          </a:p>
          <a:p>
            <a:pPr algn="l">
              <a:lnSpc>
                <a:spcPct val="110000"/>
              </a:lnSpc>
            </a:pPr>
            <a:r>
              <a:rPr lang="en-US" altLang="zh-CN" sz="2400" b="1">
                <a:solidFill>
                  <a:srgbClr val="080808"/>
                </a:solidFill>
                <a:latin typeface="宋体" panose="02010600030101010101" pitchFamily="2" charset="-122"/>
                <a:ea typeface="宋体" panose="02010600030101010101" pitchFamily="2" charset="-122"/>
                <a:sym typeface="+mn-ea"/>
              </a:rPr>
              <a:t>21</a:t>
            </a:r>
            <a:r>
              <a:rPr lang="zh-CN" altLang="en-US" sz="2400" b="1">
                <a:solidFill>
                  <a:srgbClr val="080808"/>
                </a:solidFill>
                <a:latin typeface="宋体" panose="02010600030101010101" pitchFamily="2" charset="-122"/>
                <a:ea typeface="宋体" panose="02010600030101010101" pitchFamily="2" charset="-122"/>
                <a:sym typeface="+mn-ea"/>
              </a:rPr>
              <a:t>.石油焦加工项目：</a:t>
            </a:r>
            <a:r>
              <a:rPr lang="zh-CN" altLang="en-US" sz="2400">
                <a:solidFill>
                  <a:srgbClr val="080808"/>
                </a:solidFill>
                <a:latin typeface="宋体" panose="02010600030101010101" pitchFamily="2" charset="-122"/>
                <a:ea typeface="宋体" panose="02010600030101010101" pitchFamily="2" charset="-122"/>
                <a:sym typeface="+mn-ea"/>
              </a:rPr>
              <a:t>阿曼炼油厂还产出石油焦，加上阿曼其他炼油厂的石油焦约近200万吨，可以生产甲醇或其他产品。</a:t>
            </a:r>
          </a:p>
          <a:p>
            <a:pPr algn="l">
              <a:lnSpc>
                <a:spcPct val="110000"/>
              </a:lnSpc>
            </a:pPr>
            <a:r>
              <a:rPr lang="en-US" altLang="zh-CN" sz="2400" b="1">
                <a:solidFill>
                  <a:srgbClr val="080808"/>
                </a:solidFill>
                <a:latin typeface="宋体" panose="02010600030101010101" pitchFamily="2" charset="-122"/>
                <a:ea typeface="宋体" panose="02010600030101010101" pitchFamily="2" charset="-122"/>
                <a:sym typeface="+mn-ea"/>
              </a:rPr>
              <a:t>22</a:t>
            </a:r>
            <a:r>
              <a:rPr lang="zh-CN" altLang="en-US" sz="2400" b="1">
                <a:solidFill>
                  <a:srgbClr val="080808"/>
                </a:solidFill>
                <a:latin typeface="宋体" panose="02010600030101010101" pitchFamily="2" charset="-122"/>
                <a:ea typeface="宋体" panose="02010600030101010101" pitchFamily="2" charset="-122"/>
                <a:sym typeface="+mn-ea"/>
              </a:rPr>
              <a:t>.氧化铝项目：</a:t>
            </a:r>
            <a:r>
              <a:rPr lang="zh-CN" altLang="en-US" sz="2400">
                <a:solidFill>
                  <a:srgbClr val="080808"/>
                </a:solidFill>
                <a:latin typeface="宋体" panose="02010600030101010101" pitchFamily="2" charset="-122"/>
                <a:ea typeface="宋体" panose="02010600030101010101" pitchFamily="2" charset="-122"/>
                <a:sym typeface="+mn-ea"/>
              </a:rPr>
              <a:t>海湾六国电解铝产量较发达，约200万吨产量，需要400万吨氧化铝。原料用铝矾土（印度西北部有高质量的矿），烧碱（海湾六国有，其中沙特是世界较大的烧碱出口国）；</a:t>
            </a:r>
            <a:endParaRPr lang="zh-CN" altLang="en-US" sz="2400">
              <a:latin typeface="仿宋_GB2312" panose="02010609030101010101" charset="-122"/>
              <a:ea typeface="仿宋_GB2312" panose="02010609030101010101" charset="-122"/>
              <a:cs typeface="仿宋_GB2312" panose="02010609030101010101" charset="-122"/>
              <a:sym typeface="+mn-ea"/>
            </a:endParaRPr>
          </a:p>
          <a:p>
            <a:pPr>
              <a:lnSpc>
                <a:spcPct val="110000"/>
              </a:lnSpc>
            </a:pPr>
            <a:r>
              <a:rPr lang="en-US" altLang="zh-CN" sz="2400" b="1">
                <a:solidFill>
                  <a:srgbClr val="080808"/>
                </a:solidFill>
                <a:latin typeface="宋体" panose="02010600030101010101" pitchFamily="2" charset="-122"/>
                <a:ea typeface="宋体" panose="02010600030101010101" pitchFamily="2" charset="-122"/>
                <a:sym typeface="+mn-ea"/>
              </a:rPr>
              <a:t>23.</a:t>
            </a:r>
            <a:r>
              <a:rPr lang="zh-CN" altLang="en-US" sz="2400" b="1">
                <a:solidFill>
                  <a:srgbClr val="080808"/>
                </a:solidFill>
                <a:latin typeface="宋体" panose="02010600030101010101" pitchFamily="2" charset="-122"/>
                <a:ea typeface="宋体" panose="02010600030101010101" pitchFamily="2" charset="-122"/>
                <a:sym typeface="+mn-ea"/>
              </a:rPr>
              <a:t>干船坞项目：</a:t>
            </a:r>
            <a:r>
              <a:rPr lang="zh-CN" altLang="en-US" sz="2400">
                <a:solidFill>
                  <a:srgbClr val="080808"/>
                </a:solidFill>
                <a:latin typeface="宋体" panose="02010600030101010101" pitchFamily="2" charset="-122"/>
                <a:ea typeface="宋体" panose="02010600030101010101" pitchFamily="2" charset="-122"/>
                <a:sym typeface="+mn-ea"/>
              </a:rPr>
              <a:t>阿曼杜库姆干船坞公司于2006年9月由阿曼政府组建，该公司拥有总长2800米的埠头，总面积45.3平方公里的水陆占地，两座干坞分别为410米×95米和410米×80米，深10米，高14米。阿曼方有意将经营权交予中国公司，但中国公司必须通过购买股份或增资扩股方式与阿曼方合作。之后，有意允许中国军舰进驻维修，并可作为中国海军的补给基地；</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3"/>
          <p:cNvPicPr>
            <a:picLocks noChangeAspect="1"/>
          </p:cNvPicPr>
          <p:nvPr/>
        </p:nvPicPr>
        <p:blipFill>
          <a:blip r:embed="rId2" cstate="print"/>
          <a:srcRect/>
          <a:stretch>
            <a:fillRect/>
          </a:stretch>
        </p:blipFill>
        <p:spPr>
          <a:xfrm>
            <a:off x="0" y="692695"/>
            <a:ext cx="12192000" cy="5992282"/>
          </a:xfrm>
          <a:prstGeom prst="rect">
            <a:avLst/>
          </a:prstGeom>
        </p:spPr>
      </p:pic>
      <p:sp>
        <p:nvSpPr>
          <p:cNvPr id="22" name="Freeform 98"/>
          <p:cNvSpPr/>
          <p:nvPr/>
        </p:nvSpPr>
        <p:spPr bwMode="auto">
          <a:xfrm>
            <a:off x="3924300" y="6322593"/>
            <a:ext cx="3056817" cy="458876"/>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1765">
              <a:lnSpc>
                <a:spcPct val="90000"/>
              </a:lnSpc>
              <a:spcAft>
                <a:spcPct val="35000"/>
              </a:spcAft>
              <a:defRPr/>
            </a:pPr>
            <a:r>
              <a:rPr lang="zh-CN" altLang="en-US" sz="2600" b="1">
                <a:solidFill>
                  <a:schemeClr val="bg1"/>
                </a:solidFill>
                <a:latin typeface="隶书" panose="02010509060101010101" pitchFamily="49" charset="-122"/>
                <a:ea typeface="隶书" panose="02010509060101010101" pitchFamily="49" charset="-122"/>
                <a:cs typeface="Lato Regular"/>
              </a:rPr>
              <a:t>发改委</a:t>
            </a:r>
            <a:r>
              <a:rPr lang="en-US" altLang="zh-CN" sz="2600" b="1">
                <a:solidFill>
                  <a:schemeClr val="bg1"/>
                </a:solidFill>
                <a:latin typeface="隶书" panose="02010509060101010101" pitchFamily="49" charset="-122"/>
                <a:ea typeface="隶书" panose="02010509060101010101" pitchFamily="49" charset="-122"/>
                <a:cs typeface="Lato Regular"/>
              </a:rPr>
              <a:t>&amp;</a:t>
            </a:r>
            <a:r>
              <a:rPr lang="zh-CN" altLang="en-US" sz="2600" b="1">
                <a:solidFill>
                  <a:schemeClr val="bg1"/>
                </a:solidFill>
                <a:latin typeface="隶书" panose="02010509060101010101" pitchFamily="49" charset="-122"/>
                <a:ea typeface="隶书" panose="02010509060101010101" pitchFamily="49" charset="-122"/>
                <a:cs typeface="Lato Regular"/>
              </a:rPr>
              <a:t>商务部文件</a:t>
            </a:r>
            <a:endParaRPr lang="en-US" sz="2600" b="1" dirty="0">
              <a:solidFill>
                <a:schemeClr val="bg1"/>
              </a:solidFill>
              <a:latin typeface="隶书" panose="02010509060101010101" pitchFamily="49" charset="-122"/>
              <a:ea typeface="隶书" panose="02010509060101010101" pitchFamily="49" charset="-122"/>
              <a:cs typeface="Lato Regular"/>
            </a:endParaRPr>
          </a:p>
        </p:txBody>
      </p:sp>
      <p:sp>
        <p:nvSpPr>
          <p:cNvPr id="81" name="Freeform 78"/>
          <p:cNvSpPr/>
          <p:nvPr/>
        </p:nvSpPr>
        <p:spPr bwMode="auto">
          <a:xfrm>
            <a:off x="7603416" y="6333581"/>
            <a:ext cx="2086683" cy="434980"/>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1765">
              <a:lnSpc>
                <a:spcPct val="90000"/>
              </a:lnSpc>
              <a:spcAft>
                <a:spcPct val="35000"/>
              </a:spcAft>
              <a:defRPr/>
            </a:pPr>
            <a:r>
              <a:rPr lang="zh-CN" altLang="en-US" sz="2600" b="1">
                <a:solidFill>
                  <a:schemeClr val="bg1"/>
                </a:solidFill>
                <a:latin typeface="隶书" panose="02010509060101010101" pitchFamily="49" charset="-122"/>
                <a:ea typeface="隶书" panose="02010509060101010101" pitchFamily="49" charset="-122"/>
                <a:cs typeface="Lato Regular"/>
              </a:rPr>
              <a:t>专题会议纪要</a:t>
            </a:r>
            <a:endParaRPr lang="en-US" sz="2600" b="1" dirty="0">
              <a:solidFill>
                <a:schemeClr val="bg1"/>
              </a:solidFill>
              <a:latin typeface="隶书" panose="02010509060101010101" pitchFamily="49" charset="-122"/>
              <a:ea typeface="隶书" panose="02010509060101010101" pitchFamily="49" charset="-122"/>
              <a:cs typeface="Lato Regular"/>
            </a:endParaRPr>
          </a:p>
        </p:txBody>
      </p:sp>
      <p:sp>
        <p:nvSpPr>
          <p:cNvPr id="47" name="Freeform 98"/>
          <p:cNvSpPr/>
          <p:nvPr/>
        </p:nvSpPr>
        <p:spPr bwMode="auto">
          <a:xfrm>
            <a:off x="431799" y="6343694"/>
            <a:ext cx="2977033" cy="50065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1765">
              <a:lnSpc>
                <a:spcPct val="90000"/>
              </a:lnSpc>
              <a:spcAft>
                <a:spcPct val="35000"/>
              </a:spcAft>
              <a:defRPr/>
            </a:pPr>
            <a:r>
              <a:rPr lang="zh-CN" altLang="en-US" sz="2600" b="1" dirty="0">
                <a:solidFill>
                  <a:schemeClr val="bg1"/>
                </a:solidFill>
                <a:latin typeface="隶书" panose="02010509060101010101" pitchFamily="49" charset="-122"/>
                <a:ea typeface="隶书" panose="02010509060101010101" pitchFamily="49" charset="-122"/>
                <a:cs typeface="Lato Regular"/>
              </a:rPr>
              <a:t>王勇国务委员专报</a:t>
            </a:r>
          </a:p>
        </p:txBody>
      </p:sp>
      <p:sp>
        <p:nvSpPr>
          <p:cNvPr id="70" name="Freeform 98"/>
          <p:cNvSpPr/>
          <p:nvPr/>
        </p:nvSpPr>
        <p:spPr bwMode="auto">
          <a:xfrm>
            <a:off x="10179127" y="6313242"/>
            <a:ext cx="1537051" cy="3717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1765">
              <a:lnSpc>
                <a:spcPct val="90000"/>
              </a:lnSpc>
              <a:spcAft>
                <a:spcPct val="35000"/>
              </a:spcAft>
              <a:defRPr/>
            </a:pPr>
            <a:r>
              <a:rPr lang="zh-CN" altLang="en-US" sz="2600" b="1">
                <a:solidFill>
                  <a:schemeClr val="bg1"/>
                </a:solidFill>
                <a:latin typeface="隶书" panose="02010509060101010101" pitchFamily="49" charset="-122"/>
                <a:ea typeface="隶书" panose="02010509060101010101" pitchFamily="49" charset="-122"/>
                <a:cs typeface="Lato Regular"/>
              </a:rPr>
              <a:t>主席批示</a:t>
            </a:r>
            <a:endParaRPr lang="en-US" sz="2600" b="1" dirty="0">
              <a:solidFill>
                <a:schemeClr val="bg1"/>
              </a:solidFill>
              <a:latin typeface="隶书" panose="02010509060101010101" pitchFamily="49" charset="-122"/>
              <a:ea typeface="隶书" panose="02010509060101010101" pitchFamily="49" charset="-122"/>
              <a:cs typeface="Lato Regular"/>
            </a:endParaRPr>
          </a:p>
        </p:txBody>
      </p:sp>
    </p:spTree>
    <p:extLst>
      <p:ext uri="{BB962C8B-B14F-4D97-AF65-F5344CB8AC3E}">
        <p14:creationId xmlns:p14="http://schemas.microsoft.com/office/powerpoint/2010/main" val="1307042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000708" y="188640"/>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chemeClr val="bg1"/>
                </a:solidFill>
                <a:latin typeface="华文行楷" panose="02010800040101010101" pitchFamily="2" charset="-122"/>
                <a:ea typeface="华文行楷" panose="02010800040101010101" pitchFamily="2" charset="-122"/>
              </a:rPr>
              <a:t>拟建项目</a:t>
            </a:r>
            <a:endParaRPr lang="zh-CN" altLang="en-US" sz="2400" b="1" dirty="0">
              <a:solidFill>
                <a:schemeClr val="bg1"/>
              </a:solidFill>
              <a:latin typeface="华文行楷" panose="02010800040101010101" pitchFamily="2" charset="-122"/>
              <a:ea typeface="华文行楷" panose="02010800040101010101" pitchFamily="2" charset="-122"/>
            </a:endParaRPr>
          </a:p>
        </p:txBody>
      </p:sp>
      <p:grpSp>
        <p:nvGrpSpPr>
          <p:cNvPr id="3" name="组合 33"/>
          <p:cNvGrpSpPr/>
          <p:nvPr/>
        </p:nvGrpSpPr>
        <p:grpSpPr>
          <a:xfrm>
            <a:off x="178318" y="576320"/>
            <a:ext cx="2233676" cy="6127248"/>
            <a:chOff x="3489268" y="553968"/>
            <a:chExt cx="2233676" cy="6127248"/>
          </a:xfrm>
        </p:grpSpPr>
        <p:sp>
          <p:nvSpPr>
            <p:cNvPr id="35" name="任意多边形 34"/>
            <p:cNvSpPr/>
            <p:nvPr/>
          </p:nvSpPr>
          <p:spPr>
            <a:xfrm>
              <a:off x="4223328" y="553968"/>
              <a:ext cx="1499616" cy="5972816"/>
            </a:xfrm>
            <a:custGeom>
              <a:avLst/>
              <a:gdLst>
                <a:gd name="connsiteX0" fmla="*/ 1085088 w 1085088"/>
                <a:gd name="connsiteY0" fmla="*/ 0 h 4949952"/>
                <a:gd name="connsiteX1" fmla="*/ 902208 w 1085088"/>
                <a:gd name="connsiteY1" fmla="*/ 4949952 h 4949952"/>
                <a:gd name="connsiteX2" fmla="*/ 0 w 1085088"/>
                <a:gd name="connsiteY2" fmla="*/ 1316736 h 4949952"/>
                <a:gd name="connsiteX3" fmla="*/ 1085088 w 1085088"/>
                <a:gd name="connsiteY3" fmla="*/ 0 h 4949952"/>
              </a:gdLst>
              <a:ahLst/>
              <a:cxnLst>
                <a:cxn ang="0">
                  <a:pos x="connsiteX0" y="connsiteY0"/>
                </a:cxn>
                <a:cxn ang="0">
                  <a:pos x="connsiteX1" y="connsiteY1"/>
                </a:cxn>
                <a:cxn ang="0">
                  <a:pos x="connsiteX2" y="connsiteY2"/>
                </a:cxn>
                <a:cxn ang="0">
                  <a:pos x="connsiteX3" y="connsiteY3"/>
                </a:cxn>
              </a:cxnLst>
              <a:rect l="l" t="t" r="r" b="b"/>
              <a:pathLst>
                <a:path w="1085088" h="4949952">
                  <a:moveTo>
                    <a:pt x="1085088" y="0"/>
                  </a:moveTo>
                  <a:lnTo>
                    <a:pt x="902208" y="4949952"/>
                  </a:lnTo>
                  <a:lnTo>
                    <a:pt x="0" y="1316736"/>
                  </a:lnTo>
                  <a:lnTo>
                    <a:pt x="1085088" y="0"/>
                  </a:lnTo>
                  <a:close/>
                </a:path>
              </a:pathLst>
            </a:custGeom>
            <a:gradFill flip="none" rotWithShape="1">
              <a:gsLst>
                <a:gs pos="100000">
                  <a:schemeClr val="bg1"/>
                </a:gs>
                <a:gs pos="94000">
                  <a:srgbClr val="F8F8F8"/>
                </a:gs>
                <a:gs pos="57000">
                  <a:schemeClr val="bg1">
                    <a:lumMod val="75000"/>
                  </a:scheme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3679768" y="914008"/>
              <a:ext cx="1801044" cy="863992"/>
            </a:xfrm>
            <a:prstGeom prst="parallelogram">
              <a:avLst/>
            </a:prstGeom>
            <a:gradFill flip="none" rotWithShape="1">
              <a:gsLst>
                <a:gs pos="0">
                  <a:schemeClr val="bg1"/>
                </a:gs>
                <a:gs pos="37000">
                  <a:srgbClr val="FBFBFB"/>
                </a:gs>
                <a:gs pos="54000">
                  <a:srgbClr val="F8F8F8"/>
                </a:gs>
                <a:gs pos="83000">
                  <a:srgbClr val="E7E7E7"/>
                </a:gs>
              </a:gsLst>
              <a:path path="circle">
                <a:fillToRect l="100000" t="100000"/>
              </a:path>
              <a:tileRect r="-100000" b="-10000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679768" y="1778000"/>
              <a:ext cx="1580356" cy="254000"/>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3679768" y="5418836"/>
              <a:ext cx="1818640" cy="1262380"/>
            </a:xfrm>
            <a:custGeom>
              <a:avLst/>
              <a:gdLst>
                <a:gd name="connsiteX0" fmla="*/ 327024 w 1892300"/>
                <a:gd name="connsiteY0" fmla="*/ 0 h 990600"/>
                <a:gd name="connsiteX1" fmla="*/ 1892300 w 1892300"/>
                <a:gd name="connsiteY1" fmla="*/ 0 h 990600"/>
                <a:gd name="connsiteX2" fmla="*/ 1565276 w 1892300"/>
                <a:gd name="connsiteY2" fmla="*/ 749300 h 990600"/>
                <a:gd name="connsiteX3" fmla="*/ 1562100 w 1892300"/>
                <a:gd name="connsiteY3" fmla="*/ 749300 h 990600"/>
                <a:gd name="connsiteX4" fmla="*/ 1311276 w 1892300"/>
                <a:gd name="connsiteY4" fmla="*/ 990600 h 990600"/>
                <a:gd name="connsiteX5" fmla="*/ 250824 w 1892300"/>
                <a:gd name="connsiteY5" fmla="*/ 990600 h 990600"/>
                <a:gd name="connsiteX6" fmla="*/ 0 w 1892300"/>
                <a:gd name="connsiteY6" fmla="*/ 749300 h 990600"/>
                <a:gd name="connsiteX0-1" fmla="*/ 327024 w 1611884"/>
                <a:gd name="connsiteY0-2" fmla="*/ 0 h 990600"/>
                <a:gd name="connsiteX1-3" fmla="*/ 1611884 w 1611884"/>
                <a:gd name="connsiteY1-4" fmla="*/ 0 h 990600"/>
                <a:gd name="connsiteX2-5" fmla="*/ 1565276 w 1611884"/>
                <a:gd name="connsiteY2-6" fmla="*/ 749300 h 990600"/>
                <a:gd name="connsiteX3-7" fmla="*/ 1562100 w 1611884"/>
                <a:gd name="connsiteY3-8" fmla="*/ 749300 h 990600"/>
                <a:gd name="connsiteX4-9" fmla="*/ 1311276 w 1611884"/>
                <a:gd name="connsiteY4-10" fmla="*/ 990600 h 990600"/>
                <a:gd name="connsiteX5-11" fmla="*/ 250824 w 1611884"/>
                <a:gd name="connsiteY5-12" fmla="*/ 990600 h 990600"/>
                <a:gd name="connsiteX6-13" fmla="*/ 0 w 1611884"/>
                <a:gd name="connsiteY6-14" fmla="*/ 749300 h 990600"/>
                <a:gd name="connsiteX7" fmla="*/ 327024 w 1611884"/>
                <a:gd name="connsiteY7" fmla="*/ 0 h 990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611884" h="990600">
                  <a:moveTo>
                    <a:pt x="327024" y="0"/>
                  </a:moveTo>
                  <a:lnTo>
                    <a:pt x="1611884" y="0"/>
                  </a:lnTo>
                  <a:lnTo>
                    <a:pt x="1565276" y="749300"/>
                  </a:lnTo>
                  <a:lnTo>
                    <a:pt x="1562100" y="749300"/>
                  </a:lnTo>
                  <a:lnTo>
                    <a:pt x="1311276" y="990600"/>
                  </a:lnTo>
                  <a:lnTo>
                    <a:pt x="250824" y="990600"/>
                  </a:lnTo>
                  <a:lnTo>
                    <a:pt x="0" y="749300"/>
                  </a:lnTo>
                  <a:lnTo>
                    <a:pt x="327024" y="0"/>
                  </a:lnTo>
                  <a:close/>
                </a:path>
              </a:pathLst>
            </a:custGeom>
            <a:solidFill>
              <a:schemeClr val="bg1">
                <a:lumMod val="6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flipH="1">
              <a:off x="3679768" y="1778104"/>
              <a:ext cx="1701800" cy="3733696"/>
            </a:xfrm>
            <a:prstGeom prst="parallelogram">
              <a:avLst>
                <a:gd name="adj" fmla="val 7019"/>
              </a:avLst>
            </a:prstGeom>
            <a:gradFill flip="none" rotWithShape="1">
              <a:gsLst>
                <a:gs pos="0">
                  <a:schemeClr val="bg1"/>
                </a:gs>
                <a:gs pos="37000">
                  <a:srgbClr val="FBFBFB"/>
                </a:gs>
                <a:gs pos="54000">
                  <a:srgbClr val="F8F8F8"/>
                </a:gs>
                <a:gs pos="83000">
                  <a:srgbClr val="E7E7E7"/>
                </a:gs>
              </a:gsLst>
              <a:path path="circle">
                <a:fillToRect l="100000" b="100000"/>
              </a:path>
              <a:tileRect t="-100000" r="-10000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3489268" y="5511800"/>
              <a:ext cx="1892300" cy="730800"/>
            </a:xfrm>
            <a:custGeom>
              <a:avLst/>
              <a:gdLst>
                <a:gd name="connsiteX0" fmla="*/ 327024 w 1892300"/>
                <a:gd name="connsiteY0" fmla="*/ 0 h 990600"/>
                <a:gd name="connsiteX1" fmla="*/ 1892300 w 1892300"/>
                <a:gd name="connsiteY1" fmla="*/ 0 h 990600"/>
                <a:gd name="connsiteX2" fmla="*/ 1565276 w 1892300"/>
                <a:gd name="connsiteY2" fmla="*/ 749300 h 990600"/>
                <a:gd name="connsiteX3" fmla="*/ 1562100 w 1892300"/>
                <a:gd name="connsiteY3" fmla="*/ 749300 h 990600"/>
                <a:gd name="connsiteX4" fmla="*/ 1311276 w 1892300"/>
                <a:gd name="connsiteY4" fmla="*/ 990600 h 990600"/>
                <a:gd name="connsiteX5" fmla="*/ 250824 w 1892300"/>
                <a:gd name="connsiteY5" fmla="*/ 990600 h 990600"/>
                <a:gd name="connsiteX6" fmla="*/ 0 w 1892300"/>
                <a:gd name="connsiteY6" fmla="*/ 74930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2300" h="990600">
                  <a:moveTo>
                    <a:pt x="327024" y="0"/>
                  </a:moveTo>
                  <a:lnTo>
                    <a:pt x="1892300" y="0"/>
                  </a:lnTo>
                  <a:lnTo>
                    <a:pt x="1565276" y="749300"/>
                  </a:lnTo>
                  <a:lnTo>
                    <a:pt x="1562100" y="749300"/>
                  </a:lnTo>
                  <a:lnTo>
                    <a:pt x="1311276" y="990600"/>
                  </a:lnTo>
                  <a:lnTo>
                    <a:pt x="250824" y="990600"/>
                  </a:lnTo>
                  <a:lnTo>
                    <a:pt x="0" y="74930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a:off x="3679768" y="1771650"/>
              <a:ext cx="15748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679768" y="2032000"/>
              <a:ext cx="15748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801688" y="5483352"/>
              <a:ext cx="15748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223328" y="5164836"/>
              <a:ext cx="11531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3" name="矩形 32"/>
          <p:cNvSpPr/>
          <p:nvPr/>
        </p:nvSpPr>
        <p:spPr>
          <a:xfrm>
            <a:off x="919994" y="2024868"/>
            <a:ext cx="640080" cy="2861310"/>
          </a:xfrm>
          <a:prstGeom prst="rect">
            <a:avLst/>
          </a:prstGeom>
        </p:spPr>
        <p:txBody>
          <a:bodyPr wrap="none">
            <a:spAutoFit/>
          </a:bodyPr>
          <a:lstStyle/>
          <a:p>
            <a:endParaRPr lang="zh-CN" altLang="en-US" sz="3600">
              <a:solidFill>
                <a:srgbClr val="080808"/>
              </a:solidFill>
              <a:latin typeface="隶书" panose="02010509060101010101" pitchFamily="49" charset="-122"/>
              <a:ea typeface="隶书" panose="02010509060101010101" pitchFamily="49" charset="-122"/>
            </a:endParaRPr>
          </a:p>
          <a:p>
            <a:r>
              <a:rPr lang="zh-CN" altLang="en-US" sz="3600">
                <a:solidFill>
                  <a:srgbClr val="080808"/>
                </a:solidFill>
                <a:latin typeface="隶书" panose="02010509060101010101" pitchFamily="49" charset="-122"/>
                <a:ea typeface="隶书" panose="02010509060101010101" pitchFamily="49" charset="-122"/>
              </a:rPr>
              <a:t>规</a:t>
            </a:r>
            <a:br>
              <a:rPr lang="zh-CN" altLang="en-US" sz="3600">
                <a:solidFill>
                  <a:srgbClr val="080808"/>
                </a:solidFill>
                <a:latin typeface="隶书" panose="02010509060101010101" pitchFamily="49" charset="-122"/>
                <a:ea typeface="隶书" panose="02010509060101010101" pitchFamily="49" charset="-122"/>
              </a:rPr>
            </a:br>
            <a:r>
              <a:rPr lang="zh-CN" altLang="en-US" sz="3600">
                <a:solidFill>
                  <a:srgbClr val="080808"/>
                </a:solidFill>
                <a:latin typeface="隶书" panose="02010509060101010101" pitchFamily="49" charset="-122"/>
                <a:ea typeface="隶书" panose="02010509060101010101" pitchFamily="49" charset="-122"/>
              </a:rPr>
              <a:t>划</a:t>
            </a:r>
          </a:p>
          <a:p>
            <a:r>
              <a:rPr lang="zh-CN" altLang="en-US" sz="3600">
                <a:solidFill>
                  <a:srgbClr val="080808"/>
                </a:solidFill>
                <a:latin typeface="隶书" panose="02010509060101010101" pitchFamily="49" charset="-122"/>
                <a:ea typeface="隶书" panose="02010509060101010101" pitchFamily="49" charset="-122"/>
              </a:rPr>
              <a:t>项</a:t>
            </a:r>
          </a:p>
          <a:p>
            <a:r>
              <a:rPr lang="zh-CN" altLang="en-US" sz="3600">
                <a:solidFill>
                  <a:srgbClr val="080808"/>
                </a:solidFill>
                <a:latin typeface="隶书" panose="02010509060101010101" pitchFamily="49" charset="-122"/>
                <a:ea typeface="隶书" panose="02010509060101010101" pitchFamily="49" charset="-122"/>
              </a:rPr>
              <a:t>目</a:t>
            </a:r>
            <a:endParaRPr lang="zh-CN" altLang="en-US" sz="3600" dirty="0">
              <a:solidFill>
                <a:srgbClr val="080808"/>
              </a:solidFill>
              <a:latin typeface="隶书" panose="02010509060101010101" pitchFamily="49" charset="-122"/>
              <a:ea typeface="隶书" panose="02010509060101010101" pitchFamily="49" charset="-122"/>
            </a:endParaRPr>
          </a:p>
        </p:txBody>
      </p:sp>
      <p:sp>
        <p:nvSpPr>
          <p:cNvPr id="2" name="文本框 1"/>
          <p:cNvSpPr txBox="1"/>
          <p:nvPr/>
        </p:nvSpPr>
        <p:spPr>
          <a:xfrm>
            <a:off x="2638425" y="1139825"/>
            <a:ext cx="9049385" cy="4150360"/>
          </a:xfrm>
          <a:prstGeom prst="rect">
            <a:avLst/>
          </a:prstGeom>
          <a:noFill/>
        </p:spPr>
        <p:txBody>
          <a:bodyPr wrap="square" rtlCol="0" anchor="t">
            <a:spAutoFit/>
          </a:bodyPr>
          <a:lstStyle/>
          <a:p>
            <a:pPr algn="l">
              <a:lnSpc>
                <a:spcPct val="110000"/>
              </a:lnSpc>
            </a:pPr>
            <a:r>
              <a:rPr lang="en-US" altLang="zh-CN" sz="2400" b="1">
                <a:solidFill>
                  <a:srgbClr val="080808"/>
                </a:solidFill>
                <a:latin typeface="宋体" panose="02010600030101010101" pitchFamily="2" charset="-122"/>
                <a:ea typeface="宋体" panose="02010600030101010101" pitchFamily="2" charset="-122"/>
                <a:sym typeface="+mn-ea"/>
              </a:rPr>
              <a:t>24</a:t>
            </a:r>
            <a:r>
              <a:rPr lang="zh-CN" altLang="en-US" sz="2400" b="1">
                <a:solidFill>
                  <a:srgbClr val="080808"/>
                </a:solidFill>
                <a:latin typeface="宋体" panose="02010600030101010101" pitchFamily="2" charset="-122"/>
                <a:ea typeface="宋体" panose="02010600030101010101" pitchFamily="2" charset="-122"/>
                <a:sym typeface="+mn-ea"/>
              </a:rPr>
              <a:t>.污水处理项目：</a:t>
            </a:r>
            <a:r>
              <a:rPr lang="zh-CN" altLang="en-US" sz="2400">
                <a:solidFill>
                  <a:srgbClr val="080808"/>
                </a:solidFill>
                <a:latin typeface="宋体" panose="02010600030101010101" pitchFamily="2" charset="-122"/>
                <a:ea typeface="宋体" panose="02010600030101010101" pitchFamily="2" charset="-122"/>
                <a:sym typeface="+mn-ea"/>
              </a:rPr>
              <a:t>轻工业园区急需处理能力</a:t>
            </a:r>
            <a:r>
              <a:rPr lang="en-US" altLang="zh-CN" sz="2400">
                <a:solidFill>
                  <a:srgbClr val="080808"/>
                </a:solidFill>
                <a:latin typeface="宋体" panose="02010600030101010101" pitchFamily="2" charset="-122"/>
                <a:ea typeface="宋体" panose="02010600030101010101" pitchFamily="2" charset="-122"/>
                <a:sym typeface="+mn-ea"/>
              </a:rPr>
              <a:t>1</a:t>
            </a:r>
            <a:r>
              <a:rPr lang="zh-CN" altLang="zh-CN" sz="2400">
                <a:solidFill>
                  <a:srgbClr val="080808"/>
                </a:solidFill>
                <a:latin typeface="宋体" panose="02010600030101010101" pitchFamily="2" charset="-122"/>
                <a:ea typeface="宋体" panose="02010600030101010101" pitchFamily="2" charset="-122"/>
                <a:sym typeface="+mn-ea"/>
              </a:rPr>
              <a:t>万</a:t>
            </a:r>
            <a:r>
              <a:rPr lang="zh-CN" altLang="en-US" sz="2400">
                <a:solidFill>
                  <a:srgbClr val="080808"/>
                </a:solidFill>
                <a:latin typeface="宋体" panose="02010600030101010101" pitchFamily="2" charset="-122"/>
                <a:ea typeface="宋体" panose="02010600030101010101" pitchFamily="2" charset="-122"/>
                <a:sym typeface="+mn-ea"/>
              </a:rPr>
              <a:t>吨</a:t>
            </a:r>
            <a:r>
              <a:rPr lang="en-US" altLang="zh-CN" sz="2400">
                <a:solidFill>
                  <a:srgbClr val="080808"/>
                </a:solidFill>
                <a:latin typeface="宋体" panose="02010600030101010101" pitchFamily="2" charset="-122"/>
                <a:ea typeface="宋体" panose="02010600030101010101" pitchFamily="2" charset="-122"/>
                <a:sym typeface="+mn-ea"/>
              </a:rPr>
              <a:t>/</a:t>
            </a:r>
            <a:r>
              <a:rPr lang="zh-CN" altLang="en-US" sz="2400">
                <a:solidFill>
                  <a:srgbClr val="080808"/>
                </a:solidFill>
                <a:latin typeface="宋体" panose="02010600030101010101" pitchFamily="2" charset="-122"/>
                <a:ea typeface="宋体" panose="02010600030101010101" pitchFamily="2" charset="-122"/>
                <a:sym typeface="+mn-ea"/>
              </a:rPr>
              <a:t>天的污水处理厂，以解决园区工业和生活污水处理问题。杜库姆污水处理收费标准</a:t>
            </a:r>
            <a:r>
              <a:rPr lang="en-US" altLang="zh-CN" sz="2400">
                <a:solidFill>
                  <a:srgbClr val="080808"/>
                </a:solidFill>
                <a:latin typeface="宋体" panose="02010600030101010101" pitchFamily="2" charset="-122"/>
                <a:ea typeface="宋体" panose="02010600030101010101" pitchFamily="2" charset="-122"/>
                <a:sym typeface="+mn-ea"/>
              </a:rPr>
              <a:t>7.84</a:t>
            </a:r>
            <a:r>
              <a:rPr lang="zh-CN" altLang="en-US" sz="2400">
                <a:solidFill>
                  <a:srgbClr val="080808"/>
                </a:solidFill>
                <a:latin typeface="宋体" panose="02010600030101010101" pitchFamily="2" charset="-122"/>
                <a:ea typeface="宋体" panose="02010600030101010101" pitchFamily="2" charset="-122"/>
                <a:sym typeface="+mn-ea"/>
              </a:rPr>
              <a:t>元</a:t>
            </a:r>
            <a:r>
              <a:rPr lang="en-US" altLang="zh-CN" sz="2400">
                <a:solidFill>
                  <a:srgbClr val="080808"/>
                </a:solidFill>
                <a:latin typeface="宋体" panose="02010600030101010101" pitchFamily="2" charset="-122"/>
                <a:ea typeface="宋体" panose="02010600030101010101" pitchFamily="2" charset="-122"/>
                <a:sym typeface="+mn-ea"/>
              </a:rPr>
              <a:t>/</a:t>
            </a:r>
            <a:r>
              <a:rPr lang="zh-CN" altLang="en-US" sz="2400">
                <a:solidFill>
                  <a:srgbClr val="080808"/>
                </a:solidFill>
                <a:latin typeface="宋体" panose="02010600030101010101" pitchFamily="2" charset="-122"/>
                <a:ea typeface="宋体" panose="02010600030101010101" pitchFamily="2" charset="-122"/>
                <a:sym typeface="+mn-ea"/>
              </a:rPr>
              <a:t>吨，中水售价</a:t>
            </a:r>
            <a:r>
              <a:rPr lang="en-US" altLang="zh-CN" sz="2400">
                <a:solidFill>
                  <a:srgbClr val="080808"/>
                </a:solidFill>
                <a:latin typeface="宋体" panose="02010600030101010101" pitchFamily="2" charset="-122"/>
                <a:ea typeface="宋体" panose="02010600030101010101" pitchFamily="2" charset="-122"/>
                <a:sym typeface="+mn-ea"/>
              </a:rPr>
              <a:t>2.18</a:t>
            </a:r>
            <a:r>
              <a:rPr lang="zh-CN" altLang="en-US" sz="2400">
                <a:solidFill>
                  <a:srgbClr val="080808"/>
                </a:solidFill>
                <a:latin typeface="宋体" panose="02010600030101010101" pitchFamily="2" charset="-122"/>
                <a:ea typeface="宋体" panose="02010600030101010101" pitchFamily="2" charset="-122"/>
                <a:sym typeface="+mn-ea"/>
              </a:rPr>
              <a:t>元</a:t>
            </a:r>
            <a:r>
              <a:rPr lang="en-US" altLang="zh-CN" sz="2400">
                <a:solidFill>
                  <a:srgbClr val="080808"/>
                </a:solidFill>
                <a:latin typeface="宋体" panose="02010600030101010101" pitchFamily="2" charset="-122"/>
                <a:ea typeface="宋体" panose="02010600030101010101" pitchFamily="2" charset="-122"/>
                <a:sym typeface="+mn-ea"/>
              </a:rPr>
              <a:t>/</a:t>
            </a:r>
            <a:r>
              <a:rPr lang="zh-CN" altLang="en-US" sz="2400">
                <a:solidFill>
                  <a:srgbClr val="080808"/>
                </a:solidFill>
                <a:latin typeface="宋体" panose="02010600030101010101" pitchFamily="2" charset="-122"/>
                <a:ea typeface="宋体" panose="02010600030101010101" pitchFamily="2" charset="-122"/>
                <a:sym typeface="+mn-ea"/>
              </a:rPr>
              <a:t>吨。</a:t>
            </a:r>
          </a:p>
          <a:p>
            <a:pPr algn="l">
              <a:lnSpc>
                <a:spcPct val="110000"/>
              </a:lnSpc>
            </a:pPr>
            <a:endParaRPr lang="zh-CN" altLang="en-US" sz="2400" b="1">
              <a:solidFill>
                <a:srgbClr val="080808"/>
              </a:solidFill>
              <a:latin typeface="宋体" panose="02010600030101010101" pitchFamily="2" charset="-122"/>
              <a:ea typeface="宋体" panose="02010600030101010101" pitchFamily="2" charset="-122"/>
              <a:sym typeface="+mn-ea"/>
            </a:endParaRPr>
          </a:p>
          <a:p>
            <a:pPr algn="l">
              <a:lnSpc>
                <a:spcPct val="110000"/>
              </a:lnSpc>
            </a:pPr>
            <a:r>
              <a:rPr lang="en-US" altLang="zh-CN" sz="2400" b="1">
                <a:solidFill>
                  <a:srgbClr val="080808"/>
                </a:solidFill>
                <a:latin typeface="宋体" panose="02010600030101010101" pitchFamily="2" charset="-122"/>
                <a:ea typeface="宋体" panose="02010600030101010101" pitchFamily="2" charset="-122"/>
                <a:sym typeface="+mn-ea"/>
              </a:rPr>
              <a:t>25.</a:t>
            </a:r>
            <a:r>
              <a:rPr lang="zh-CN" altLang="en-US" sz="2400" b="1">
                <a:solidFill>
                  <a:srgbClr val="080808"/>
                </a:solidFill>
                <a:latin typeface="宋体" panose="02010600030101010101" pitchFamily="2" charset="-122"/>
                <a:ea typeface="宋体" panose="02010600030101010101" pitchFamily="2" charset="-122"/>
                <a:sym typeface="+mn-ea"/>
              </a:rPr>
              <a:t>医院项目：</a:t>
            </a:r>
            <a:r>
              <a:rPr lang="zh-CN" altLang="en-US" sz="2400">
                <a:solidFill>
                  <a:srgbClr val="080808"/>
                </a:solidFill>
                <a:latin typeface="宋体" panose="02010600030101010101" pitchFamily="2" charset="-122"/>
                <a:ea typeface="宋体" panose="02010600030101010101" pitchFamily="2" charset="-122"/>
                <a:sym typeface="+mn-ea"/>
              </a:rPr>
              <a:t>预计到</a:t>
            </a:r>
            <a:r>
              <a:rPr lang="en-US" altLang="zh-CN" sz="2400">
                <a:solidFill>
                  <a:srgbClr val="080808"/>
                </a:solidFill>
                <a:latin typeface="宋体" panose="02010600030101010101" pitchFamily="2" charset="-122"/>
                <a:ea typeface="宋体" panose="02010600030101010101" pitchFamily="2" charset="-122"/>
                <a:sym typeface="+mn-ea"/>
              </a:rPr>
              <a:t>2020</a:t>
            </a:r>
            <a:r>
              <a:rPr lang="zh-CN" altLang="en-US" sz="2400">
                <a:solidFill>
                  <a:srgbClr val="080808"/>
                </a:solidFill>
                <a:latin typeface="宋体" panose="02010600030101010101" pitchFamily="2" charset="-122"/>
                <a:ea typeface="宋体" panose="02010600030101010101" pitchFamily="2" charset="-122"/>
                <a:sym typeface="+mn-ea"/>
              </a:rPr>
              <a:t>年，杜库姆人口会超过</a:t>
            </a:r>
            <a:r>
              <a:rPr lang="en-US" altLang="zh-CN" sz="2400">
                <a:solidFill>
                  <a:srgbClr val="080808"/>
                </a:solidFill>
                <a:latin typeface="宋体" panose="02010600030101010101" pitchFamily="2" charset="-122"/>
                <a:ea typeface="宋体" panose="02010600030101010101" pitchFamily="2" charset="-122"/>
                <a:sym typeface="+mn-ea"/>
              </a:rPr>
              <a:t>5</a:t>
            </a:r>
            <a:r>
              <a:rPr lang="zh-CN" altLang="en-US" sz="2400">
                <a:solidFill>
                  <a:srgbClr val="080808"/>
                </a:solidFill>
                <a:latin typeface="宋体" panose="02010600030101010101" pitchFamily="2" charset="-122"/>
                <a:ea typeface="宋体" panose="02010600030101010101" pitchFamily="2" charset="-122"/>
                <a:sym typeface="+mn-ea"/>
              </a:rPr>
              <a:t>万人，有巨大的医疗需求，两家阿曼医疗机构（</a:t>
            </a:r>
            <a:r>
              <a:rPr lang="en-US" altLang="zh-CN" sz="2400">
                <a:solidFill>
                  <a:srgbClr val="080808"/>
                </a:solidFill>
                <a:latin typeface="宋体" panose="02010600030101010101" pitchFamily="2" charset="-122"/>
                <a:ea typeface="宋体" panose="02010600030101010101" pitchFamily="2" charset="-122"/>
                <a:sym typeface="+mn-ea"/>
              </a:rPr>
              <a:t>Starcare&amp;Isos</a:t>
            </a:r>
            <a:r>
              <a:rPr lang="zh-CN" altLang="en-US" sz="2400">
                <a:solidFill>
                  <a:srgbClr val="080808"/>
                </a:solidFill>
                <a:latin typeface="宋体" panose="02010600030101010101" pitchFamily="2" charset="-122"/>
                <a:ea typeface="宋体" panose="02010600030101010101" pitchFamily="2" charset="-122"/>
                <a:sym typeface="+mn-ea"/>
              </a:rPr>
              <a:t>）主动希望和中方医院合作。</a:t>
            </a:r>
          </a:p>
          <a:p>
            <a:pPr algn="l">
              <a:lnSpc>
                <a:spcPct val="110000"/>
              </a:lnSpc>
            </a:pPr>
            <a:endParaRPr lang="zh-CN" altLang="en-US" sz="2400">
              <a:solidFill>
                <a:srgbClr val="080808"/>
              </a:solidFill>
              <a:latin typeface="宋体" panose="02010600030101010101" pitchFamily="2" charset="-122"/>
              <a:ea typeface="宋体" panose="02010600030101010101" pitchFamily="2" charset="-122"/>
              <a:sym typeface="+mn-ea"/>
            </a:endParaRPr>
          </a:p>
          <a:p>
            <a:pPr algn="l">
              <a:lnSpc>
                <a:spcPct val="110000"/>
              </a:lnSpc>
            </a:pPr>
            <a:r>
              <a:rPr lang="en-US" altLang="zh-CN" sz="2400" b="1">
                <a:solidFill>
                  <a:srgbClr val="080808"/>
                </a:solidFill>
                <a:latin typeface="宋体" panose="02010600030101010101" pitchFamily="2" charset="-122"/>
                <a:ea typeface="宋体" panose="02010600030101010101" pitchFamily="2" charset="-122"/>
                <a:sym typeface="+mn-ea"/>
              </a:rPr>
              <a:t>26.</a:t>
            </a:r>
            <a:r>
              <a:rPr lang="zh-CN" altLang="en-US" sz="2400" b="1">
                <a:solidFill>
                  <a:srgbClr val="080808"/>
                </a:solidFill>
                <a:latin typeface="宋体" panose="02010600030101010101" pitchFamily="2" charset="-122"/>
                <a:ea typeface="宋体" panose="02010600030101010101" pitchFamily="2" charset="-122"/>
                <a:sym typeface="+mn-ea"/>
              </a:rPr>
              <a:t>孔子学院项目：</a:t>
            </a:r>
            <a:r>
              <a:rPr lang="zh-CN" altLang="en-US" sz="2400">
                <a:solidFill>
                  <a:srgbClr val="080808"/>
                </a:solidFill>
                <a:latin typeface="宋体" panose="02010600030101010101" pitchFamily="2" charset="-122"/>
                <a:ea typeface="宋体" panose="02010600030101010101" pitchFamily="2" charset="-122"/>
                <a:sym typeface="+mn-ea"/>
              </a:rPr>
              <a:t>阿曼东方大学（</a:t>
            </a:r>
            <a:r>
              <a:rPr lang="en-US" altLang="zh-CN" sz="2400">
                <a:solidFill>
                  <a:srgbClr val="080808"/>
                </a:solidFill>
                <a:latin typeface="宋体" panose="02010600030101010101" pitchFamily="2" charset="-122"/>
                <a:ea typeface="宋体" panose="02010600030101010101" pitchFamily="2" charset="-122"/>
                <a:sym typeface="+mn-ea"/>
              </a:rPr>
              <a:t>AL Sharqiyah University) </a:t>
            </a:r>
            <a:r>
              <a:rPr lang="zh-CN" altLang="zh-CN" sz="2400">
                <a:solidFill>
                  <a:srgbClr val="080808"/>
                </a:solidFill>
                <a:latin typeface="宋体" panose="02010600030101010101" pitchFamily="2" charset="-122"/>
                <a:ea typeface="宋体" panose="02010600030101010101" pitchFamily="2" charset="-122"/>
                <a:sym typeface="+mn-ea"/>
              </a:rPr>
              <a:t>主动提出，希望和中方大学合作，在阿曼设立孔子学院。</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000708" y="188640"/>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chemeClr val="bg1"/>
                </a:solidFill>
                <a:latin typeface="华文行楷" panose="02010800040101010101" pitchFamily="2" charset="-122"/>
                <a:ea typeface="华文行楷" panose="02010800040101010101" pitchFamily="2" charset="-122"/>
              </a:rPr>
              <a:t>拟建项目</a:t>
            </a:r>
            <a:endParaRPr lang="zh-CN" altLang="en-US" sz="2400" b="1" dirty="0">
              <a:solidFill>
                <a:schemeClr val="bg1"/>
              </a:solidFill>
              <a:latin typeface="华文行楷" panose="02010800040101010101" pitchFamily="2" charset="-122"/>
              <a:ea typeface="华文行楷" panose="02010800040101010101" pitchFamily="2" charset="-122"/>
            </a:endParaRPr>
          </a:p>
        </p:txBody>
      </p:sp>
      <p:grpSp>
        <p:nvGrpSpPr>
          <p:cNvPr id="3" name="组合 33"/>
          <p:cNvGrpSpPr/>
          <p:nvPr/>
        </p:nvGrpSpPr>
        <p:grpSpPr>
          <a:xfrm>
            <a:off x="751088" y="576320"/>
            <a:ext cx="2233676" cy="6127248"/>
            <a:chOff x="3489268" y="553968"/>
            <a:chExt cx="2233676" cy="6127248"/>
          </a:xfrm>
        </p:grpSpPr>
        <p:sp>
          <p:nvSpPr>
            <p:cNvPr id="35" name="任意多边形 34"/>
            <p:cNvSpPr/>
            <p:nvPr/>
          </p:nvSpPr>
          <p:spPr>
            <a:xfrm>
              <a:off x="4223328" y="553968"/>
              <a:ext cx="1499616" cy="5972816"/>
            </a:xfrm>
            <a:custGeom>
              <a:avLst/>
              <a:gdLst>
                <a:gd name="connsiteX0" fmla="*/ 1085088 w 1085088"/>
                <a:gd name="connsiteY0" fmla="*/ 0 h 4949952"/>
                <a:gd name="connsiteX1" fmla="*/ 902208 w 1085088"/>
                <a:gd name="connsiteY1" fmla="*/ 4949952 h 4949952"/>
                <a:gd name="connsiteX2" fmla="*/ 0 w 1085088"/>
                <a:gd name="connsiteY2" fmla="*/ 1316736 h 4949952"/>
                <a:gd name="connsiteX3" fmla="*/ 1085088 w 1085088"/>
                <a:gd name="connsiteY3" fmla="*/ 0 h 4949952"/>
              </a:gdLst>
              <a:ahLst/>
              <a:cxnLst>
                <a:cxn ang="0">
                  <a:pos x="connsiteX0" y="connsiteY0"/>
                </a:cxn>
                <a:cxn ang="0">
                  <a:pos x="connsiteX1" y="connsiteY1"/>
                </a:cxn>
                <a:cxn ang="0">
                  <a:pos x="connsiteX2" y="connsiteY2"/>
                </a:cxn>
                <a:cxn ang="0">
                  <a:pos x="connsiteX3" y="connsiteY3"/>
                </a:cxn>
              </a:cxnLst>
              <a:rect l="l" t="t" r="r" b="b"/>
              <a:pathLst>
                <a:path w="1085088" h="4949952">
                  <a:moveTo>
                    <a:pt x="1085088" y="0"/>
                  </a:moveTo>
                  <a:lnTo>
                    <a:pt x="902208" y="4949952"/>
                  </a:lnTo>
                  <a:lnTo>
                    <a:pt x="0" y="1316736"/>
                  </a:lnTo>
                  <a:lnTo>
                    <a:pt x="1085088" y="0"/>
                  </a:lnTo>
                  <a:close/>
                </a:path>
              </a:pathLst>
            </a:custGeom>
            <a:gradFill flip="none" rotWithShape="1">
              <a:gsLst>
                <a:gs pos="100000">
                  <a:schemeClr val="bg1"/>
                </a:gs>
                <a:gs pos="94000">
                  <a:srgbClr val="F8F8F8"/>
                </a:gs>
                <a:gs pos="57000">
                  <a:schemeClr val="bg1">
                    <a:lumMod val="75000"/>
                  </a:scheme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3679768" y="914008"/>
              <a:ext cx="1801044" cy="863992"/>
            </a:xfrm>
            <a:prstGeom prst="parallelogram">
              <a:avLst/>
            </a:prstGeom>
            <a:gradFill flip="none" rotWithShape="1">
              <a:gsLst>
                <a:gs pos="0">
                  <a:schemeClr val="bg1"/>
                </a:gs>
                <a:gs pos="37000">
                  <a:srgbClr val="FBFBFB"/>
                </a:gs>
                <a:gs pos="54000">
                  <a:srgbClr val="F8F8F8"/>
                </a:gs>
                <a:gs pos="83000">
                  <a:srgbClr val="E7E7E7"/>
                </a:gs>
              </a:gsLst>
              <a:path path="circle">
                <a:fillToRect l="100000" t="100000"/>
              </a:path>
              <a:tileRect r="-100000" b="-10000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679768" y="1778000"/>
              <a:ext cx="1580356" cy="254000"/>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3679768" y="5418836"/>
              <a:ext cx="1818640" cy="1262380"/>
            </a:xfrm>
            <a:custGeom>
              <a:avLst/>
              <a:gdLst>
                <a:gd name="connsiteX0" fmla="*/ 327024 w 1892300"/>
                <a:gd name="connsiteY0" fmla="*/ 0 h 990600"/>
                <a:gd name="connsiteX1" fmla="*/ 1892300 w 1892300"/>
                <a:gd name="connsiteY1" fmla="*/ 0 h 990600"/>
                <a:gd name="connsiteX2" fmla="*/ 1565276 w 1892300"/>
                <a:gd name="connsiteY2" fmla="*/ 749300 h 990600"/>
                <a:gd name="connsiteX3" fmla="*/ 1562100 w 1892300"/>
                <a:gd name="connsiteY3" fmla="*/ 749300 h 990600"/>
                <a:gd name="connsiteX4" fmla="*/ 1311276 w 1892300"/>
                <a:gd name="connsiteY4" fmla="*/ 990600 h 990600"/>
                <a:gd name="connsiteX5" fmla="*/ 250824 w 1892300"/>
                <a:gd name="connsiteY5" fmla="*/ 990600 h 990600"/>
                <a:gd name="connsiteX6" fmla="*/ 0 w 1892300"/>
                <a:gd name="connsiteY6" fmla="*/ 749300 h 990600"/>
                <a:gd name="connsiteX0-1" fmla="*/ 327024 w 1611884"/>
                <a:gd name="connsiteY0-2" fmla="*/ 0 h 990600"/>
                <a:gd name="connsiteX1-3" fmla="*/ 1611884 w 1611884"/>
                <a:gd name="connsiteY1-4" fmla="*/ 0 h 990600"/>
                <a:gd name="connsiteX2-5" fmla="*/ 1565276 w 1611884"/>
                <a:gd name="connsiteY2-6" fmla="*/ 749300 h 990600"/>
                <a:gd name="connsiteX3-7" fmla="*/ 1562100 w 1611884"/>
                <a:gd name="connsiteY3-8" fmla="*/ 749300 h 990600"/>
                <a:gd name="connsiteX4-9" fmla="*/ 1311276 w 1611884"/>
                <a:gd name="connsiteY4-10" fmla="*/ 990600 h 990600"/>
                <a:gd name="connsiteX5-11" fmla="*/ 250824 w 1611884"/>
                <a:gd name="connsiteY5-12" fmla="*/ 990600 h 990600"/>
                <a:gd name="connsiteX6-13" fmla="*/ 0 w 1611884"/>
                <a:gd name="connsiteY6-14" fmla="*/ 749300 h 990600"/>
                <a:gd name="connsiteX7" fmla="*/ 327024 w 1611884"/>
                <a:gd name="connsiteY7" fmla="*/ 0 h 990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611884" h="990600">
                  <a:moveTo>
                    <a:pt x="327024" y="0"/>
                  </a:moveTo>
                  <a:lnTo>
                    <a:pt x="1611884" y="0"/>
                  </a:lnTo>
                  <a:lnTo>
                    <a:pt x="1565276" y="749300"/>
                  </a:lnTo>
                  <a:lnTo>
                    <a:pt x="1562100" y="749300"/>
                  </a:lnTo>
                  <a:lnTo>
                    <a:pt x="1311276" y="990600"/>
                  </a:lnTo>
                  <a:lnTo>
                    <a:pt x="250824" y="990600"/>
                  </a:lnTo>
                  <a:lnTo>
                    <a:pt x="0" y="749300"/>
                  </a:lnTo>
                  <a:lnTo>
                    <a:pt x="327024" y="0"/>
                  </a:lnTo>
                  <a:close/>
                </a:path>
              </a:pathLst>
            </a:custGeom>
            <a:solidFill>
              <a:schemeClr val="bg1">
                <a:lumMod val="6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flipH="1">
              <a:off x="3679768" y="1778104"/>
              <a:ext cx="1701800" cy="3733696"/>
            </a:xfrm>
            <a:prstGeom prst="parallelogram">
              <a:avLst>
                <a:gd name="adj" fmla="val 7019"/>
              </a:avLst>
            </a:prstGeom>
            <a:gradFill flip="none" rotWithShape="1">
              <a:gsLst>
                <a:gs pos="0">
                  <a:schemeClr val="bg1"/>
                </a:gs>
                <a:gs pos="37000">
                  <a:srgbClr val="FBFBFB"/>
                </a:gs>
                <a:gs pos="54000">
                  <a:srgbClr val="F8F8F8"/>
                </a:gs>
                <a:gs pos="83000">
                  <a:srgbClr val="E7E7E7"/>
                </a:gs>
              </a:gsLst>
              <a:path path="circle">
                <a:fillToRect l="100000" b="100000"/>
              </a:path>
              <a:tileRect t="-100000" r="-10000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3489268" y="5511800"/>
              <a:ext cx="1892300" cy="730800"/>
            </a:xfrm>
            <a:custGeom>
              <a:avLst/>
              <a:gdLst>
                <a:gd name="connsiteX0" fmla="*/ 327024 w 1892300"/>
                <a:gd name="connsiteY0" fmla="*/ 0 h 990600"/>
                <a:gd name="connsiteX1" fmla="*/ 1892300 w 1892300"/>
                <a:gd name="connsiteY1" fmla="*/ 0 h 990600"/>
                <a:gd name="connsiteX2" fmla="*/ 1565276 w 1892300"/>
                <a:gd name="connsiteY2" fmla="*/ 749300 h 990600"/>
                <a:gd name="connsiteX3" fmla="*/ 1562100 w 1892300"/>
                <a:gd name="connsiteY3" fmla="*/ 749300 h 990600"/>
                <a:gd name="connsiteX4" fmla="*/ 1311276 w 1892300"/>
                <a:gd name="connsiteY4" fmla="*/ 990600 h 990600"/>
                <a:gd name="connsiteX5" fmla="*/ 250824 w 1892300"/>
                <a:gd name="connsiteY5" fmla="*/ 990600 h 990600"/>
                <a:gd name="connsiteX6" fmla="*/ 0 w 1892300"/>
                <a:gd name="connsiteY6" fmla="*/ 74930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2300" h="990600">
                  <a:moveTo>
                    <a:pt x="327024" y="0"/>
                  </a:moveTo>
                  <a:lnTo>
                    <a:pt x="1892300" y="0"/>
                  </a:lnTo>
                  <a:lnTo>
                    <a:pt x="1565276" y="749300"/>
                  </a:lnTo>
                  <a:lnTo>
                    <a:pt x="1562100" y="749300"/>
                  </a:lnTo>
                  <a:lnTo>
                    <a:pt x="1311276" y="990600"/>
                  </a:lnTo>
                  <a:lnTo>
                    <a:pt x="250824" y="990600"/>
                  </a:lnTo>
                  <a:lnTo>
                    <a:pt x="0" y="74930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a:off x="3679768" y="1771650"/>
              <a:ext cx="15748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679768" y="2032000"/>
              <a:ext cx="15748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801688" y="5483352"/>
              <a:ext cx="15748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223328" y="5164836"/>
              <a:ext cx="11531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3" name="矩形 32"/>
          <p:cNvSpPr/>
          <p:nvPr/>
        </p:nvSpPr>
        <p:spPr>
          <a:xfrm>
            <a:off x="1464824" y="1689588"/>
            <a:ext cx="640080" cy="3969385"/>
          </a:xfrm>
          <a:prstGeom prst="rect">
            <a:avLst/>
          </a:prstGeom>
        </p:spPr>
        <p:txBody>
          <a:bodyPr wrap="none">
            <a:spAutoFit/>
          </a:bodyPr>
          <a:lstStyle/>
          <a:p>
            <a:r>
              <a:rPr lang="zh-CN" altLang="en-US" sz="3600">
                <a:solidFill>
                  <a:srgbClr val="080808"/>
                </a:solidFill>
                <a:latin typeface="隶书" panose="02010509060101010101" pitchFamily="49" charset="-122"/>
                <a:ea typeface="隶书" panose="02010509060101010101" pitchFamily="49" charset="-122"/>
              </a:rPr>
              <a:t>已</a:t>
            </a:r>
          </a:p>
          <a:p>
            <a:r>
              <a:rPr lang="zh-CN" altLang="en-US" sz="3600">
                <a:solidFill>
                  <a:srgbClr val="080808"/>
                </a:solidFill>
                <a:latin typeface="隶书" panose="02010509060101010101" pitchFamily="49" charset="-122"/>
                <a:ea typeface="隶书" panose="02010509060101010101" pitchFamily="49" charset="-122"/>
              </a:rPr>
              <a:t>开</a:t>
            </a:r>
          </a:p>
          <a:p>
            <a:r>
              <a:rPr lang="zh-CN" altLang="en-US" sz="3600">
                <a:solidFill>
                  <a:srgbClr val="080808"/>
                </a:solidFill>
                <a:latin typeface="隶书" panose="02010509060101010101" pitchFamily="49" charset="-122"/>
                <a:ea typeface="隶书" panose="02010509060101010101" pitchFamily="49" charset="-122"/>
              </a:rPr>
              <a:t>工</a:t>
            </a:r>
          </a:p>
          <a:p>
            <a:r>
              <a:rPr lang="zh-CN" altLang="en-US" sz="3600">
                <a:solidFill>
                  <a:srgbClr val="080808"/>
                </a:solidFill>
                <a:latin typeface="隶书" panose="02010509060101010101" pitchFamily="49" charset="-122"/>
                <a:ea typeface="隶书" panose="02010509060101010101" pitchFamily="49" charset="-122"/>
              </a:rPr>
              <a:t>规</a:t>
            </a:r>
            <a:br>
              <a:rPr lang="zh-CN" altLang="en-US" sz="3600">
                <a:solidFill>
                  <a:srgbClr val="080808"/>
                </a:solidFill>
                <a:latin typeface="隶书" panose="02010509060101010101" pitchFamily="49" charset="-122"/>
                <a:ea typeface="隶书" panose="02010509060101010101" pitchFamily="49" charset="-122"/>
              </a:rPr>
            </a:br>
            <a:r>
              <a:rPr lang="zh-CN" altLang="en-US" sz="3600">
                <a:solidFill>
                  <a:srgbClr val="080808"/>
                </a:solidFill>
                <a:latin typeface="隶书" panose="02010509060101010101" pitchFamily="49" charset="-122"/>
                <a:ea typeface="隶书" panose="02010509060101010101" pitchFamily="49" charset="-122"/>
              </a:rPr>
              <a:t>划</a:t>
            </a:r>
          </a:p>
          <a:p>
            <a:r>
              <a:rPr lang="zh-CN" altLang="en-US" sz="3600">
                <a:solidFill>
                  <a:srgbClr val="080808"/>
                </a:solidFill>
                <a:latin typeface="隶书" panose="02010509060101010101" pitchFamily="49" charset="-122"/>
                <a:ea typeface="隶书" panose="02010509060101010101" pitchFamily="49" charset="-122"/>
              </a:rPr>
              <a:t>项</a:t>
            </a:r>
          </a:p>
          <a:p>
            <a:r>
              <a:rPr lang="zh-CN" altLang="en-US" sz="3600">
                <a:solidFill>
                  <a:srgbClr val="080808"/>
                </a:solidFill>
                <a:latin typeface="隶书" panose="02010509060101010101" pitchFamily="49" charset="-122"/>
                <a:ea typeface="隶书" panose="02010509060101010101" pitchFamily="49" charset="-122"/>
              </a:rPr>
              <a:t>目</a:t>
            </a:r>
            <a:endParaRPr lang="zh-CN" altLang="en-US" sz="3600" dirty="0">
              <a:solidFill>
                <a:srgbClr val="080808"/>
              </a:solidFill>
              <a:latin typeface="隶书" panose="02010509060101010101" pitchFamily="49" charset="-122"/>
              <a:ea typeface="隶书" panose="02010509060101010101" pitchFamily="49" charset="-122"/>
            </a:endParaRPr>
          </a:p>
        </p:txBody>
      </p:sp>
      <p:sp>
        <p:nvSpPr>
          <p:cNvPr id="2" name="文本框 1"/>
          <p:cNvSpPr txBox="1"/>
          <p:nvPr/>
        </p:nvSpPr>
        <p:spPr>
          <a:xfrm>
            <a:off x="3063875" y="1028065"/>
            <a:ext cx="8595995" cy="4556125"/>
          </a:xfrm>
          <a:prstGeom prst="rect">
            <a:avLst/>
          </a:prstGeom>
          <a:noFill/>
        </p:spPr>
        <p:txBody>
          <a:bodyPr wrap="square" rtlCol="0" anchor="t">
            <a:spAutoFit/>
          </a:bodyPr>
          <a:lstStyle/>
          <a:p>
            <a:pPr>
              <a:lnSpc>
                <a:spcPct val="110000"/>
              </a:lnSpc>
            </a:pPr>
            <a:endParaRPr lang="zh-CN" altLang="en-US" sz="2400">
              <a:solidFill>
                <a:srgbClr val="080808"/>
              </a:solidFill>
              <a:latin typeface="宋体" panose="02010600030101010101" pitchFamily="2" charset="-122"/>
              <a:ea typeface="宋体" panose="02010600030101010101" pitchFamily="2" charset="-122"/>
              <a:sym typeface="+mn-ea"/>
            </a:endParaRPr>
          </a:p>
          <a:p>
            <a:pPr>
              <a:lnSpc>
                <a:spcPct val="110000"/>
              </a:lnSpc>
            </a:pPr>
            <a:r>
              <a:rPr lang="zh-CN" altLang="en-US" sz="2400">
                <a:solidFill>
                  <a:srgbClr val="080808"/>
                </a:solidFill>
                <a:latin typeface="宋体" panose="02010600030101010101" pitchFamily="2" charset="-122"/>
                <a:ea typeface="宋体" panose="02010600030101010101" pitchFamily="2" charset="-122"/>
                <a:sym typeface="+mn-ea"/>
              </a:rPr>
              <a:t> </a:t>
            </a:r>
          </a:p>
          <a:p>
            <a:pPr algn="l">
              <a:lnSpc>
                <a:spcPct val="110000"/>
              </a:lnSpc>
            </a:pPr>
            <a:r>
              <a:rPr lang="en-US" altLang="zh-CN" sz="2400" b="1">
                <a:solidFill>
                  <a:srgbClr val="080808"/>
                </a:solidFill>
                <a:latin typeface="宋体" panose="02010600030101010101" pitchFamily="2" charset="-122"/>
                <a:ea typeface="宋体" panose="02010600030101010101" pitchFamily="2" charset="-122"/>
                <a:sym typeface="+mn-ea"/>
              </a:rPr>
              <a:t>1</a:t>
            </a:r>
            <a:r>
              <a:rPr lang="zh-CN" altLang="en-US" sz="2400" b="1">
                <a:solidFill>
                  <a:srgbClr val="080808"/>
                </a:solidFill>
                <a:latin typeface="宋体" panose="02010600030101010101" pitchFamily="2" charset="-122"/>
                <a:ea typeface="宋体" panose="02010600030101010101" pitchFamily="2" charset="-122"/>
                <a:sym typeface="+mn-ea"/>
              </a:rPr>
              <a:t>.建材市场项目：</a:t>
            </a:r>
            <a:r>
              <a:rPr lang="zh-CN" altLang="en-US" sz="2400">
                <a:solidFill>
                  <a:srgbClr val="080808"/>
                </a:solidFill>
                <a:latin typeface="宋体" panose="02010600030101010101" pitchFamily="2" charset="-122"/>
                <a:ea typeface="宋体" panose="02010600030101010101" pitchFamily="2" charset="-122"/>
                <a:sym typeface="+mn-ea"/>
              </a:rPr>
              <a:t>零售和商业的建材商贸楼占地</a:t>
            </a:r>
            <a:r>
              <a:rPr lang="en-US" altLang="zh-CN" sz="2400">
                <a:solidFill>
                  <a:srgbClr val="080808"/>
                </a:solidFill>
                <a:latin typeface="宋体" panose="02010600030101010101" pitchFamily="2" charset="-122"/>
                <a:ea typeface="宋体" panose="02010600030101010101" pitchFamily="2" charset="-122"/>
                <a:sym typeface="+mn-ea"/>
              </a:rPr>
              <a:t>8</a:t>
            </a:r>
            <a:r>
              <a:rPr lang="zh-CN" altLang="en-US" sz="2400">
                <a:solidFill>
                  <a:srgbClr val="080808"/>
                </a:solidFill>
                <a:latin typeface="宋体" panose="02010600030101010101" pitchFamily="2" charset="-122"/>
                <a:ea typeface="宋体" panose="02010600030101010101" pitchFamily="2" charset="-122"/>
                <a:sym typeface="+mn-ea"/>
              </a:rPr>
              <a:t>万平米，仓储占地</a:t>
            </a:r>
            <a:r>
              <a:rPr lang="en-US" altLang="zh-CN" sz="2400">
                <a:solidFill>
                  <a:srgbClr val="080808"/>
                </a:solidFill>
                <a:latin typeface="宋体" panose="02010600030101010101" pitchFamily="2" charset="-122"/>
                <a:ea typeface="宋体" panose="02010600030101010101" pitchFamily="2" charset="-122"/>
                <a:sym typeface="+mn-ea"/>
              </a:rPr>
              <a:t>17</a:t>
            </a:r>
            <a:r>
              <a:rPr lang="zh-CN" altLang="en-US" sz="2400">
                <a:solidFill>
                  <a:srgbClr val="080808"/>
                </a:solidFill>
                <a:latin typeface="宋体" panose="02010600030101010101" pitchFamily="2" charset="-122"/>
                <a:ea typeface="宋体" panose="02010600030101010101" pitchFamily="2" charset="-122"/>
                <a:sym typeface="+mn-ea"/>
              </a:rPr>
              <a:t>平米，总投资</a:t>
            </a:r>
            <a:r>
              <a:rPr lang="en-US" altLang="zh-CN" sz="2400">
                <a:solidFill>
                  <a:srgbClr val="080808"/>
                </a:solidFill>
                <a:latin typeface="宋体" panose="02010600030101010101" pitchFamily="2" charset="-122"/>
                <a:ea typeface="宋体" panose="02010600030101010101" pitchFamily="2" charset="-122"/>
                <a:sym typeface="+mn-ea"/>
              </a:rPr>
              <a:t>10</a:t>
            </a:r>
            <a:r>
              <a:rPr lang="zh-CN" altLang="en-US" sz="2400">
                <a:solidFill>
                  <a:srgbClr val="080808"/>
                </a:solidFill>
                <a:latin typeface="宋体" panose="02010600030101010101" pitchFamily="2" charset="-122"/>
                <a:ea typeface="宋体" panose="02010600030101010101" pitchFamily="2" charset="-122"/>
                <a:sym typeface="+mn-ea"/>
              </a:rPr>
              <a:t>亿元；</a:t>
            </a:r>
          </a:p>
          <a:p>
            <a:pPr algn="l">
              <a:lnSpc>
                <a:spcPct val="110000"/>
              </a:lnSpc>
            </a:pPr>
            <a:endParaRPr lang="zh-CN" altLang="en-US" sz="2400">
              <a:solidFill>
                <a:srgbClr val="080808"/>
              </a:solidFill>
              <a:latin typeface="宋体" panose="02010600030101010101" pitchFamily="2" charset="-122"/>
              <a:ea typeface="宋体" panose="02010600030101010101" pitchFamily="2" charset="-122"/>
              <a:sym typeface="+mn-ea"/>
            </a:endParaRPr>
          </a:p>
          <a:p>
            <a:pPr algn="l">
              <a:lnSpc>
                <a:spcPct val="110000"/>
              </a:lnSpc>
            </a:pPr>
            <a:r>
              <a:rPr lang="en-US" altLang="zh-CN" sz="2400" b="1" dirty="0">
                <a:solidFill>
                  <a:srgbClr val="080808"/>
                </a:solidFill>
                <a:latin typeface="宋体" panose="02010600030101010101" pitchFamily="2" charset="-122"/>
                <a:ea typeface="宋体" panose="02010600030101010101" pitchFamily="2" charset="-122"/>
                <a:cs typeface="Open Sans Light" pitchFamily="34" charset="0"/>
                <a:sym typeface="+mn-ea"/>
              </a:rPr>
              <a:t>2.</a:t>
            </a:r>
            <a:r>
              <a:rPr lang="zh-CN" altLang="en-US" sz="2400" b="1">
                <a:solidFill>
                  <a:srgbClr val="080808"/>
                </a:solidFill>
                <a:latin typeface="宋体" panose="02010600030101010101" pitchFamily="2" charset="-122"/>
                <a:ea typeface="宋体" panose="02010600030101010101" pitchFamily="2" charset="-122"/>
                <a:sym typeface="+mn-ea"/>
              </a:rPr>
              <a:t>综合服务大楼：</a:t>
            </a:r>
            <a:r>
              <a:rPr lang="zh-CN" altLang="en-US" sz="2400">
                <a:solidFill>
                  <a:srgbClr val="080808"/>
                </a:solidFill>
                <a:latin typeface="宋体" panose="02010600030101010101" pitchFamily="2" charset="-122"/>
                <a:ea typeface="宋体" panose="02010600030101010101" pitchFamily="2" charset="-122"/>
                <a:sym typeface="+mn-ea"/>
              </a:rPr>
              <a:t>建筑面积一万五千平米，包括公寓、办公、餐饮、酒吧、健身、超市等项目，总投资</a:t>
            </a:r>
            <a:r>
              <a:rPr lang="en-US" altLang="zh-CN" sz="2400">
                <a:solidFill>
                  <a:srgbClr val="080808"/>
                </a:solidFill>
                <a:latin typeface="宋体" panose="02010600030101010101" pitchFamily="2" charset="-122"/>
                <a:ea typeface="宋体" panose="02010600030101010101" pitchFamily="2" charset="-122"/>
                <a:sym typeface="+mn-ea"/>
              </a:rPr>
              <a:t>1</a:t>
            </a:r>
            <a:r>
              <a:rPr lang="zh-CN" altLang="en-US" sz="2400">
                <a:solidFill>
                  <a:srgbClr val="080808"/>
                </a:solidFill>
                <a:latin typeface="宋体" panose="02010600030101010101" pitchFamily="2" charset="-122"/>
                <a:ea typeface="宋体" panose="02010600030101010101" pitchFamily="2" charset="-122"/>
                <a:sym typeface="+mn-ea"/>
              </a:rPr>
              <a:t>亿元</a:t>
            </a:r>
          </a:p>
          <a:p>
            <a:pPr algn="l">
              <a:lnSpc>
                <a:spcPct val="110000"/>
              </a:lnSpc>
            </a:pPr>
            <a:endParaRPr lang="zh-CN" altLang="en-US" sz="2400">
              <a:solidFill>
                <a:srgbClr val="080808"/>
              </a:solidFill>
              <a:latin typeface="宋体" panose="02010600030101010101" pitchFamily="2" charset="-122"/>
              <a:ea typeface="宋体" panose="02010600030101010101" pitchFamily="2" charset="-122"/>
              <a:sym typeface="+mn-ea"/>
            </a:endParaRPr>
          </a:p>
          <a:p>
            <a:pPr algn="l">
              <a:lnSpc>
                <a:spcPct val="110000"/>
              </a:lnSpc>
            </a:pPr>
            <a:r>
              <a:rPr lang="en-US" altLang="zh-CN" sz="2400" b="1">
                <a:solidFill>
                  <a:srgbClr val="080808"/>
                </a:solidFill>
                <a:latin typeface="宋体" panose="02010600030101010101" pitchFamily="2" charset="-122"/>
                <a:ea typeface="宋体" panose="02010600030101010101" pitchFamily="2" charset="-122"/>
                <a:sym typeface="+mn-ea"/>
              </a:rPr>
              <a:t>3.</a:t>
            </a:r>
            <a:r>
              <a:rPr lang="zh-CN" altLang="en-US" sz="2400" b="1">
                <a:solidFill>
                  <a:srgbClr val="080808"/>
                </a:solidFill>
                <a:latin typeface="宋体" panose="02010600030101010101" pitchFamily="2" charset="-122"/>
                <a:ea typeface="宋体" panose="02010600030101010101" pitchFamily="2" charset="-122"/>
                <a:sym typeface="+mn-ea"/>
              </a:rPr>
              <a:t>技术职业学历教育项目：</a:t>
            </a:r>
            <a:r>
              <a:rPr lang="zh-CN" altLang="en-US" sz="2400">
                <a:solidFill>
                  <a:srgbClr val="080808"/>
                </a:solidFill>
                <a:latin typeface="宋体" panose="02010600030101010101" pitchFamily="2" charset="-122"/>
                <a:ea typeface="宋体" panose="02010600030101010101" pitchFamily="2" charset="-122"/>
                <a:sym typeface="+mn-ea"/>
              </a:rPr>
              <a:t>将于2017年至2023年期间，接收中阿万方招录的服务于“中国产业园”的阿曼国留学生，学制1.5年。目前第一批</a:t>
            </a:r>
            <a:r>
              <a:rPr lang="en-US" altLang="zh-CN" sz="2400">
                <a:solidFill>
                  <a:srgbClr val="080808"/>
                </a:solidFill>
                <a:latin typeface="宋体" panose="02010600030101010101" pitchFamily="2" charset="-122"/>
                <a:ea typeface="宋体" panose="02010600030101010101" pitchFamily="2" charset="-122"/>
                <a:sym typeface="+mn-ea"/>
              </a:rPr>
              <a:t>39</a:t>
            </a:r>
            <a:r>
              <a:rPr lang="zh-CN" altLang="en-US" sz="2400">
                <a:solidFill>
                  <a:srgbClr val="080808"/>
                </a:solidFill>
                <a:latin typeface="宋体" panose="02010600030101010101" pitchFamily="2" charset="-122"/>
                <a:ea typeface="宋体" panose="02010600030101010101" pitchFamily="2" charset="-122"/>
                <a:sym typeface="+mn-ea"/>
              </a:rPr>
              <a:t>名留学生已入学；</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630216" y="3211794"/>
            <a:ext cx="11016954" cy="1630248"/>
            <a:chOff x="837733" y="1826986"/>
            <a:chExt cx="4394667" cy="1630248"/>
          </a:xfrm>
        </p:grpSpPr>
        <p:sp>
          <p:nvSpPr>
            <p:cNvPr id="29" name="椭圆 28"/>
            <p:cNvSpPr/>
            <p:nvPr/>
          </p:nvSpPr>
          <p:spPr>
            <a:xfrm>
              <a:off x="837733" y="1826986"/>
              <a:ext cx="4394667" cy="827316"/>
            </a:xfrm>
            <a:prstGeom prst="ellipse">
              <a:avLst/>
            </a:prstGeom>
            <a:gradFill flip="none" rotWithShape="1">
              <a:gsLst>
                <a:gs pos="100000">
                  <a:sysClr val="window" lastClr="FFFFFF">
                    <a:alpha val="0"/>
                  </a:sysClr>
                </a:gs>
                <a:gs pos="33000">
                  <a:sysClr val="windowText" lastClr="000000">
                    <a:lumMod val="95000"/>
                    <a:lumOff val="5000"/>
                  </a:sysClr>
                </a:gs>
              </a:gsLst>
              <a:path path="shape">
                <a:fillToRect l="50000" t="50000" r="50000" b="50000"/>
              </a:path>
              <a:tileRect/>
            </a:gradFill>
            <a:ln w="25400" cap="flat" cmpd="sng" algn="ctr">
              <a:noFill/>
              <a:prstDash val="solid"/>
            </a:ln>
            <a:effectLst>
              <a:softEdge rad="317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0" name="椭圆 29"/>
            <p:cNvSpPr/>
            <p:nvPr/>
          </p:nvSpPr>
          <p:spPr>
            <a:xfrm>
              <a:off x="837733" y="2629918"/>
              <a:ext cx="4394667" cy="827316"/>
            </a:xfrm>
            <a:prstGeom prst="ellipse">
              <a:avLst/>
            </a:prstGeom>
            <a:gradFill flip="none" rotWithShape="1">
              <a:gsLst>
                <a:gs pos="100000">
                  <a:sysClr val="window" lastClr="FFFFFF">
                    <a:alpha val="0"/>
                  </a:sysClr>
                </a:gs>
                <a:gs pos="33000">
                  <a:sysClr val="windowText" lastClr="000000">
                    <a:lumMod val="95000"/>
                    <a:lumOff val="5000"/>
                  </a:sysClr>
                </a:gs>
              </a:gsLst>
              <a:path path="shape">
                <a:fillToRect l="50000" t="50000" r="50000" b="50000"/>
              </a:path>
              <a:tileRect/>
            </a:gradFill>
            <a:ln w="25400" cap="flat" cmpd="sng" algn="ctr">
              <a:noFill/>
              <a:prstDash val="solid"/>
            </a:ln>
            <a:effectLst>
              <a:softEdge rad="317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1" name="矩形 30"/>
            <p:cNvSpPr/>
            <p:nvPr/>
          </p:nvSpPr>
          <p:spPr>
            <a:xfrm>
              <a:off x="837733" y="2184400"/>
              <a:ext cx="4394667" cy="876808"/>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32" name="文本框 15"/>
          <p:cNvSpPr txBox="1"/>
          <p:nvPr/>
        </p:nvSpPr>
        <p:spPr>
          <a:xfrm>
            <a:off x="872310" y="3818512"/>
            <a:ext cx="4907280" cy="460375"/>
          </a:xfrm>
          <a:prstGeom prst="rect">
            <a:avLst/>
          </a:prstGeom>
          <a:noFill/>
        </p:spPr>
        <p:txBody>
          <a:bodyPr wrap="none" rtlCol="0">
            <a:spAutoFit/>
          </a:bodyPr>
          <a:lstStyle/>
          <a:p>
            <a:r>
              <a:rPr lang="zh-CN" altLang="en-US" sz="2400">
                <a:solidFill>
                  <a:srgbClr val="080808"/>
                </a:solidFill>
                <a:latin typeface="华文新魏" panose="02010800040101010101" pitchFamily="2" charset="-122"/>
                <a:ea typeface="华文新魏" panose="02010800040101010101" pitchFamily="2" charset="-122"/>
              </a:rPr>
              <a:t>规划项目总计投资约</a:t>
            </a:r>
            <a:r>
              <a:rPr lang="en-US" altLang="zh-CN" sz="2400">
                <a:solidFill>
                  <a:srgbClr val="080808"/>
                </a:solidFill>
                <a:latin typeface="华文新魏" panose="02010800040101010101" pitchFamily="2" charset="-122"/>
                <a:ea typeface="华文新魏" panose="02010800040101010101" pitchFamily="2" charset="-122"/>
              </a:rPr>
              <a:t>710</a:t>
            </a:r>
            <a:r>
              <a:rPr lang="zh-CN" altLang="en-US" sz="2400">
                <a:solidFill>
                  <a:srgbClr val="080808"/>
                </a:solidFill>
                <a:latin typeface="华文新魏" panose="02010800040101010101" pitchFamily="2" charset="-122"/>
                <a:ea typeface="华文新魏" panose="02010800040101010101" pitchFamily="2" charset="-122"/>
              </a:rPr>
              <a:t>亿元人民币</a:t>
            </a:r>
            <a:endParaRPr lang="zh-CN" altLang="en-US" sz="2400" dirty="0">
              <a:solidFill>
                <a:srgbClr val="080808"/>
              </a:solidFill>
              <a:latin typeface="华文新魏" panose="02010800040101010101" pitchFamily="2" charset="-122"/>
              <a:ea typeface="华文新魏" panose="02010800040101010101" pitchFamily="2" charset="-122"/>
            </a:endParaRPr>
          </a:p>
        </p:txBody>
      </p:sp>
      <p:cxnSp>
        <p:nvCxnSpPr>
          <p:cNvPr id="33" name="直接连接符 32"/>
          <p:cNvCxnSpPr/>
          <p:nvPr/>
        </p:nvCxnSpPr>
        <p:spPr>
          <a:xfrm>
            <a:off x="5735960" y="3726688"/>
            <a:ext cx="0" cy="548640"/>
          </a:xfrm>
          <a:prstGeom prst="line">
            <a:avLst/>
          </a:prstGeom>
          <a:noFill/>
          <a:ln w="9525" cap="flat" cmpd="sng" algn="ctr">
            <a:solidFill>
              <a:srgbClr val="595959"/>
            </a:solidFill>
            <a:prstDash val="solid"/>
          </a:ln>
          <a:effectLst/>
        </p:spPr>
      </p:cxnSp>
      <p:cxnSp>
        <p:nvCxnSpPr>
          <p:cNvPr id="34" name="直接连接符 33"/>
          <p:cNvCxnSpPr/>
          <p:nvPr/>
        </p:nvCxnSpPr>
        <p:spPr>
          <a:xfrm>
            <a:off x="7755482" y="3726688"/>
            <a:ext cx="0" cy="548640"/>
          </a:xfrm>
          <a:prstGeom prst="line">
            <a:avLst/>
          </a:prstGeom>
          <a:noFill/>
          <a:ln w="9525" cap="flat" cmpd="sng" algn="ctr">
            <a:solidFill>
              <a:srgbClr val="595959"/>
            </a:solidFill>
            <a:prstDash val="solid"/>
          </a:ln>
          <a:effectLst/>
        </p:spPr>
      </p:cxnSp>
      <p:sp>
        <p:nvSpPr>
          <p:cNvPr id="35" name="文本框 20"/>
          <p:cNvSpPr txBox="1"/>
          <p:nvPr/>
        </p:nvSpPr>
        <p:spPr>
          <a:xfrm>
            <a:off x="7830912" y="3822946"/>
            <a:ext cx="1947969" cy="461665"/>
          </a:xfrm>
          <a:prstGeom prst="rect">
            <a:avLst/>
          </a:prstGeom>
          <a:noFill/>
        </p:spPr>
        <p:txBody>
          <a:bodyPr wrap="none" rtlCol="0">
            <a:spAutoFit/>
          </a:bodyPr>
          <a:lstStyle/>
          <a:p>
            <a:r>
              <a:rPr lang="zh-CN" altLang="en-US" sz="2400">
                <a:solidFill>
                  <a:srgbClr val="080808"/>
                </a:solidFill>
                <a:latin typeface="华文新魏" panose="02010800040101010101" pitchFamily="2" charset="-122"/>
                <a:ea typeface="华文新魏" panose="02010800040101010101" pitchFamily="2" charset="-122"/>
              </a:rPr>
              <a:t>用工</a:t>
            </a:r>
            <a:r>
              <a:rPr lang="en-US" altLang="zh-CN" sz="2400">
                <a:solidFill>
                  <a:srgbClr val="080808"/>
                </a:solidFill>
                <a:latin typeface="华文新魏" panose="02010800040101010101" pitchFamily="2" charset="-122"/>
                <a:ea typeface="华文新魏" panose="02010800040101010101" pitchFamily="2" charset="-122"/>
              </a:rPr>
              <a:t>12000</a:t>
            </a:r>
            <a:r>
              <a:rPr lang="zh-CN" altLang="en-US" sz="2400">
                <a:solidFill>
                  <a:srgbClr val="080808"/>
                </a:solidFill>
                <a:latin typeface="华文新魏" panose="02010800040101010101" pitchFamily="2" charset="-122"/>
                <a:ea typeface="华文新魏" panose="02010800040101010101" pitchFamily="2" charset="-122"/>
              </a:rPr>
              <a:t>人</a:t>
            </a:r>
            <a:endParaRPr lang="zh-CN" altLang="en-US" sz="2400" dirty="0">
              <a:solidFill>
                <a:srgbClr val="080808"/>
              </a:solidFill>
              <a:latin typeface="华文新魏" panose="02010800040101010101" pitchFamily="2" charset="-122"/>
              <a:ea typeface="华文新魏" panose="02010800040101010101" pitchFamily="2" charset="-122"/>
            </a:endParaRPr>
          </a:p>
        </p:txBody>
      </p:sp>
      <p:grpSp>
        <p:nvGrpSpPr>
          <p:cNvPr id="36" name="组合 35"/>
          <p:cNvGrpSpPr/>
          <p:nvPr/>
        </p:nvGrpSpPr>
        <p:grpSpPr>
          <a:xfrm>
            <a:off x="1623320" y="1255632"/>
            <a:ext cx="4112640" cy="4112640"/>
            <a:chOff x="2062964" y="1268760"/>
            <a:chExt cx="4112640" cy="4112640"/>
          </a:xfrm>
        </p:grpSpPr>
        <p:graphicFrame>
          <p:nvGraphicFramePr>
            <p:cNvPr id="37" name="图表 36"/>
            <p:cNvGraphicFramePr/>
            <p:nvPr/>
          </p:nvGraphicFramePr>
          <p:xfrm>
            <a:off x="2062964" y="1268760"/>
            <a:ext cx="4112640" cy="4112640"/>
          </p:xfrm>
          <a:graphic>
            <a:graphicData uri="http://schemas.openxmlformats.org/drawingml/2006/chart">
              <c:chart xmlns:c="http://schemas.openxmlformats.org/drawingml/2006/chart" xmlns:r="http://schemas.openxmlformats.org/officeDocument/2006/relationships" r:id="rId2"/>
            </a:graphicData>
          </a:graphic>
        </p:graphicFrame>
        <p:sp>
          <p:nvSpPr>
            <p:cNvPr id="38" name="矩形 37"/>
            <p:cNvSpPr/>
            <p:nvPr/>
          </p:nvSpPr>
          <p:spPr>
            <a:xfrm>
              <a:off x="2927649" y="2666384"/>
              <a:ext cx="2736303" cy="5847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a:ln>
                    <a:noFill/>
                  </a:ln>
                  <a:solidFill>
                    <a:sysClr val="window" lastClr="FFFFFF"/>
                  </a:solidFill>
                  <a:effectLst/>
                  <a:uLnTx/>
                  <a:uFillTx/>
                  <a:latin typeface="隶书" panose="02010509060101010101" pitchFamily="49" charset="-122"/>
                  <a:ea typeface="隶书" panose="02010509060101010101" pitchFamily="49" charset="-122"/>
                </a:rPr>
                <a:t>首批拟建项目</a:t>
              </a:r>
              <a:endParaRPr kumimoji="0" lang="zh-CN" altLang="en-US" sz="3200" b="0" i="0" u="none" strike="noStrike" kern="0" cap="none" spc="0" normalizeH="0" baseline="0" noProof="0" dirty="0">
                <a:ln>
                  <a:noFill/>
                </a:ln>
                <a:solidFill>
                  <a:sysClr val="window" lastClr="FFFFFF"/>
                </a:solidFill>
                <a:effectLst/>
                <a:uLnTx/>
                <a:uFillTx/>
                <a:latin typeface="隶书" panose="02010509060101010101" pitchFamily="49" charset="-122"/>
                <a:ea typeface="隶书" panose="02010509060101010101" pitchFamily="49" charset="-122"/>
              </a:endParaRPr>
            </a:p>
          </p:txBody>
        </p:sp>
      </p:grpSp>
      <p:grpSp>
        <p:nvGrpSpPr>
          <p:cNvPr id="39" name="组合 38"/>
          <p:cNvGrpSpPr/>
          <p:nvPr/>
        </p:nvGrpSpPr>
        <p:grpSpPr>
          <a:xfrm>
            <a:off x="5097443" y="1954043"/>
            <a:ext cx="5070306" cy="5070306"/>
            <a:chOff x="5073014" y="1916303"/>
            <a:chExt cx="5070306" cy="5070306"/>
          </a:xfrm>
        </p:grpSpPr>
        <p:graphicFrame>
          <p:nvGraphicFramePr>
            <p:cNvPr id="40" name="图表 39"/>
            <p:cNvGraphicFramePr/>
            <p:nvPr/>
          </p:nvGraphicFramePr>
          <p:xfrm>
            <a:off x="5073014" y="1916303"/>
            <a:ext cx="5070306" cy="5070306"/>
          </p:xfrm>
          <a:graphic>
            <a:graphicData uri="http://schemas.openxmlformats.org/drawingml/2006/chart">
              <c:chart xmlns:c="http://schemas.openxmlformats.org/drawingml/2006/chart" xmlns:r="http://schemas.openxmlformats.org/officeDocument/2006/relationships" r:id="rId3"/>
            </a:graphicData>
          </a:graphic>
        </p:graphicFrame>
        <p:sp>
          <p:nvSpPr>
            <p:cNvPr id="41" name="矩形 40"/>
            <p:cNvSpPr/>
            <p:nvPr/>
          </p:nvSpPr>
          <p:spPr>
            <a:xfrm>
              <a:off x="6240016" y="4745905"/>
              <a:ext cx="2736303" cy="5847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a:ln>
                    <a:noFill/>
                  </a:ln>
                  <a:solidFill>
                    <a:srgbClr val="0F6FC6">
                      <a:lumMod val="75000"/>
                    </a:srgbClr>
                  </a:solidFill>
                  <a:effectLst/>
                  <a:uLnTx/>
                  <a:uFillTx/>
                  <a:latin typeface="隶书" panose="02010509060101010101" pitchFamily="49" charset="-122"/>
                  <a:ea typeface="隶书" panose="02010509060101010101" pitchFamily="49" charset="-122"/>
                </a:rPr>
                <a:t>下批拟建项目</a:t>
              </a:r>
              <a:endParaRPr kumimoji="0" lang="zh-CN" altLang="en-US" sz="3200" b="0" i="0" u="none" strike="noStrike" kern="0" cap="none" spc="0" normalizeH="0" baseline="0" noProof="0" dirty="0">
                <a:ln>
                  <a:noFill/>
                </a:ln>
                <a:solidFill>
                  <a:srgbClr val="0F6FC6">
                    <a:lumMod val="75000"/>
                  </a:srgbClr>
                </a:solidFill>
                <a:effectLst/>
                <a:uLnTx/>
                <a:uFillTx/>
                <a:latin typeface="隶书" panose="02010509060101010101" pitchFamily="49" charset="-122"/>
                <a:ea typeface="隶书" panose="02010509060101010101" pitchFamily="49" charset="-122"/>
              </a:endParaRPr>
            </a:p>
          </p:txBody>
        </p:sp>
      </p:grpSp>
      <p:sp>
        <p:nvSpPr>
          <p:cNvPr id="42" name="文本框 20"/>
          <p:cNvSpPr txBox="1"/>
          <p:nvPr/>
        </p:nvSpPr>
        <p:spPr>
          <a:xfrm>
            <a:off x="5807637" y="3812188"/>
            <a:ext cx="1947969" cy="461665"/>
          </a:xfrm>
          <a:prstGeom prst="rect">
            <a:avLst/>
          </a:prstGeom>
          <a:noFill/>
        </p:spPr>
        <p:txBody>
          <a:bodyPr wrap="none" rtlCol="0">
            <a:spAutoFit/>
          </a:bodyPr>
          <a:lstStyle/>
          <a:p>
            <a:r>
              <a:rPr lang="zh-CN" altLang="en-US" sz="2400">
                <a:solidFill>
                  <a:srgbClr val="080808"/>
                </a:solidFill>
                <a:latin typeface="华文新魏" panose="02010800040101010101" pitchFamily="2" charset="-122"/>
                <a:ea typeface="华文新魏" panose="02010800040101010101" pitchFamily="2" charset="-122"/>
              </a:rPr>
              <a:t>用地</a:t>
            </a:r>
            <a:r>
              <a:rPr lang="en-US" altLang="zh-CN" sz="2400">
                <a:solidFill>
                  <a:srgbClr val="080808"/>
                </a:solidFill>
                <a:latin typeface="华文新魏" panose="02010800040101010101" pitchFamily="2" charset="-122"/>
                <a:ea typeface="华文新魏" panose="02010800040101010101" pitchFamily="2" charset="-122"/>
              </a:rPr>
              <a:t>12000</a:t>
            </a:r>
            <a:r>
              <a:rPr lang="zh-CN" altLang="en-US" sz="2400">
                <a:solidFill>
                  <a:srgbClr val="080808"/>
                </a:solidFill>
                <a:latin typeface="华文新魏" panose="02010800040101010101" pitchFamily="2" charset="-122"/>
                <a:ea typeface="华文新魏" panose="02010800040101010101" pitchFamily="2" charset="-122"/>
              </a:rPr>
              <a:t>亩</a:t>
            </a:r>
            <a:endParaRPr lang="zh-CN" altLang="en-US" sz="2400" dirty="0">
              <a:solidFill>
                <a:srgbClr val="080808"/>
              </a:solidFill>
              <a:latin typeface="华文新魏" panose="02010800040101010101" pitchFamily="2" charset="-122"/>
              <a:ea typeface="华文新魏" panose="02010800040101010101" pitchFamily="2" charset="-122"/>
            </a:endParaRPr>
          </a:p>
        </p:txBody>
      </p:sp>
      <p:sp>
        <p:nvSpPr>
          <p:cNvPr id="43" name="Text Box 7"/>
          <p:cNvSpPr txBox="1">
            <a:spLocks noChangeArrowheads="1"/>
          </p:cNvSpPr>
          <p:nvPr/>
        </p:nvSpPr>
        <p:spPr bwMode="auto">
          <a:xfrm>
            <a:off x="0" y="915978"/>
            <a:ext cx="12201148" cy="763270"/>
          </a:xfrm>
          <a:prstGeom prst="rect">
            <a:avLst/>
          </a:prstGeom>
          <a:noFill/>
          <a:ln w="9525">
            <a:noFill/>
            <a:miter lim="800000"/>
          </a:ln>
        </p:spPr>
        <p:txBody>
          <a:bodyPr wrap="square" lIns="45720" tIns="22860" rIns="45720" bIns="22860">
            <a:spAutoFit/>
          </a:bodyPr>
          <a:lstStyle/>
          <a:p>
            <a:pPr marL="0" marR="0" lvl="0" indent="0" algn="ctr" defTabSz="1087755"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a:ln>
                  <a:noFill/>
                </a:ln>
                <a:solidFill>
                  <a:sysClr val="windowText" lastClr="000000"/>
                </a:solidFill>
                <a:effectLst>
                  <a:outerShdw blurRad="38100" dist="19050" dir="2700000" algn="tl" rotWithShape="0">
                    <a:sysClr val="windowText" lastClr="000000">
                      <a:alpha val="40000"/>
                    </a:sysClr>
                  </a:outerShdw>
                </a:effectLst>
                <a:uLnTx/>
                <a:uFillTx/>
                <a:latin typeface="微软雅黑" panose="020B0503020204020204" pitchFamily="34" charset="-122"/>
                <a:ea typeface="微软雅黑" panose="020B0503020204020204" pitchFamily="34" charset="-122"/>
                <a:sym typeface="+mn-ea"/>
              </a:rPr>
              <a:t>中国-阿曼（杜库姆）产业园 </a:t>
            </a:r>
            <a:r>
              <a:rPr kumimoji="0" lang="zh-CN" altLang="en-US" sz="4400" b="1" i="0" u="none" strike="noStrike" kern="0" cap="none" spc="0" normalizeH="0" baseline="0" noProof="0">
                <a:ln>
                  <a:noFill/>
                </a:ln>
                <a:solidFill>
                  <a:sysClr val="windowText" lastClr="000000"/>
                </a:solidFill>
                <a:effectLst>
                  <a:outerShdw blurRad="38100" dist="19050" dir="2700000" algn="tl" rotWithShape="0">
                    <a:sysClr val="windowText" lastClr="000000">
                      <a:alpha val="40000"/>
                    </a:sysClr>
                  </a:outerShdw>
                </a:effectLst>
                <a:uLnTx/>
                <a:uFillTx/>
                <a:latin typeface="微软雅黑" panose="020B0503020204020204" pitchFamily="34" charset="-122"/>
                <a:ea typeface="微软雅黑" panose="020B0503020204020204" pitchFamily="34" charset="-122"/>
                <a:sym typeface="+mn-ea"/>
              </a:rPr>
              <a:t>项目投资</a:t>
            </a:r>
            <a:endParaRPr kumimoji="0" lang="en-CA" altLang="zh-CN" sz="4400" b="1" i="0" u="none" strike="noStrike" kern="0" cap="none" spc="-150" normalizeH="0" baseline="0" noProof="0" dirty="0">
              <a:ln>
                <a:noFill/>
              </a:ln>
              <a:solidFill>
                <a:sysClr val="windowText" lastClr="000000">
                  <a:lumMod val="50000"/>
                  <a:lumOff val="50000"/>
                </a:sysClr>
              </a:solidFill>
              <a:effectLst/>
              <a:uLnTx/>
              <a:uFillTx/>
              <a:latin typeface="微软雅黑" panose="020B0503020204020204" pitchFamily="34" charset="-122"/>
              <a:ea typeface="微软雅黑" panose="020B0503020204020204" pitchFamily="34" charset="-122"/>
              <a:cs typeface="Open Sans" panose="020B0604020202020204" pitchFamily="34" charset="0"/>
            </a:endParaRPr>
          </a:p>
        </p:txBody>
      </p:sp>
      <p:sp>
        <p:nvSpPr>
          <p:cNvPr id="44" name="矩形 43"/>
          <p:cNvSpPr/>
          <p:nvPr/>
        </p:nvSpPr>
        <p:spPr>
          <a:xfrm>
            <a:off x="9000708" y="188640"/>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chemeClr val="bg1"/>
                </a:solidFill>
                <a:latin typeface="华文行楷" panose="02010800040101010101" pitchFamily="2" charset="-122"/>
                <a:ea typeface="华文行楷" panose="02010800040101010101" pitchFamily="2" charset="-122"/>
              </a:rPr>
              <a:t>拟建项目</a:t>
            </a:r>
            <a:endParaRPr lang="zh-CN" altLang="en-US" sz="2400" b="1" dirty="0">
              <a:solidFill>
                <a:schemeClr val="bg1"/>
              </a:solidFill>
              <a:latin typeface="华文行楷" panose="02010800040101010101" pitchFamily="2" charset="-122"/>
              <a:ea typeface="华文行楷" panose="0201080004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6873168" y="1860171"/>
            <a:ext cx="2029264" cy="1686397"/>
            <a:chOff x="6708068" y="2276872"/>
            <a:chExt cx="2029264" cy="1686397"/>
          </a:xfrm>
        </p:grpSpPr>
        <p:sp>
          <p:nvSpPr>
            <p:cNvPr id="21" name="任意多边形 20"/>
            <p:cNvSpPr/>
            <p:nvPr/>
          </p:nvSpPr>
          <p:spPr>
            <a:xfrm flipH="1">
              <a:off x="6708068" y="2276872"/>
              <a:ext cx="1620180" cy="1656184"/>
            </a:xfrm>
            <a:custGeom>
              <a:avLst/>
              <a:gdLst>
                <a:gd name="connsiteX0" fmla="*/ 2005276 w 2011372"/>
                <a:gd name="connsiteY0" fmla="*/ 0 h 1999488"/>
                <a:gd name="connsiteX1" fmla="*/ 2011372 w 2011372"/>
                <a:gd name="connsiteY1" fmla="*/ 308 h 1999488"/>
                <a:gd name="connsiteX2" fmla="*/ 2011372 w 2011372"/>
                <a:gd name="connsiteY2" fmla="*/ 1999488 h 1999488"/>
                <a:gd name="connsiteX3" fmla="*/ 0 w 2011372"/>
                <a:gd name="connsiteY3" fmla="*/ 1999488 h 1999488"/>
                <a:gd name="connsiteX4" fmla="*/ 10047 w 2011372"/>
                <a:gd name="connsiteY4" fmla="*/ 1800525 h 1999488"/>
                <a:gd name="connsiteX5" fmla="*/ 2005276 w 2011372"/>
                <a:gd name="connsiteY5" fmla="*/ 0 h 199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372" h="1999488">
                  <a:moveTo>
                    <a:pt x="2005276" y="0"/>
                  </a:moveTo>
                  <a:lnTo>
                    <a:pt x="2011372" y="308"/>
                  </a:lnTo>
                  <a:lnTo>
                    <a:pt x="2011372" y="1999488"/>
                  </a:lnTo>
                  <a:lnTo>
                    <a:pt x="0" y="1999488"/>
                  </a:lnTo>
                  <a:lnTo>
                    <a:pt x="10047" y="1800525"/>
                  </a:lnTo>
                  <a:cubicBezTo>
                    <a:pt x="112753" y="789197"/>
                    <a:pt x="966852" y="0"/>
                    <a:pt x="2005276" y="0"/>
                  </a:cubicBezTo>
                  <a:close/>
                </a:path>
              </a:pathLst>
            </a:custGeom>
            <a:solidFill>
              <a:srgbClr val="F1A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直角三角形 27"/>
            <p:cNvSpPr/>
            <p:nvPr/>
          </p:nvSpPr>
          <p:spPr>
            <a:xfrm rot="18900000">
              <a:off x="8294051" y="3666115"/>
              <a:ext cx="288976" cy="297154"/>
            </a:xfrm>
            <a:prstGeom prst="rtTriangle">
              <a:avLst/>
            </a:prstGeom>
            <a:solidFill>
              <a:srgbClr val="F1AF59"/>
            </a:solidFill>
            <a:ln>
              <a:noFill/>
            </a:ln>
            <a:effectLst>
              <a:outerShdw blurRad="114300" dist="63500" dir="8100000" sx="91000" sy="91000" algn="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rot="2700000">
              <a:off x="8476949" y="2380040"/>
              <a:ext cx="214847" cy="305919"/>
            </a:xfrm>
            <a:custGeom>
              <a:avLst/>
              <a:gdLst>
                <a:gd name="connsiteX0" fmla="*/ 252423 w 507348"/>
                <a:gd name="connsiteY0" fmla="*/ 0 h 742850"/>
                <a:gd name="connsiteX1" fmla="*/ 431504 w 507348"/>
                <a:gd name="connsiteY1" fmla="*/ 308760 h 742850"/>
                <a:gd name="connsiteX2" fmla="*/ 433049 w 507348"/>
                <a:gd name="connsiteY2" fmla="*/ 309802 h 742850"/>
                <a:gd name="connsiteX3" fmla="*/ 448481 w 507348"/>
                <a:gd name="connsiteY3" fmla="*/ 328506 h 742850"/>
                <a:gd name="connsiteX4" fmla="*/ 490883 w 507348"/>
                <a:gd name="connsiteY4" fmla="*/ 401613 h 742850"/>
                <a:gd name="connsiteX5" fmla="*/ 502194 w 507348"/>
                <a:gd name="connsiteY5" fmla="*/ 438052 h 742850"/>
                <a:gd name="connsiteX6" fmla="*/ 507348 w 507348"/>
                <a:gd name="connsiteY6" fmla="*/ 489176 h 742850"/>
                <a:gd name="connsiteX7" fmla="*/ 503585 w 507348"/>
                <a:gd name="connsiteY7" fmla="*/ 526503 h 742850"/>
                <a:gd name="connsiteX8" fmla="*/ 502194 w 507348"/>
                <a:gd name="connsiteY8" fmla="*/ 540300 h 742850"/>
                <a:gd name="connsiteX9" fmla="*/ 253674 w 507348"/>
                <a:gd name="connsiteY9" fmla="*/ 742850 h 742850"/>
                <a:gd name="connsiteX10" fmla="*/ 5154 w 507348"/>
                <a:gd name="connsiteY10" fmla="*/ 540300 h 742850"/>
                <a:gd name="connsiteX11" fmla="*/ 3763 w 507348"/>
                <a:gd name="connsiteY11" fmla="*/ 526503 h 742850"/>
                <a:gd name="connsiteX12" fmla="*/ 0 w 507348"/>
                <a:gd name="connsiteY12" fmla="*/ 489176 h 742850"/>
                <a:gd name="connsiteX13" fmla="*/ 5154 w 507348"/>
                <a:gd name="connsiteY13" fmla="*/ 438052 h 742850"/>
                <a:gd name="connsiteX14" fmla="*/ 19346 w 507348"/>
                <a:gd name="connsiteY14" fmla="*/ 392332 h 742850"/>
                <a:gd name="connsiteX15" fmla="*/ 50443 w 507348"/>
                <a:gd name="connsiteY15" fmla="*/ 338717 h 742850"/>
                <a:gd name="connsiteX16" fmla="*/ 69042 w 507348"/>
                <a:gd name="connsiteY16" fmla="*/ 316175 h 74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348" h="742850">
                  <a:moveTo>
                    <a:pt x="252423" y="0"/>
                  </a:moveTo>
                  <a:lnTo>
                    <a:pt x="431504" y="308760"/>
                  </a:lnTo>
                  <a:lnTo>
                    <a:pt x="433049" y="309802"/>
                  </a:lnTo>
                  <a:lnTo>
                    <a:pt x="448481" y="328506"/>
                  </a:lnTo>
                  <a:lnTo>
                    <a:pt x="490883" y="401613"/>
                  </a:lnTo>
                  <a:lnTo>
                    <a:pt x="502194" y="438052"/>
                  </a:lnTo>
                  <a:cubicBezTo>
                    <a:pt x="505573" y="454566"/>
                    <a:pt x="507348" y="471664"/>
                    <a:pt x="507348" y="489176"/>
                  </a:cubicBezTo>
                  <a:lnTo>
                    <a:pt x="503585" y="526503"/>
                  </a:lnTo>
                  <a:lnTo>
                    <a:pt x="502194" y="540300"/>
                  </a:lnTo>
                  <a:cubicBezTo>
                    <a:pt x="478540" y="655895"/>
                    <a:pt x="376262" y="742850"/>
                    <a:pt x="253674" y="742850"/>
                  </a:cubicBezTo>
                  <a:cubicBezTo>
                    <a:pt x="131087" y="742850"/>
                    <a:pt x="28808" y="655895"/>
                    <a:pt x="5154" y="540300"/>
                  </a:cubicBezTo>
                  <a:lnTo>
                    <a:pt x="3763" y="526503"/>
                  </a:lnTo>
                  <a:lnTo>
                    <a:pt x="0" y="489176"/>
                  </a:lnTo>
                  <a:cubicBezTo>
                    <a:pt x="0" y="471664"/>
                    <a:pt x="1775" y="454566"/>
                    <a:pt x="5154" y="438052"/>
                  </a:cubicBezTo>
                  <a:lnTo>
                    <a:pt x="19346" y="392332"/>
                  </a:lnTo>
                  <a:lnTo>
                    <a:pt x="50443" y="338717"/>
                  </a:lnTo>
                  <a:lnTo>
                    <a:pt x="69042" y="316175"/>
                  </a:lnTo>
                  <a:close/>
                </a:path>
              </a:pathLst>
            </a:custGeom>
            <a:solidFill>
              <a:srgbClr val="F1A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p:cNvGrpSpPr/>
          <p:nvPr/>
        </p:nvGrpSpPr>
        <p:grpSpPr>
          <a:xfrm>
            <a:off x="5216984" y="1794885"/>
            <a:ext cx="1668851" cy="1772399"/>
            <a:chOff x="5087888" y="2160657"/>
            <a:chExt cx="1668851" cy="1772399"/>
          </a:xfrm>
        </p:grpSpPr>
        <p:sp>
          <p:nvSpPr>
            <p:cNvPr id="20" name="任意多边形 19"/>
            <p:cNvSpPr/>
            <p:nvPr/>
          </p:nvSpPr>
          <p:spPr>
            <a:xfrm>
              <a:off x="5087888" y="2276872"/>
              <a:ext cx="1620180" cy="1656184"/>
            </a:xfrm>
            <a:custGeom>
              <a:avLst/>
              <a:gdLst>
                <a:gd name="connsiteX0" fmla="*/ 2005276 w 2011372"/>
                <a:gd name="connsiteY0" fmla="*/ 0 h 1999488"/>
                <a:gd name="connsiteX1" fmla="*/ 2011372 w 2011372"/>
                <a:gd name="connsiteY1" fmla="*/ 308 h 1999488"/>
                <a:gd name="connsiteX2" fmla="*/ 2011372 w 2011372"/>
                <a:gd name="connsiteY2" fmla="*/ 1999488 h 1999488"/>
                <a:gd name="connsiteX3" fmla="*/ 0 w 2011372"/>
                <a:gd name="connsiteY3" fmla="*/ 1999488 h 1999488"/>
                <a:gd name="connsiteX4" fmla="*/ 10047 w 2011372"/>
                <a:gd name="connsiteY4" fmla="*/ 1800525 h 1999488"/>
                <a:gd name="connsiteX5" fmla="*/ 2005276 w 2011372"/>
                <a:gd name="connsiteY5" fmla="*/ 0 h 199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372" h="1999488">
                  <a:moveTo>
                    <a:pt x="2005276" y="0"/>
                  </a:moveTo>
                  <a:lnTo>
                    <a:pt x="2011372" y="308"/>
                  </a:lnTo>
                  <a:lnTo>
                    <a:pt x="2011372" y="1999488"/>
                  </a:lnTo>
                  <a:lnTo>
                    <a:pt x="0" y="1999488"/>
                  </a:lnTo>
                  <a:lnTo>
                    <a:pt x="10047" y="1800525"/>
                  </a:lnTo>
                  <a:cubicBezTo>
                    <a:pt x="112753" y="789197"/>
                    <a:pt x="966852" y="0"/>
                    <a:pt x="2005276" y="0"/>
                  </a:cubicBezTo>
                  <a:close/>
                </a:path>
              </a:pathLst>
            </a:custGeom>
            <a:solidFill>
              <a:srgbClr val="DC6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rot="18900000" flipH="1">
              <a:off x="6467763" y="2284595"/>
              <a:ext cx="288976" cy="297154"/>
            </a:xfrm>
            <a:prstGeom prst="rtTriangle">
              <a:avLst/>
            </a:prstGeom>
            <a:solidFill>
              <a:srgbClr val="DC6C7C"/>
            </a:solidFill>
            <a:ln>
              <a:noFill/>
            </a:ln>
            <a:effectLst>
              <a:outerShdw blurRad="101600" dist="50800" sx="91000" sy="91000" algn="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rot="18900000" flipH="1">
              <a:off x="5096502" y="2160657"/>
              <a:ext cx="208935" cy="314576"/>
            </a:xfrm>
            <a:custGeom>
              <a:avLst/>
              <a:gdLst>
                <a:gd name="connsiteX0" fmla="*/ 252423 w 507348"/>
                <a:gd name="connsiteY0" fmla="*/ 0 h 742850"/>
                <a:gd name="connsiteX1" fmla="*/ 431504 w 507348"/>
                <a:gd name="connsiteY1" fmla="*/ 308760 h 742850"/>
                <a:gd name="connsiteX2" fmla="*/ 433049 w 507348"/>
                <a:gd name="connsiteY2" fmla="*/ 309802 h 742850"/>
                <a:gd name="connsiteX3" fmla="*/ 448481 w 507348"/>
                <a:gd name="connsiteY3" fmla="*/ 328506 h 742850"/>
                <a:gd name="connsiteX4" fmla="*/ 490883 w 507348"/>
                <a:gd name="connsiteY4" fmla="*/ 401613 h 742850"/>
                <a:gd name="connsiteX5" fmla="*/ 502194 w 507348"/>
                <a:gd name="connsiteY5" fmla="*/ 438052 h 742850"/>
                <a:gd name="connsiteX6" fmla="*/ 507348 w 507348"/>
                <a:gd name="connsiteY6" fmla="*/ 489176 h 742850"/>
                <a:gd name="connsiteX7" fmla="*/ 503585 w 507348"/>
                <a:gd name="connsiteY7" fmla="*/ 526503 h 742850"/>
                <a:gd name="connsiteX8" fmla="*/ 502194 w 507348"/>
                <a:gd name="connsiteY8" fmla="*/ 540300 h 742850"/>
                <a:gd name="connsiteX9" fmla="*/ 253674 w 507348"/>
                <a:gd name="connsiteY9" fmla="*/ 742850 h 742850"/>
                <a:gd name="connsiteX10" fmla="*/ 5154 w 507348"/>
                <a:gd name="connsiteY10" fmla="*/ 540300 h 742850"/>
                <a:gd name="connsiteX11" fmla="*/ 3763 w 507348"/>
                <a:gd name="connsiteY11" fmla="*/ 526503 h 742850"/>
                <a:gd name="connsiteX12" fmla="*/ 0 w 507348"/>
                <a:gd name="connsiteY12" fmla="*/ 489176 h 742850"/>
                <a:gd name="connsiteX13" fmla="*/ 5154 w 507348"/>
                <a:gd name="connsiteY13" fmla="*/ 438052 h 742850"/>
                <a:gd name="connsiteX14" fmla="*/ 19346 w 507348"/>
                <a:gd name="connsiteY14" fmla="*/ 392332 h 742850"/>
                <a:gd name="connsiteX15" fmla="*/ 50443 w 507348"/>
                <a:gd name="connsiteY15" fmla="*/ 338717 h 742850"/>
                <a:gd name="connsiteX16" fmla="*/ 69042 w 507348"/>
                <a:gd name="connsiteY16" fmla="*/ 316175 h 74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348" h="742850">
                  <a:moveTo>
                    <a:pt x="252423" y="0"/>
                  </a:moveTo>
                  <a:lnTo>
                    <a:pt x="431504" y="308760"/>
                  </a:lnTo>
                  <a:lnTo>
                    <a:pt x="433049" y="309802"/>
                  </a:lnTo>
                  <a:lnTo>
                    <a:pt x="448481" y="328506"/>
                  </a:lnTo>
                  <a:lnTo>
                    <a:pt x="490883" y="401613"/>
                  </a:lnTo>
                  <a:lnTo>
                    <a:pt x="502194" y="438052"/>
                  </a:lnTo>
                  <a:cubicBezTo>
                    <a:pt x="505573" y="454566"/>
                    <a:pt x="507348" y="471664"/>
                    <a:pt x="507348" y="489176"/>
                  </a:cubicBezTo>
                  <a:lnTo>
                    <a:pt x="503585" y="526503"/>
                  </a:lnTo>
                  <a:lnTo>
                    <a:pt x="502194" y="540300"/>
                  </a:lnTo>
                  <a:cubicBezTo>
                    <a:pt x="478540" y="655895"/>
                    <a:pt x="376262" y="742850"/>
                    <a:pt x="253674" y="742850"/>
                  </a:cubicBezTo>
                  <a:cubicBezTo>
                    <a:pt x="131087" y="742850"/>
                    <a:pt x="28808" y="655895"/>
                    <a:pt x="5154" y="540300"/>
                  </a:cubicBezTo>
                  <a:lnTo>
                    <a:pt x="3763" y="526503"/>
                  </a:lnTo>
                  <a:lnTo>
                    <a:pt x="0" y="489176"/>
                  </a:lnTo>
                  <a:cubicBezTo>
                    <a:pt x="0" y="471664"/>
                    <a:pt x="1775" y="454566"/>
                    <a:pt x="5154" y="438052"/>
                  </a:cubicBezTo>
                  <a:lnTo>
                    <a:pt x="19346" y="392332"/>
                  </a:lnTo>
                  <a:lnTo>
                    <a:pt x="50443" y="338717"/>
                  </a:lnTo>
                  <a:lnTo>
                    <a:pt x="69042" y="316175"/>
                  </a:lnTo>
                  <a:close/>
                </a:path>
              </a:pathLst>
            </a:custGeom>
            <a:solidFill>
              <a:srgbClr val="DC6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6837164" y="3567284"/>
            <a:ext cx="1765721" cy="1783614"/>
            <a:chOff x="6708068" y="3933056"/>
            <a:chExt cx="1765721" cy="1783614"/>
          </a:xfrm>
        </p:grpSpPr>
        <p:sp>
          <p:nvSpPr>
            <p:cNvPr id="23" name="任意多边形 22"/>
            <p:cNvSpPr/>
            <p:nvPr/>
          </p:nvSpPr>
          <p:spPr>
            <a:xfrm flipH="1" flipV="1">
              <a:off x="6708068" y="3933056"/>
              <a:ext cx="1620180" cy="1656184"/>
            </a:xfrm>
            <a:custGeom>
              <a:avLst/>
              <a:gdLst>
                <a:gd name="connsiteX0" fmla="*/ 2005276 w 2011372"/>
                <a:gd name="connsiteY0" fmla="*/ 0 h 1999488"/>
                <a:gd name="connsiteX1" fmla="*/ 2011372 w 2011372"/>
                <a:gd name="connsiteY1" fmla="*/ 308 h 1999488"/>
                <a:gd name="connsiteX2" fmla="*/ 2011372 w 2011372"/>
                <a:gd name="connsiteY2" fmla="*/ 1999488 h 1999488"/>
                <a:gd name="connsiteX3" fmla="*/ 0 w 2011372"/>
                <a:gd name="connsiteY3" fmla="*/ 1999488 h 1999488"/>
                <a:gd name="connsiteX4" fmla="*/ 10047 w 2011372"/>
                <a:gd name="connsiteY4" fmla="*/ 1800525 h 1999488"/>
                <a:gd name="connsiteX5" fmla="*/ 2005276 w 2011372"/>
                <a:gd name="connsiteY5" fmla="*/ 0 h 199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372" h="1999488">
                  <a:moveTo>
                    <a:pt x="2005276" y="0"/>
                  </a:moveTo>
                  <a:lnTo>
                    <a:pt x="2011372" y="308"/>
                  </a:lnTo>
                  <a:lnTo>
                    <a:pt x="2011372" y="1999488"/>
                  </a:lnTo>
                  <a:lnTo>
                    <a:pt x="0" y="1999488"/>
                  </a:lnTo>
                  <a:lnTo>
                    <a:pt x="10047" y="1800525"/>
                  </a:lnTo>
                  <a:cubicBezTo>
                    <a:pt x="112753" y="789197"/>
                    <a:pt x="966852" y="0"/>
                    <a:pt x="2005276" y="0"/>
                  </a:cubicBezTo>
                  <a:close/>
                </a:path>
              </a:pathLst>
            </a:custGeom>
            <a:solidFill>
              <a:srgbClr val="56A8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直角三角形 28"/>
            <p:cNvSpPr/>
            <p:nvPr/>
          </p:nvSpPr>
          <p:spPr>
            <a:xfrm rot="2700000">
              <a:off x="6914200" y="5423605"/>
              <a:ext cx="297154" cy="288976"/>
            </a:xfrm>
            <a:prstGeom prst="rtTriangle">
              <a:avLst/>
            </a:prstGeom>
            <a:solidFill>
              <a:srgbClr val="56A8BD"/>
            </a:solidFill>
            <a:ln>
              <a:noFill/>
            </a:ln>
            <a:effectLst>
              <a:outerShdw blurRad="114300" dist="63500" dir="8100000" sx="91000" sy="91000" algn="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18900000" flipV="1">
              <a:off x="8264854" y="5329010"/>
              <a:ext cx="208935" cy="314576"/>
            </a:xfrm>
            <a:custGeom>
              <a:avLst/>
              <a:gdLst>
                <a:gd name="connsiteX0" fmla="*/ 252423 w 507348"/>
                <a:gd name="connsiteY0" fmla="*/ 0 h 742850"/>
                <a:gd name="connsiteX1" fmla="*/ 431504 w 507348"/>
                <a:gd name="connsiteY1" fmla="*/ 308760 h 742850"/>
                <a:gd name="connsiteX2" fmla="*/ 433049 w 507348"/>
                <a:gd name="connsiteY2" fmla="*/ 309802 h 742850"/>
                <a:gd name="connsiteX3" fmla="*/ 448481 w 507348"/>
                <a:gd name="connsiteY3" fmla="*/ 328506 h 742850"/>
                <a:gd name="connsiteX4" fmla="*/ 490883 w 507348"/>
                <a:gd name="connsiteY4" fmla="*/ 401613 h 742850"/>
                <a:gd name="connsiteX5" fmla="*/ 502194 w 507348"/>
                <a:gd name="connsiteY5" fmla="*/ 438052 h 742850"/>
                <a:gd name="connsiteX6" fmla="*/ 507348 w 507348"/>
                <a:gd name="connsiteY6" fmla="*/ 489176 h 742850"/>
                <a:gd name="connsiteX7" fmla="*/ 503585 w 507348"/>
                <a:gd name="connsiteY7" fmla="*/ 526503 h 742850"/>
                <a:gd name="connsiteX8" fmla="*/ 502194 w 507348"/>
                <a:gd name="connsiteY8" fmla="*/ 540300 h 742850"/>
                <a:gd name="connsiteX9" fmla="*/ 253674 w 507348"/>
                <a:gd name="connsiteY9" fmla="*/ 742850 h 742850"/>
                <a:gd name="connsiteX10" fmla="*/ 5154 w 507348"/>
                <a:gd name="connsiteY10" fmla="*/ 540300 h 742850"/>
                <a:gd name="connsiteX11" fmla="*/ 3763 w 507348"/>
                <a:gd name="connsiteY11" fmla="*/ 526503 h 742850"/>
                <a:gd name="connsiteX12" fmla="*/ 0 w 507348"/>
                <a:gd name="connsiteY12" fmla="*/ 489176 h 742850"/>
                <a:gd name="connsiteX13" fmla="*/ 5154 w 507348"/>
                <a:gd name="connsiteY13" fmla="*/ 438052 h 742850"/>
                <a:gd name="connsiteX14" fmla="*/ 19346 w 507348"/>
                <a:gd name="connsiteY14" fmla="*/ 392332 h 742850"/>
                <a:gd name="connsiteX15" fmla="*/ 50443 w 507348"/>
                <a:gd name="connsiteY15" fmla="*/ 338717 h 742850"/>
                <a:gd name="connsiteX16" fmla="*/ 69042 w 507348"/>
                <a:gd name="connsiteY16" fmla="*/ 316175 h 74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348" h="742850">
                  <a:moveTo>
                    <a:pt x="252423" y="0"/>
                  </a:moveTo>
                  <a:lnTo>
                    <a:pt x="431504" y="308760"/>
                  </a:lnTo>
                  <a:lnTo>
                    <a:pt x="433049" y="309802"/>
                  </a:lnTo>
                  <a:lnTo>
                    <a:pt x="448481" y="328506"/>
                  </a:lnTo>
                  <a:lnTo>
                    <a:pt x="490883" y="401613"/>
                  </a:lnTo>
                  <a:lnTo>
                    <a:pt x="502194" y="438052"/>
                  </a:lnTo>
                  <a:cubicBezTo>
                    <a:pt x="505573" y="454566"/>
                    <a:pt x="507348" y="471664"/>
                    <a:pt x="507348" y="489176"/>
                  </a:cubicBezTo>
                  <a:lnTo>
                    <a:pt x="503585" y="526503"/>
                  </a:lnTo>
                  <a:lnTo>
                    <a:pt x="502194" y="540300"/>
                  </a:lnTo>
                  <a:cubicBezTo>
                    <a:pt x="478540" y="655895"/>
                    <a:pt x="376262" y="742850"/>
                    <a:pt x="253674" y="742850"/>
                  </a:cubicBezTo>
                  <a:cubicBezTo>
                    <a:pt x="131087" y="742850"/>
                    <a:pt x="28808" y="655895"/>
                    <a:pt x="5154" y="540300"/>
                  </a:cubicBezTo>
                  <a:lnTo>
                    <a:pt x="3763" y="526503"/>
                  </a:lnTo>
                  <a:lnTo>
                    <a:pt x="0" y="489176"/>
                  </a:lnTo>
                  <a:cubicBezTo>
                    <a:pt x="0" y="471664"/>
                    <a:pt x="1775" y="454566"/>
                    <a:pt x="5154" y="438052"/>
                  </a:cubicBezTo>
                  <a:lnTo>
                    <a:pt x="19346" y="392332"/>
                  </a:lnTo>
                  <a:lnTo>
                    <a:pt x="50443" y="338717"/>
                  </a:lnTo>
                  <a:lnTo>
                    <a:pt x="69042" y="316175"/>
                  </a:lnTo>
                  <a:close/>
                </a:path>
              </a:pathLst>
            </a:custGeom>
            <a:solidFill>
              <a:srgbClr val="56A8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62"/>
            <p:cNvSpPr txBox="1"/>
            <p:nvPr/>
          </p:nvSpPr>
          <p:spPr>
            <a:xfrm rot="8100000">
              <a:off x="6766421" y="4343484"/>
              <a:ext cx="1278124" cy="592626"/>
            </a:xfrm>
            <a:prstGeom prst="rect">
              <a:avLst/>
            </a:prstGeom>
            <a:noFill/>
          </p:spPr>
          <p:txBody>
            <a:bodyPr wrap="none" rtlCol="0">
              <a:prstTxWarp prst="textArchUp">
                <a:avLst>
                  <a:gd name="adj" fmla="val 13960648"/>
                </a:avLst>
              </a:prstTxWarp>
              <a:spAutoFit/>
            </a:bodyPr>
            <a:lstStyle/>
            <a:p>
              <a:r>
                <a:rPr lang="en-US" altLang="zh-CN">
                  <a:solidFill>
                    <a:schemeClr val="bg1"/>
                  </a:solidFill>
                  <a:latin typeface="微软雅黑 Light" panose="020B0502040204020203" pitchFamily="34" charset="-122"/>
                  <a:ea typeface="微软雅黑 Light" panose="020B0502040204020203" pitchFamily="34" charset="-122"/>
                </a:rPr>
                <a:t>25</a:t>
              </a:r>
              <a:r>
                <a:rPr lang="zh-CN" altLang="en-US">
                  <a:solidFill>
                    <a:schemeClr val="bg1"/>
                  </a:solidFill>
                  <a:latin typeface="微软雅黑 Light" panose="020B0502040204020203" pitchFamily="34" charset="-122"/>
                  <a:ea typeface="微软雅黑 Light" panose="020B0502040204020203" pitchFamily="34" charset="-122"/>
                </a:rPr>
                <a:t>万</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grpSp>
        <p:nvGrpSpPr>
          <p:cNvPr id="61" name="组合 60"/>
          <p:cNvGrpSpPr/>
          <p:nvPr/>
        </p:nvGrpSpPr>
        <p:grpSpPr>
          <a:xfrm>
            <a:off x="5104127" y="3557789"/>
            <a:ext cx="2490286" cy="1741198"/>
            <a:chOff x="4975031" y="3923561"/>
            <a:chExt cx="2490286" cy="1741198"/>
          </a:xfrm>
        </p:grpSpPr>
        <p:sp>
          <p:nvSpPr>
            <p:cNvPr id="22" name="任意多边形 21"/>
            <p:cNvSpPr/>
            <p:nvPr/>
          </p:nvSpPr>
          <p:spPr>
            <a:xfrm flipV="1">
              <a:off x="5087888" y="3933056"/>
              <a:ext cx="1620180" cy="1656184"/>
            </a:xfrm>
            <a:custGeom>
              <a:avLst/>
              <a:gdLst>
                <a:gd name="connsiteX0" fmla="*/ 2005276 w 2011372"/>
                <a:gd name="connsiteY0" fmla="*/ 0 h 1999488"/>
                <a:gd name="connsiteX1" fmla="*/ 2011372 w 2011372"/>
                <a:gd name="connsiteY1" fmla="*/ 308 h 1999488"/>
                <a:gd name="connsiteX2" fmla="*/ 2011372 w 2011372"/>
                <a:gd name="connsiteY2" fmla="*/ 1999488 h 1999488"/>
                <a:gd name="connsiteX3" fmla="*/ 0 w 2011372"/>
                <a:gd name="connsiteY3" fmla="*/ 1999488 h 1999488"/>
                <a:gd name="connsiteX4" fmla="*/ 10047 w 2011372"/>
                <a:gd name="connsiteY4" fmla="*/ 1800525 h 1999488"/>
                <a:gd name="connsiteX5" fmla="*/ 2005276 w 2011372"/>
                <a:gd name="connsiteY5" fmla="*/ 0 h 199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372" h="1999488">
                  <a:moveTo>
                    <a:pt x="2005276" y="0"/>
                  </a:moveTo>
                  <a:lnTo>
                    <a:pt x="2011372" y="308"/>
                  </a:lnTo>
                  <a:lnTo>
                    <a:pt x="2011372" y="1999488"/>
                  </a:lnTo>
                  <a:lnTo>
                    <a:pt x="0" y="1999488"/>
                  </a:lnTo>
                  <a:lnTo>
                    <a:pt x="10047" y="1800525"/>
                  </a:lnTo>
                  <a:cubicBezTo>
                    <a:pt x="112753" y="789197"/>
                    <a:pt x="966852" y="0"/>
                    <a:pt x="2005276" y="0"/>
                  </a:cubicBez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直角三角形 29"/>
            <p:cNvSpPr/>
            <p:nvPr/>
          </p:nvSpPr>
          <p:spPr>
            <a:xfrm rot="8100000">
              <a:off x="5185242" y="4125093"/>
              <a:ext cx="288976" cy="297154"/>
            </a:xfrm>
            <a:prstGeom prst="rtTriangle">
              <a:avLst/>
            </a:prstGeom>
            <a:solidFill>
              <a:srgbClr val="3A3A3A"/>
            </a:solidFill>
            <a:ln>
              <a:noFill/>
            </a:ln>
            <a:effectLst>
              <a:outerShdw blurRad="114300" dist="25400" dir="16200000" sx="97000" sy="97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2700000" flipH="1" flipV="1">
              <a:off x="5020567" y="5404376"/>
              <a:ext cx="214847" cy="305919"/>
            </a:xfrm>
            <a:custGeom>
              <a:avLst/>
              <a:gdLst>
                <a:gd name="connsiteX0" fmla="*/ 252423 w 507348"/>
                <a:gd name="connsiteY0" fmla="*/ 0 h 742850"/>
                <a:gd name="connsiteX1" fmla="*/ 431504 w 507348"/>
                <a:gd name="connsiteY1" fmla="*/ 308760 h 742850"/>
                <a:gd name="connsiteX2" fmla="*/ 433049 w 507348"/>
                <a:gd name="connsiteY2" fmla="*/ 309802 h 742850"/>
                <a:gd name="connsiteX3" fmla="*/ 448481 w 507348"/>
                <a:gd name="connsiteY3" fmla="*/ 328506 h 742850"/>
                <a:gd name="connsiteX4" fmla="*/ 490883 w 507348"/>
                <a:gd name="connsiteY4" fmla="*/ 401613 h 742850"/>
                <a:gd name="connsiteX5" fmla="*/ 502194 w 507348"/>
                <a:gd name="connsiteY5" fmla="*/ 438052 h 742850"/>
                <a:gd name="connsiteX6" fmla="*/ 507348 w 507348"/>
                <a:gd name="connsiteY6" fmla="*/ 489176 h 742850"/>
                <a:gd name="connsiteX7" fmla="*/ 503585 w 507348"/>
                <a:gd name="connsiteY7" fmla="*/ 526503 h 742850"/>
                <a:gd name="connsiteX8" fmla="*/ 502194 w 507348"/>
                <a:gd name="connsiteY8" fmla="*/ 540300 h 742850"/>
                <a:gd name="connsiteX9" fmla="*/ 253674 w 507348"/>
                <a:gd name="connsiteY9" fmla="*/ 742850 h 742850"/>
                <a:gd name="connsiteX10" fmla="*/ 5154 w 507348"/>
                <a:gd name="connsiteY10" fmla="*/ 540300 h 742850"/>
                <a:gd name="connsiteX11" fmla="*/ 3763 w 507348"/>
                <a:gd name="connsiteY11" fmla="*/ 526503 h 742850"/>
                <a:gd name="connsiteX12" fmla="*/ 0 w 507348"/>
                <a:gd name="connsiteY12" fmla="*/ 489176 h 742850"/>
                <a:gd name="connsiteX13" fmla="*/ 5154 w 507348"/>
                <a:gd name="connsiteY13" fmla="*/ 438052 h 742850"/>
                <a:gd name="connsiteX14" fmla="*/ 19346 w 507348"/>
                <a:gd name="connsiteY14" fmla="*/ 392332 h 742850"/>
                <a:gd name="connsiteX15" fmla="*/ 50443 w 507348"/>
                <a:gd name="connsiteY15" fmla="*/ 338717 h 742850"/>
                <a:gd name="connsiteX16" fmla="*/ 69042 w 507348"/>
                <a:gd name="connsiteY16" fmla="*/ 316175 h 74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348" h="742850">
                  <a:moveTo>
                    <a:pt x="252423" y="0"/>
                  </a:moveTo>
                  <a:lnTo>
                    <a:pt x="431504" y="308760"/>
                  </a:lnTo>
                  <a:lnTo>
                    <a:pt x="433049" y="309802"/>
                  </a:lnTo>
                  <a:lnTo>
                    <a:pt x="448481" y="328506"/>
                  </a:lnTo>
                  <a:lnTo>
                    <a:pt x="490883" y="401613"/>
                  </a:lnTo>
                  <a:lnTo>
                    <a:pt x="502194" y="438052"/>
                  </a:lnTo>
                  <a:cubicBezTo>
                    <a:pt x="505573" y="454566"/>
                    <a:pt x="507348" y="471664"/>
                    <a:pt x="507348" y="489176"/>
                  </a:cubicBezTo>
                  <a:lnTo>
                    <a:pt x="503585" y="526503"/>
                  </a:lnTo>
                  <a:lnTo>
                    <a:pt x="502194" y="540300"/>
                  </a:lnTo>
                  <a:cubicBezTo>
                    <a:pt x="478540" y="655895"/>
                    <a:pt x="376262" y="742850"/>
                    <a:pt x="253674" y="742850"/>
                  </a:cubicBezTo>
                  <a:cubicBezTo>
                    <a:pt x="131087" y="742850"/>
                    <a:pt x="28808" y="655895"/>
                    <a:pt x="5154" y="540300"/>
                  </a:cubicBezTo>
                  <a:lnTo>
                    <a:pt x="3763" y="526503"/>
                  </a:lnTo>
                  <a:lnTo>
                    <a:pt x="0" y="489176"/>
                  </a:lnTo>
                  <a:cubicBezTo>
                    <a:pt x="0" y="471664"/>
                    <a:pt x="1775" y="454566"/>
                    <a:pt x="5154" y="438052"/>
                  </a:cubicBezTo>
                  <a:lnTo>
                    <a:pt x="19346" y="392332"/>
                  </a:lnTo>
                  <a:lnTo>
                    <a:pt x="50443" y="338717"/>
                  </a:lnTo>
                  <a:lnTo>
                    <a:pt x="69042" y="316175"/>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p:nvPr/>
          </p:nvCxnSpPr>
          <p:spPr>
            <a:xfrm>
              <a:off x="6132598" y="3923561"/>
              <a:ext cx="133271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9000708" y="188640"/>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chemeClr val="bg1"/>
                </a:solidFill>
                <a:latin typeface="华文行楷" panose="02010800040101010101" pitchFamily="2" charset="-122"/>
                <a:ea typeface="华文行楷" panose="02010800040101010101" pitchFamily="2" charset="-122"/>
              </a:rPr>
              <a:t>注册公司</a:t>
            </a:r>
            <a:endParaRPr lang="zh-CN" altLang="en-US" sz="2400" b="1" dirty="0">
              <a:solidFill>
                <a:schemeClr val="bg1"/>
              </a:solidFill>
              <a:latin typeface="华文行楷" panose="02010800040101010101" pitchFamily="2" charset="-122"/>
              <a:ea typeface="华文行楷" panose="02010800040101010101" pitchFamily="2" charset="-122"/>
            </a:endParaRPr>
          </a:p>
        </p:txBody>
      </p:sp>
      <p:grpSp>
        <p:nvGrpSpPr>
          <p:cNvPr id="7" name="组合 33"/>
          <p:cNvGrpSpPr/>
          <p:nvPr/>
        </p:nvGrpSpPr>
        <p:grpSpPr>
          <a:xfrm>
            <a:off x="302126" y="730752"/>
            <a:ext cx="2233676" cy="6127248"/>
            <a:chOff x="3489268" y="553968"/>
            <a:chExt cx="2233676" cy="6127248"/>
          </a:xfrm>
        </p:grpSpPr>
        <p:sp>
          <p:nvSpPr>
            <p:cNvPr id="8" name="任意多边形 7"/>
            <p:cNvSpPr/>
            <p:nvPr/>
          </p:nvSpPr>
          <p:spPr>
            <a:xfrm>
              <a:off x="4223328" y="553968"/>
              <a:ext cx="1499616" cy="5972816"/>
            </a:xfrm>
            <a:custGeom>
              <a:avLst/>
              <a:gdLst>
                <a:gd name="connsiteX0" fmla="*/ 1085088 w 1085088"/>
                <a:gd name="connsiteY0" fmla="*/ 0 h 4949952"/>
                <a:gd name="connsiteX1" fmla="*/ 902208 w 1085088"/>
                <a:gd name="connsiteY1" fmla="*/ 4949952 h 4949952"/>
                <a:gd name="connsiteX2" fmla="*/ 0 w 1085088"/>
                <a:gd name="connsiteY2" fmla="*/ 1316736 h 4949952"/>
                <a:gd name="connsiteX3" fmla="*/ 1085088 w 1085088"/>
                <a:gd name="connsiteY3" fmla="*/ 0 h 4949952"/>
              </a:gdLst>
              <a:ahLst/>
              <a:cxnLst>
                <a:cxn ang="0">
                  <a:pos x="connsiteX0" y="connsiteY0"/>
                </a:cxn>
                <a:cxn ang="0">
                  <a:pos x="connsiteX1" y="connsiteY1"/>
                </a:cxn>
                <a:cxn ang="0">
                  <a:pos x="connsiteX2" y="connsiteY2"/>
                </a:cxn>
                <a:cxn ang="0">
                  <a:pos x="connsiteX3" y="connsiteY3"/>
                </a:cxn>
              </a:cxnLst>
              <a:rect l="l" t="t" r="r" b="b"/>
              <a:pathLst>
                <a:path w="1085088" h="4949952">
                  <a:moveTo>
                    <a:pt x="1085088" y="0"/>
                  </a:moveTo>
                  <a:lnTo>
                    <a:pt x="902208" y="4949952"/>
                  </a:lnTo>
                  <a:lnTo>
                    <a:pt x="0" y="1316736"/>
                  </a:lnTo>
                  <a:lnTo>
                    <a:pt x="1085088" y="0"/>
                  </a:lnTo>
                  <a:close/>
                </a:path>
              </a:pathLst>
            </a:custGeom>
            <a:gradFill flip="none" rotWithShape="1">
              <a:gsLst>
                <a:gs pos="100000">
                  <a:schemeClr val="bg1"/>
                </a:gs>
                <a:gs pos="94000">
                  <a:srgbClr val="F8F8F8"/>
                </a:gs>
                <a:gs pos="57000">
                  <a:schemeClr val="bg1">
                    <a:lumMod val="75000"/>
                  </a:scheme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3679768" y="914008"/>
              <a:ext cx="1801044" cy="863992"/>
            </a:xfrm>
            <a:prstGeom prst="parallelogram">
              <a:avLst/>
            </a:prstGeom>
            <a:gradFill flip="none" rotWithShape="1">
              <a:gsLst>
                <a:gs pos="0">
                  <a:schemeClr val="bg1"/>
                </a:gs>
                <a:gs pos="37000">
                  <a:srgbClr val="FBFBFB"/>
                </a:gs>
                <a:gs pos="54000">
                  <a:srgbClr val="F8F8F8"/>
                </a:gs>
                <a:gs pos="83000">
                  <a:srgbClr val="E7E7E7"/>
                </a:gs>
              </a:gsLst>
              <a:path path="circle">
                <a:fillToRect l="100000" t="100000"/>
              </a:path>
              <a:tileRect r="-100000" b="-10000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679768" y="1778000"/>
              <a:ext cx="1580356" cy="254000"/>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3679768" y="5418836"/>
              <a:ext cx="1818640" cy="1262380"/>
            </a:xfrm>
            <a:custGeom>
              <a:avLst/>
              <a:gdLst>
                <a:gd name="connsiteX0" fmla="*/ 327024 w 1892300"/>
                <a:gd name="connsiteY0" fmla="*/ 0 h 990600"/>
                <a:gd name="connsiteX1" fmla="*/ 1892300 w 1892300"/>
                <a:gd name="connsiteY1" fmla="*/ 0 h 990600"/>
                <a:gd name="connsiteX2" fmla="*/ 1565276 w 1892300"/>
                <a:gd name="connsiteY2" fmla="*/ 749300 h 990600"/>
                <a:gd name="connsiteX3" fmla="*/ 1562100 w 1892300"/>
                <a:gd name="connsiteY3" fmla="*/ 749300 h 990600"/>
                <a:gd name="connsiteX4" fmla="*/ 1311276 w 1892300"/>
                <a:gd name="connsiteY4" fmla="*/ 990600 h 990600"/>
                <a:gd name="connsiteX5" fmla="*/ 250824 w 1892300"/>
                <a:gd name="connsiteY5" fmla="*/ 990600 h 990600"/>
                <a:gd name="connsiteX6" fmla="*/ 0 w 1892300"/>
                <a:gd name="connsiteY6" fmla="*/ 749300 h 990600"/>
                <a:gd name="connsiteX0-1" fmla="*/ 327024 w 1611884"/>
                <a:gd name="connsiteY0-2" fmla="*/ 0 h 990600"/>
                <a:gd name="connsiteX1-3" fmla="*/ 1611884 w 1611884"/>
                <a:gd name="connsiteY1-4" fmla="*/ 0 h 990600"/>
                <a:gd name="connsiteX2-5" fmla="*/ 1565276 w 1611884"/>
                <a:gd name="connsiteY2-6" fmla="*/ 749300 h 990600"/>
                <a:gd name="connsiteX3-7" fmla="*/ 1562100 w 1611884"/>
                <a:gd name="connsiteY3-8" fmla="*/ 749300 h 990600"/>
                <a:gd name="connsiteX4-9" fmla="*/ 1311276 w 1611884"/>
                <a:gd name="connsiteY4-10" fmla="*/ 990600 h 990600"/>
                <a:gd name="connsiteX5-11" fmla="*/ 250824 w 1611884"/>
                <a:gd name="connsiteY5-12" fmla="*/ 990600 h 990600"/>
                <a:gd name="connsiteX6-13" fmla="*/ 0 w 1611884"/>
                <a:gd name="connsiteY6-14" fmla="*/ 749300 h 990600"/>
                <a:gd name="connsiteX7" fmla="*/ 327024 w 1611884"/>
                <a:gd name="connsiteY7" fmla="*/ 0 h 990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611884" h="990600">
                  <a:moveTo>
                    <a:pt x="327024" y="0"/>
                  </a:moveTo>
                  <a:lnTo>
                    <a:pt x="1611884" y="0"/>
                  </a:lnTo>
                  <a:lnTo>
                    <a:pt x="1565276" y="749300"/>
                  </a:lnTo>
                  <a:lnTo>
                    <a:pt x="1562100" y="749300"/>
                  </a:lnTo>
                  <a:lnTo>
                    <a:pt x="1311276" y="990600"/>
                  </a:lnTo>
                  <a:lnTo>
                    <a:pt x="250824" y="990600"/>
                  </a:lnTo>
                  <a:lnTo>
                    <a:pt x="0" y="749300"/>
                  </a:lnTo>
                  <a:lnTo>
                    <a:pt x="327024" y="0"/>
                  </a:lnTo>
                  <a:close/>
                </a:path>
              </a:pathLst>
            </a:custGeom>
            <a:solidFill>
              <a:schemeClr val="bg1">
                <a:lumMod val="6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p:nvSpPr>
          <p:spPr>
            <a:xfrm flipH="1">
              <a:off x="3679768" y="1778104"/>
              <a:ext cx="1701800" cy="3733696"/>
            </a:xfrm>
            <a:prstGeom prst="parallelogram">
              <a:avLst>
                <a:gd name="adj" fmla="val 7019"/>
              </a:avLst>
            </a:prstGeom>
            <a:gradFill flip="none" rotWithShape="1">
              <a:gsLst>
                <a:gs pos="0">
                  <a:schemeClr val="bg1"/>
                </a:gs>
                <a:gs pos="37000">
                  <a:srgbClr val="FBFBFB"/>
                </a:gs>
                <a:gs pos="54000">
                  <a:srgbClr val="F8F8F8"/>
                </a:gs>
                <a:gs pos="83000">
                  <a:srgbClr val="E7E7E7"/>
                </a:gs>
              </a:gsLst>
              <a:path path="circle">
                <a:fillToRect l="100000" b="100000"/>
              </a:path>
              <a:tileRect t="-100000" r="-10000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3489268" y="5511800"/>
              <a:ext cx="1892300" cy="730800"/>
            </a:xfrm>
            <a:custGeom>
              <a:avLst/>
              <a:gdLst>
                <a:gd name="connsiteX0" fmla="*/ 327024 w 1892300"/>
                <a:gd name="connsiteY0" fmla="*/ 0 h 990600"/>
                <a:gd name="connsiteX1" fmla="*/ 1892300 w 1892300"/>
                <a:gd name="connsiteY1" fmla="*/ 0 h 990600"/>
                <a:gd name="connsiteX2" fmla="*/ 1565276 w 1892300"/>
                <a:gd name="connsiteY2" fmla="*/ 749300 h 990600"/>
                <a:gd name="connsiteX3" fmla="*/ 1562100 w 1892300"/>
                <a:gd name="connsiteY3" fmla="*/ 749300 h 990600"/>
                <a:gd name="connsiteX4" fmla="*/ 1311276 w 1892300"/>
                <a:gd name="connsiteY4" fmla="*/ 990600 h 990600"/>
                <a:gd name="connsiteX5" fmla="*/ 250824 w 1892300"/>
                <a:gd name="connsiteY5" fmla="*/ 990600 h 990600"/>
                <a:gd name="connsiteX6" fmla="*/ 0 w 1892300"/>
                <a:gd name="connsiteY6" fmla="*/ 74930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2300" h="990600">
                  <a:moveTo>
                    <a:pt x="327024" y="0"/>
                  </a:moveTo>
                  <a:lnTo>
                    <a:pt x="1892300" y="0"/>
                  </a:lnTo>
                  <a:lnTo>
                    <a:pt x="1565276" y="749300"/>
                  </a:lnTo>
                  <a:lnTo>
                    <a:pt x="1562100" y="749300"/>
                  </a:lnTo>
                  <a:lnTo>
                    <a:pt x="1311276" y="990600"/>
                  </a:lnTo>
                  <a:lnTo>
                    <a:pt x="250824" y="990600"/>
                  </a:lnTo>
                  <a:lnTo>
                    <a:pt x="0" y="74930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3679768" y="1771650"/>
              <a:ext cx="15748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679768" y="2032000"/>
              <a:ext cx="15748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801688" y="5483352"/>
              <a:ext cx="15748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223328" y="5164836"/>
              <a:ext cx="11531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734174" y="2348880"/>
            <a:ext cx="1169551" cy="3228171"/>
          </a:xfrm>
          <a:prstGeom prst="rect">
            <a:avLst/>
          </a:prstGeom>
        </p:spPr>
        <p:txBody>
          <a:bodyPr vert="eaVert" wrap="square">
            <a:spAutoFit/>
          </a:bodyPr>
          <a:lstStyle/>
          <a:p>
            <a:r>
              <a:rPr lang="en-US" altLang="zh-CN" sz="3200">
                <a:latin typeface="隶书" panose="02010509060101010101" pitchFamily="49" charset="-122"/>
                <a:ea typeface="隶书" panose="02010509060101010101" pitchFamily="49" charset="-122"/>
              </a:rPr>
              <a:t>      </a:t>
            </a:r>
            <a:r>
              <a:rPr lang="en-US" altLang="zh-CN" sz="3200">
                <a:solidFill>
                  <a:srgbClr val="080808"/>
                </a:solidFill>
                <a:latin typeface="隶书" panose="02010509060101010101" pitchFamily="49" charset="-122"/>
                <a:ea typeface="隶书" panose="02010509060101010101" pitchFamily="49" charset="-122"/>
              </a:rPr>
              <a:t> </a:t>
            </a:r>
            <a:r>
              <a:rPr lang="zh-CN" altLang="en-US" sz="3200">
                <a:solidFill>
                  <a:srgbClr val="080808"/>
                </a:solidFill>
                <a:latin typeface="隶书" panose="02010509060101010101" pitchFamily="49" charset="-122"/>
                <a:ea typeface="隶书" panose="02010509060101010101" pitchFamily="49" charset="-122"/>
              </a:rPr>
              <a:t>注册资本</a:t>
            </a:r>
          </a:p>
          <a:p>
            <a:r>
              <a:rPr lang="zh-CN" altLang="en-US" sz="3200">
                <a:solidFill>
                  <a:srgbClr val="080808"/>
                </a:solidFill>
                <a:latin typeface="隶书" panose="02010509060101010101" pitchFamily="49" charset="-122"/>
                <a:ea typeface="隶书" panose="02010509060101010101" pitchFamily="49" charset="-122"/>
              </a:rPr>
              <a:t>注册公司</a:t>
            </a:r>
          </a:p>
        </p:txBody>
      </p:sp>
      <p:sp>
        <p:nvSpPr>
          <p:cNvPr id="24" name="圆角矩形 23"/>
          <p:cNvSpPr/>
          <p:nvPr/>
        </p:nvSpPr>
        <p:spPr>
          <a:xfrm>
            <a:off x="6797687" y="1111550"/>
            <a:ext cx="350276" cy="4776097"/>
          </a:xfrm>
          <a:prstGeom prst="roundRect">
            <a:avLst/>
          </a:prstGeom>
          <a:gradFill>
            <a:gsLst>
              <a:gs pos="0">
                <a:schemeClr val="bg1"/>
              </a:gs>
              <a:gs pos="37000">
                <a:srgbClr val="FBFBFB"/>
              </a:gs>
              <a:gs pos="54000">
                <a:srgbClr val="F8F8F8"/>
              </a:gs>
              <a:gs pos="83000">
                <a:srgbClr val="E7E7E7"/>
              </a:gs>
            </a:gsLst>
            <a:path path="circle">
              <a:fillToRect l="50000" t="50000" r="50000" b="50000"/>
            </a:path>
          </a:gradFill>
          <a:ln>
            <a:noFill/>
          </a:ln>
          <a:effectLst>
            <a:outerShdw blurRad="152400" sx="101000" sy="101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rot="5400000">
            <a:off x="6566257" y="1387012"/>
            <a:ext cx="360191" cy="4539653"/>
          </a:xfrm>
          <a:prstGeom prst="roundRect">
            <a:avLst/>
          </a:prstGeom>
          <a:gradFill>
            <a:gsLst>
              <a:gs pos="0">
                <a:schemeClr val="bg1"/>
              </a:gs>
              <a:gs pos="37000">
                <a:srgbClr val="FBFBFB"/>
              </a:gs>
              <a:gs pos="54000">
                <a:srgbClr val="F8F8F8"/>
              </a:gs>
              <a:gs pos="83000">
                <a:srgbClr val="E7E7E7"/>
              </a:gs>
            </a:gsLst>
            <a:path path="circle">
              <a:fillToRect l="50000" t="50000" r="50000" b="50000"/>
            </a:path>
          </a:gradFill>
          <a:ln>
            <a:noFill/>
          </a:ln>
          <a:effectLst>
            <a:outerShdw blurRad="152400" sx="101000" sy="101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000255" y="2670870"/>
            <a:ext cx="1826664" cy="1878355"/>
          </a:xfrm>
          <a:prstGeom prst="ellipse">
            <a:avLst/>
          </a:prstGeom>
          <a:gradFill>
            <a:gsLst>
              <a:gs pos="0">
                <a:schemeClr val="bg1"/>
              </a:gs>
              <a:gs pos="25000">
                <a:srgbClr val="FBFBFB"/>
              </a:gs>
              <a:gs pos="41000">
                <a:srgbClr val="F8F8F8"/>
              </a:gs>
              <a:gs pos="65000">
                <a:srgbClr val="E7E7E7"/>
              </a:gs>
            </a:gsLst>
            <a:path path="circle">
              <a:fillToRect t="100000" r="100000"/>
            </a:path>
          </a:gradFill>
          <a:ln>
            <a:noFill/>
          </a:ln>
          <a:effectLst>
            <a:outerShdw blurRad="63500" sx="102000" sy="102000" algn="ctr" rotWithShape="0">
              <a:prstClr val="black">
                <a:alpha val="40000"/>
              </a:prstClr>
            </a:outerShdw>
          </a:effectLst>
          <a:scene3d>
            <a:camera prst="orthographicFront"/>
            <a:lightRig rig="threePt" dir="t"/>
          </a:scene3d>
          <a:sp3d>
            <a:bevelT w="114300" h="1016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6098197" y="2767181"/>
            <a:ext cx="1649890" cy="1696578"/>
          </a:xfrm>
          <a:prstGeom prst="ellipse">
            <a:avLst/>
          </a:prstGeom>
          <a:gradFill flip="none" rotWithShape="1">
            <a:gsLst>
              <a:gs pos="0">
                <a:schemeClr val="bg1"/>
              </a:gs>
              <a:gs pos="25000">
                <a:srgbClr val="FBFBFB"/>
              </a:gs>
              <a:gs pos="41000">
                <a:srgbClr val="F8F8F8"/>
              </a:gs>
              <a:gs pos="65000">
                <a:srgbClr val="DBDBDB"/>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7"/>
          <p:cNvSpPr txBox="1"/>
          <p:nvPr/>
        </p:nvSpPr>
        <p:spPr>
          <a:xfrm>
            <a:off x="9016179" y="1911100"/>
            <a:ext cx="2880320" cy="1554480"/>
          </a:xfrm>
          <a:prstGeom prst="rect">
            <a:avLst/>
          </a:prstGeom>
          <a:noFill/>
        </p:spPr>
        <p:txBody>
          <a:bodyPr wrap="square" rtlCol="0">
            <a:spAutoFit/>
          </a:bodyPr>
          <a:lstStyle/>
          <a:p>
            <a:r>
              <a:rPr lang="zh-CN" altLang="en-US" sz="2400" b="1">
                <a:solidFill>
                  <a:srgbClr val="F1AF59"/>
                </a:solidFill>
                <a:latin typeface="华文新魏" panose="02010800040101010101" pitchFamily="2" charset="-122"/>
                <a:ea typeface="华文新魏" panose="02010800040101010101" pitchFamily="2" charset="-122"/>
              </a:rPr>
              <a:t>注册资本为</a:t>
            </a:r>
            <a:r>
              <a:rPr lang="en-US" altLang="zh-CN" sz="2400" b="1">
                <a:solidFill>
                  <a:srgbClr val="F1AF59"/>
                </a:solidFill>
                <a:latin typeface="华文新魏" panose="02010800040101010101" pitchFamily="2" charset="-122"/>
                <a:ea typeface="华文新魏" panose="02010800040101010101" pitchFamily="2" charset="-122"/>
              </a:rPr>
              <a:t>2-10</a:t>
            </a:r>
            <a:r>
              <a:rPr lang="zh-CN" altLang="en-US" sz="2400" b="1">
                <a:solidFill>
                  <a:srgbClr val="F1AF59"/>
                </a:solidFill>
                <a:latin typeface="华文新魏" panose="02010800040101010101" pitchFamily="2" charset="-122"/>
                <a:ea typeface="华文新魏" panose="02010800040101010101" pitchFamily="2" charset="-122"/>
              </a:rPr>
              <a:t>万</a:t>
            </a:r>
            <a:r>
              <a:rPr lang="en-US" altLang="zh-CN" sz="2400" b="1">
                <a:solidFill>
                  <a:srgbClr val="F1AF59"/>
                </a:solidFill>
                <a:latin typeface="华文新魏" panose="02010800040101010101" pitchFamily="2" charset="-122"/>
                <a:ea typeface="华文新魏" panose="02010800040101010101" pitchFamily="2" charset="-122"/>
              </a:rPr>
              <a:t>OMR,</a:t>
            </a:r>
            <a:r>
              <a:rPr lang="zh-CN" altLang="en-US" sz="2400" b="1">
                <a:solidFill>
                  <a:srgbClr val="F1AF59"/>
                </a:solidFill>
                <a:latin typeface="华文新魏" panose="02010800040101010101" pitchFamily="2" charset="-122"/>
                <a:ea typeface="华文新魏" panose="02010800040101010101" pitchFamily="2" charset="-122"/>
              </a:rPr>
              <a:t>可将公司注册为“马斯喀特（地区）</a:t>
            </a:r>
            <a:r>
              <a:rPr lang="en-US" altLang="zh-CN" sz="2400" b="1">
                <a:solidFill>
                  <a:srgbClr val="F1AF59"/>
                </a:solidFill>
                <a:latin typeface="华文新魏" panose="02010800040101010101" pitchFamily="2" charset="-122"/>
                <a:ea typeface="华文新魏" panose="02010800040101010101" pitchFamily="2" charset="-122"/>
              </a:rPr>
              <a:t>XX</a:t>
            </a:r>
            <a:r>
              <a:rPr lang="zh-CN" altLang="en-US" sz="2400" b="1">
                <a:solidFill>
                  <a:srgbClr val="F1AF59"/>
                </a:solidFill>
                <a:latin typeface="华文新魏" panose="02010800040101010101" pitchFamily="2" charset="-122"/>
                <a:ea typeface="华文新魏" panose="02010800040101010101" pitchFamily="2" charset="-122"/>
              </a:rPr>
              <a:t>公司”</a:t>
            </a:r>
            <a:endParaRPr lang="zh-CN" altLang="en-US" sz="2400" b="1" dirty="0">
              <a:solidFill>
                <a:srgbClr val="F1AF59"/>
              </a:solidFill>
              <a:latin typeface="华文新魏" panose="02010800040101010101" pitchFamily="2" charset="-122"/>
              <a:ea typeface="华文新魏" panose="02010800040101010101" pitchFamily="2" charset="-122"/>
            </a:endParaRPr>
          </a:p>
        </p:txBody>
      </p:sp>
      <p:sp>
        <p:nvSpPr>
          <p:cNvPr id="45" name="文本框 49"/>
          <p:cNvSpPr txBox="1"/>
          <p:nvPr/>
        </p:nvSpPr>
        <p:spPr>
          <a:xfrm>
            <a:off x="8760295" y="5403720"/>
            <a:ext cx="2682405" cy="1188720"/>
          </a:xfrm>
          <a:prstGeom prst="rect">
            <a:avLst/>
          </a:prstGeom>
          <a:noFill/>
        </p:spPr>
        <p:txBody>
          <a:bodyPr wrap="square" rtlCol="0">
            <a:spAutoFit/>
          </a:bodyPr>
          <a:lstStyle/>
          <a:p>
            <a:r>
              <a:rPr lang="zh-CN" altLang="en-US" sz="2400" b="1">
                <a:solidFill>
                  <a:srgbClr val="56A8BD"/>
                </a:solidFill>
                <a:latin typeface="华文新魏" panose="02010800040101010101" pitchFamily="2" charset="-122"/>
                <a:ea typeface="华文新魏" panose="02010800040101010101" pitchFamily="2" charset="-122"/>
              </a:rPr>
              <a:t>注册资本</a:t>
            </a:r>
            <a:r>
              <a:rPr lang="en-US" altLang="zh-CN" sz="2400" b="1">
                <a:solidFill>
                  <a:srgbClr val="56A8BD"/>
                </a:solidFill>
                <a:latin typeface="华文新魏" panose="02010800040101010101" pitchFamily="2" charset="-122"/>
                <a:ea typeface="华文新魏" panose="02010800040101010101" pitchFamily="2" charset="-122"/>
              </a:rPr>
              <a:t>25</a:t>
            </a:r>
            <a:r>
              <a:rPr lang="zh-CN" altLang="en-US" sz="2400" b="1">
                <a:solidFill>
                  <a:srgbClr val="56A8BD"/>
                </a:solidFill>
                <a:latin typeface="华文新魏" panose="02010800040101010101" pitchFamily="2" charset="-122"/>
                <a:ea typeface="华文新魏" panose="02010800040101010101" pitchFamily="2" charset="-122"/>
              </a:rPr>
              <a:t>万</a:t>
            </a:r>
            <a:r>
              <a:rPr lang="en-US" altLang="zh-CN" sz="2400" b="1">
                <a:solidFill>
                  <a:srgbClr val="56A8BD"/>
                </a:solidFill>
                <a:latin typeface="华文新魏" panose="02010800040101010101" pitchFamily="2" charset="-122"/>
                <a:ea typeface="华文新魏" panose="02010800040101010101" pitchFamily="2" charset="-122"/>
              </a:rPr>
              <a:t>OMR</a:t>
            </a:r>
            <a:r>
              <a:rPr lang="zh-CN" altLang="en-US" sz="2400" b="1">
                <a:solidFill>
                  <a:srgbClr val="56A8BD"/>
                </a:solidFill>
                <a:latin typeface="华文新魏" panose="02010800040101010101" pitchFamily="2" charset="-122"/>
                <a:ea typeface="华文新魏" panose="02010800040101010101" pitchFamily="2" charset="-122"/>
              </a:rPr>
              <a:t>及以上，签证名额不受限</a:t>
            </a:r>
            <a:endParaRPr lang="zh-CN" altLang="en-US" sz="2400" b="1" dirty="0">
              <a:solidFill>
                <a:srgbClr val="56A8BD"/>
              </a:solidFill>
              <a:latin typeface="华文新魏" panose="02010800040101010101" pitchFamily="2" charset="-122"/>
              <a:ea typeface="华文新魏" panose="02010800040101010101" pitchFamily="2" charset="-122"/>
            </a:endParaRPr>
          </a:p>
        </p:txBody>
      </p:sp>
      <p:sp>
        <p:nvSpPr>
          <p:cNvPr id="47" name="文本框 51"/>
          <p:cNvSpPr txBox="1"/>
          <p:nvPr/>
        </p:nvSpPr>
        <p:spPr>
          <a:xfrm>
            <a:off x="2552687" y="1914181"/>
            <a:ext cx="2520280" cy="1554480"/>
          </a:xfrm>
          <a:prstGeom prst="rect">
            <a:avLst/>
          </a:prstGeom>
          <a:noFill/>
        </p:spPr>
        <p:txBody>
          <a:bodyPr wrap="square" rtlCol="0">
            <a:spAutoFit/>
          </a:bodyPr>
          <a:lstStyle/>
          <a:p>
            <a:r>
              <a:rPr lang="zh-CN" altLang="en-US" sz="2400" b="1">
                <a:solidFill>
                  <a:srgbClr val="DC6C7C"/>
                </a:solidFill>
                <a:latin typeface="华文新魏" panose="02010800040101010101" pitchFamily="2" charset="-122"/>
                <a:ea typeface="华文新魏" panose="02010800040101010101" pitchFamily="2" charset="-122"/>
              </a:rPr>
              <a:t>注册资本为</a:t>
            </a:r>
            <a:r>
              <a:rPr lang="en-US" altLang="zh-CN" sz="2400" b="1">
                <a:solidFill>
                  <a:srgbClr val="DC6C7C"/>
                </a:solidFill>
                <a:latin typeface="华文新魏" panose="02010800040101010101" pitchFamily="2" charset="-122"/>
                <a:ea typeface="华文新魏" panose="02010800040101010101" pitchFamily="2" charset="-122"/>
              </a:rPr>
              <a:t>2</a:t>
            </a:r>
            <a:r>
              <a:rPr lang="zh-CN" altLang="en-US" sz="2400" b="1">
                <a:solidFill>
                  <a:srgbClr val="DC6C7C"/>
                </a:solidFill>
                <a:latin typeface="华文新魏" panose="02010800040101010101" pitchFamily="2" charset="-122"/>
                <a:ea typeface="华文新魏" panose="02010800040101010101" pitchFamily="2" charset="-122"/>
              </a:rPr>
              <a:t>万</a:t>
            </a:r>
            <a:r>
              <a:rPr lang="en-US" altLang="zh-CN" sz="2400" b="1">
                <a:solidFill>
                  <a:srgbClr val="DC6C7C"/>
                </a:solidFill>
                <a:latin typeface="华文新魏" panose="02010800040101010101" pitchFamily="2" charset="-122"/>
                <a:ea typeface="华文新魏" panose="02010800040101010101" pitchFamily="2" charset="-122"/>
              </a:rPr>
              <a:t>OMR</a:t>
            </a:r>
            <a:r>
              <a:rPr lang="zh-CN" altLang="en-US" sz="2400" b="1">
                <a:solidFill>
                  <a:srgbClr val="DC6C7C"/>
                </a:solidFill>
                <a:latin typeface="华文新魏" panose="02010800040101010101" pitchFamily="2" charset="-122"/>
                <a:ea typeface="华文新魏" panose="02010800040101010101" pitchFamily="2" charset="-122"/>
              </a:rPr>
              <a:t>，此种情况下不需要实缴注册资本</a:t>
            </a:r>
            <a:endParaRPr lang="zh-CN" altLang="en-US" sz="2400" b="1" dirty="0">
              <a:solidFill>
                <a:srgbClr val="DC6C7C"/>
              </a:solidFill>
              <a:latin typeface="华文新魏" panose="02010800040101010101" pitchFamily="2" charset="-122"/>
              <a:ea typeface="华文新魏" panose="02010800040101010101" pitchFamily="2" charset="-122"/>
            </a:endParaRPr>
          </a:p>
        </p:txBody>
      </p:sp>
      <p:sp>
        <p:nvSpPr>
          <p:cNvPr id="49" name="文本框 53"/>
          <p:cNvSpPr txBox="1"/>
          <p:nvPr/>
        </p:nvSpPr>
        <p:spPr>
          <a:xfrm>
            <a:off x="2463271" y="5403721"/>
            <a:ext cx="3536984" cy="1188720"/>
          </a:xfrm>
          <a:prstGeom prst="rect">
            <a:avLst/>
          </a:prstGeom>
          <a:noFill/>
        </p:spPr>
        <p:txBody>
          <a:bodyPr wrap="square" rtlCol="0">
            <a:spAutoFit/>
          </a:bodyPr>
          <a:lstStyle/>
          <a:p>
            <a:r>
              <a:rPr lang="zh-CN" altLang="en-US" sz="2400" b="1">
                <a:solidFill>
                  <a:srgbClr val="080808"/>
                </a:solidFill>
                <a:latin typeface="华文新魏" panose="02010800040101010101" pitchFamily="2" charset="-122"/>
                <a:ea typeface="华文新魏" panose="02010800040101010101" pitchFamily="2" charset="-122"/>
              </a:rPr>
              <a:t>注册资本</a:t>
            </a:r>
            <a:r>
              <a:rPr lang="en-US" altLang="zh-CN" sz="2400" b="1">
                <a:solidFill>
                  <a:srgbClr val="080808"/>
                </a:solidFill>
                <a:latin typeface="华文新魏" panose="02010800040101010101" pitchFamily="2" charset="-122"/>
                <a:ea typeface="华文新魏" panose="02010800040101010101" pitchFamily="2" charset="-122"/>
              </a:rPr>
              <a:t>50</a:t>
            </a:r>
            <a:r>
              <a:rPr lang="zh-CN" altLang="en-US" sz="2400" b="1">
                <a:solidFill>
                  <a:srgbClr val="080808"/>
                </a:solidFill>
                <a:latin typeface="华文新魏" panose="02010800040101010101" pitchFamily="2" charset="-122"/>
                <a:ea typeface="华文新魏" panose="02010800040101010101" pitchFamily="2" charset="-122"/>
              </a:rPr>
              <a:t>万</a:t>
            </a:r>
            <a:r>
              <a:rPr lang="en-US" altLang="zh-CN" sz="2400" b="1">
                <a:solidFill>
                  <a:srgbClr val="080808"/>
                </a:solidFill>
                <a:latin typeface="华文新魏" panose="02010800040101010101" pitchFamily="2" charset="-122"/>
                <a:ea typeface="华文新魏" panose="02010800040101010101" pitchFamily="2" charset="-122"/>
              </a:rPr>
              <a:t>OMR</a:t>
            </a:r>
            <a:r>
              <a:rPr lang="zh-CN" altLang="en-US" sz="2400" b="1">
                <a:solidFill>
                  <a:srgbClr val="080808"/>
                </a:solidFill>
                <a:latin typeface="华文新魏" panose="02010800040101010101" pitchFamily="2" charset="-122"/>
                <a:ea typeface="华文新魏" panose="02010800040101010101" pitchFamily="2" charset="-122"/>
              </a:rPr>
              <a:t>，可将公司注册为“阿曼</a:t>
            </a:r>
            <a:r>
              <a:rPr lang="en-US" altLang="zh-CN" sz="2400" b="1">
                <a:solidFill>
                  <a:srgbClr val="080808"/>
                </a:solidFill>
                <a:latin typeface="华文新魏" panose="02010800040101010101" pitchFamily="2" charset="-122"/>
                <a:ea typeface="华文新魏" panose="02010800040101010101" pitchFamily="2" charset="-122"/>
              </a:rPr>
              <a:t>XX</a:t>
            </a:r>
            <a:r>
              <a:rPr lang="zh-CN" altLang="en-US" sz="2400" b="1">
                <a:solidFill>
                  <a:srgbClr val="080808"/>
                </a:solidFill>
                <a:latin typeface="华文新魏" panose="02010800040101010101" pitchFamily="2" charset="-122"/>
                <a:ea typeface="华文新魏" panose="02010800040101010101" pitchFamily="2" charset="-122"/>
              </a:rPr>
              <a:t>公司”，即国字头</a:t>
            </a:r>
            <a:endParaRPr lang="zh-CN" altLang="en-US" sz="2400" b="1" dirty="0">
              <a:solidFill>
                <a:srgbClr val="080808"/>
              </a:solidFill>
              <a:latin typeface="华文新魏" panose="02010800040101010101" pitchFamily="2" charset="-122"/>
              <a:ea typeface="华文新魏" panose="02010800040101010101" pitchFamily="2" charset="-122"/>
            </a:endParaRPr>
          </a:p>
        </p:txBody>
      </p:sp>
      <p:sp>
        <p:nvSpPr>
          <p:cNvPr id="50" name="文本框 54"/>
          <p:cNvSpPr txBox="1"/>
          <p:nvPr/>
        </p:nvSpPr>
        <p:spPr>
          <a:xfrm>
            <a:off x="6398651" y="3063228"/>
            <a:ext cx="1096517" cy="954107"/>
          </a:xfrm>
          <a:prstGeom prst="rect">
            <a:avLst/>
          </a:prstGeom>
          <a:noFill/>
        </p:spPr>
        <p:txBody>
          <a:bodyPr wrap="square" rtlCol="0">
            <a:spAutoFit/>
          </a:bodyPr>
          <a:lstStyle/>
          <a:p>
            <a:pPr algn="ctr"/>
            <a:r>
              <a:rPr lang="zh-CN" altLang="en-US" sz="2800">
                <a:latin typeface="华文隶书" panose="02010800040101010101" pitchFamily="2" charset="-122"/>
                <a:ea typeface="华文隶书" panose="02010800040101010101" pitchFamily="2" charset="-122"/>
              </a:rPr>
              <a:t>注册</a:t>
            </a:r>
            <a:endParaRPr lang="en-US" altLang="zh-CN" sz="2800">
              <a:latin typeface="华文隶书" panose="02010800040101010101" pitchFamily="2" charset="-122"/>
              <a:ea typeface="华文隶书" panose="02010800040101010101" pitchFamily="2" charset="-122"/>
            </a:endParaRPr>
          </a:p>
          <a:p>
            <a:pPr algn="ctr"/>
            <a:r>
              <a:rPr lang="zh-CN" altLang="en-US" sz="2800">
                <a:latin typeface="华文隶书" panose="02010800040101010101" pitchFamily="2" charset="-122"/>
                <a:ea typeface="华文隶书" panose="02010800040101010101" pitchFamily="2" charset="-122"/>
              </a:rPr>
              <a:t>资本</a:t>
            </a:r>
            <a:endParaRPr lang="zh-CN" altLang="en-US" sz="2800" dirty="0">
              <a:latin typeface="华文隶书" panose="02010800040101010101" pitchFamily="2" charset="-122"/>
              <a:ea typeface="华文隶书" panose="02010800040101010101" pitchFamily="2" charset="-122"/>
            </a:endParaRPr>
          </a:p>
        </p:txBody>
      </p:sp>
      <p:sp>
        <p:nvSpPr>
          <p:cNvPr id="53" name="文本框 59"/>
          <p:cNvSpPr txBox="1"/>
          <p:nvPr/>
        </p:nvSpPr>
        <p:spPr>
          <a:xfrm rot="18900000">
            <a:off x="5514679" y="2528772"/>
            <a:ext cx="1551460" cy="911507"/>
          </a:xfrm>
          <a:prstGeom prst="rect">
            <a:avLst/>
          </a:prstGeom>
          <a:noFill/>
        </p:spPr>
        <p:txBody>
          <a:bodyPr wrap="none" rtlCol="0">
            <a:prstTxWarp prst="textArchUp">
              <a:avLst>
                <a:gd name="adj" fmla="val 13960648"/>
              </a:avLst>
            </a:prstTxWarp>
            <a:spAutoFit/>
          </a:bodyPr>
          <a:lstStyle/>
          <a:p>
            <a:r>
              <a:rPr lang="en-US" altLang="zh-CN">
                <a:solidFill>
                  <a:schemeClr val="bg1"/>
                </a:solidFill>
                <a:latin typeface="微软雅黑 Light" panose="020B0502040204020203" pitchFamily="34" charset="-122"/>
                <a:ea typeface="微软雅黑 Light" panose="020B0502040204020203" pitchFamily="34" charset="-122"/>
              </a:rPr>
              <a:t>0-2</a:t>
            </a:r>
            <a:r>
              <a:rPr lang="zh-CN" altLang="en-US">
                <a:solidFill>
                  <a:schemeClr val="bg1"/>
                </a:solidFill>
                <a:latin typeface="微软雅黑 Light" panose="020B0502040204020203" pitchFamily="34" charset="-122"/>
                <a:ea typeface="微软雅黑 Light" panose="020B0502040204020203" pitchFamily="34" charset="-122"/>
              </a:rPr>
              <a:t>万</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54" name="文本框 60"/>
          <p:cNvSpPr txBox="1"/>
          <p:nvPr/>
        </p:nvSpPr>
        <p:spPr>
          <a:xfrm rot="3088311">
            <a:off x="6828068" y="2660137"/>
            <a:ext cx="1314292" cy="886424"/>
          </a:xfrm>
          <a:prstGeom prst="rect">
            <a:avLst/>
          </a:prstGeom>
          <a:noFill/>
        </p:spPr>
        <p:txBody>
          <a:bodyPr wrap="none" rtlCol="0">
            <a:prstTxWarp prst="textArchUp">
              <a:avLst>
                <a:gd name="adj" fmla="val 13960648"/>
              </a:avLst>
            </a:prstTxWarp>
            <a:spAutoFit/>
          </a:bodyPr>
          <a:lstStyle/>
          <a:p>
            <a:r>
              <a:rPr lang="en-US" altLang="zh-CN">
                <a:solidFill>
                  <a:schemeClr val="bg1"/>
                </a:solidFill>
                <a:latin typeface="微软雅黑 Light" panose="020B0502040204020203" pitchFamily="34" charset="-122"/>
                <a:ea typeface="微软雅黑 Light" panose="020B0502040204020203" pitchFamily="34" charset="-122"/>
              </a:rPr>
              <a:t>2-10</a:t>
            </a:r>
            <a:r>
              <a:rPr lang="zh-CN" altLang="en-US">
                <a:solidFill>
                  <a:schemeClr val="bg1"/>
                </a:solidFill>
                <a:latin typeface="微软雅黑 Light" panose="020B0502040204020203" pitchFamily="34" charset="-122"/>
                <a:ea typeface="微软雅黑 Light" panose="020B0502040204020203" pitchFamily="34" charset="-122"/>
              </a:rPr>
              <a:t>万</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55" name="文本框 61"/>
          <p:cNvSpPr txBox="1"/>
          <p:nvPr/>
        </p:nvSpPr>
        <p:spPr>
          <a:xfrm rot="13064296">
            <a:off x="5564746" y="3647065"/>
            <a:ext cx="1278124" cy="911506"/>
          </a:xfrm>
          <a:prstGeom prst="rect">
            <a:avLst/>
          </a:prstGeom>
          <a:noFill/>
        </p:spPr>
        <p:txBody>
          <a:bodyPr wrap="none" rtlCol="0">
            <a:prstTxWarp prst="textArchUp">
              <a:avLst>
                <a:gd name="adj" fmla="val 13960648"/>
              </a:avLst>
            </a:prstTxWarp>
            <a:spAutoFit/>
          </a:bodyPr>
          <a:lstStyle/>
          <a:p>
            <a:r>
              <a:rPr lang="en-US" altLang="zh-CN">
                <a:solidFill>
                  <a:schemeClr val="bg1"/>
                </a:solidFill>
                <a:latin typeface="微软雅黑 Light" panose="020B0502040204020203" pitchFamily="34" charset="-122"/>
                <a:ea typeface="微软雅黑 Light" panose="020B0502040204020203" pitchFamily="34" charset="-122"/>
              </a:rPr>
              <a:t>50</a:t>
            </a:r>
            <a:r>
              <a:rPr lang="zh-CN" altLang="en-US">
                <a:solidFill>
                  <a:schemeClr val="bg1"/>
                </a:solidFill>
                <a:latin typeface="微软雅黑 Light" panose="020B0502040204020203" pitchFamily="34" charset="-122"/>
                <a:ea typeface="微软雅黑 Light" panose="020B0502040204020203" pitchFamily="34" charset="-122"/>
              </a:rPr>
              <a:t>万</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85" descr="MVI_0380[00_00_18][20160530-13475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9685"/>
            <a:ext cx="8491369" cy="6191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4"/>
          <p:cNvSpPr/>
          <p:nvPr/>
        </p:nvSpPr>
        <p:spPr>
          <a:xfrm>
            <a:off x="0" y="5395119"/>
            <a:ext cx="8489436" cy="1484784"/>
          </a:xfrm>
          <a:prstGeom prst="rect">
            <a:avLst/>
          </a:prstGeom>
          <a:solidFill>
            <a:srgbClr val="0070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zh-CN">
              <a:solidFill>
                <a:srgbClr val="FFFFFF"/>
              </a:solidFill>
            </a:endParaRP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8491369" y="721958"/>
            <a:ext cx="3700631" cy="6158753"/>
          </a:xfrm>
          <a:prstGeom prst="rect">
            <a:avLst/>
          </a:prstGeom>
          <a:blipFill>
            <a:blip r:embed="rId4"/>
            <a:stretch>
              <a:fillRect/>
            </a:stretch>
          </a:blipFill>
          <a:ln>
            <a:noFill/>
          </a:ln>
          <a:effectLst>
            <a:outerShdw blurRad="292100" dist="139700" dir="2700000" algn="tl" rotWithShape="0">
              <a:srgbClr val="333333">
                <a:alpha val="65000"/>
              </a:srgbClr>
            </a:outerShdw>
          </a:effectLst>
        </p:spPr>
      </p:pic>
      <p:sp>
        <p:nvSpPr>
          <p:cNvPr id="3" name="矩形 2"/>
          <p:cNvSpPr/>
          <p:nvPr/>
        </p:nvSpPr>
        <p:spPr>
          <a:xfrm>
            <a:off x="854423" y="5638554"/>
            <a:ext cx="6780590" cy="944880"/>
          </a:xfrm>
          <a:prstGeom prst="rect">
            <a:avLst/>
          </a:prstGeom>
        </p:spPr>
        <p:txBody>
          <a:bodyPr wrap="square">
            <a:spAutoFit/>
          </a:bodyPr>
          <a:lstStyle/>
          <a:p>
            <a:pPr algn="ctr"/>
            <a:r>
              <a:rPr lang="zh-CN" altLang="en-US" sz="2800" b="1">
                <a:solidFill>
                  <a:schemeClr val="bg1"/>
                </a:solidFill>
                <a:latin typeface="华文新魏" panose="02010800040101010101" pitchFamily="2" charset="-122"/>
                <a:ea typeface="华文新魏" panose="02010800040101010101" pitchFamily="2" charset="-122"/>
              </a:rPr>
              <a:t>王勇国务委员参加中国阿曼杜库姆产业园签约暨揭牌仪式</a:t>
            </a:r>
          </a:p>
        </p:txBody>
      </p:sp>
      <p:sp>
        <p:nvSpPr>
          <p:cNvPr id="23" name="矩形 22"/>
          <p:cNvSpPr/>
          <p:nvPr/>
        </p:nvSpPr>
        <p:spPr>
          <a:xfrm>
            <a:off x="8636061" y="31699"/>
            <a:ext cx="1877437"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a:solidFill>
                  <a:schemeClr val="bg1"/>
                </a:solidFill>
                <a:latin typeface="华文行楷" panose="02010800040101010101" pitchFamily="2" charset="-122"/>
                <a:ea typeface="华文行楷" panose="02010800040101010101" pitchFamily="2" charset="-122"/>
              </a:rPr>
              <a:t>王勇国务委员</a:t>
            </a:r>
            <a:endParaRPr lang="en-US" altLang="zh-CN" sz="2200" b="1">
              <a:solidFill>
                <a:schemeClr val="bg1"/>
              </a:solidFill>
              <a:latin typeface="华文行楷" panose="02010800040101010101" pitchFamily="2" charset="-122"/>
              <a:ea typeface="华文行楷" panose="02010800040101010101" pitchFamily="2" charset="-122"/>
            </a:endParaRPr>
          </a:p>
          <a:p>
            <a:pPr algn="ctr"/>
            <a:r>
              <a:rPr lang="zh-CN" altLang="en-US" sz="2200" b="1">
                <a:solidFill>
                  <a:schemeClr val="bg1"/>
                </a:solidFill>
                <a:latin typeface="华文行楷" panose="02010800040101010101" pitchFamily="2" charset="-122"/>
                <a:ea typeface="华文行楷" panose="02010800040101010101" pitchFamily="2" charset="-122"/>
              </a:rPr>
              <a:t>专报</a:t>
            </a:r>
            <a:endParaRPr lang="en-US" altLang="zh-CN" sz="2200" b="1">
              <a:solidFill>
                <a:schemeClr val="bg1"/>
              </a:solidFill>
              <a:latin typeface="华文行楷" panose="02010800040101010101" pitchFamily="2" charset="-122"/>
              <a:ea typeface="华文行楷" panose="0201080004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polygonal-blue-background_1017-660.jpg"/>
          <p:cNvPicPr>
            <a:picLocks noChangeAspect="1"/>
          </p:cNvPicPr>
          <p:nvPr/>
        </p:nvPicPr>
        <p:blipFill>
          <a:blip r:embed="rId2" cstate="print"/>
          <a:stretch>
            <a:fillRect/>
          </a:stretch>
        </p:blipFill>
        <p:spPr>
          <a:xfrm>
            <a:off x="0" y="1183417"/>
            <a:ext cx="12192000" cy="5688632"/>
          </a:xfrm>
          <a:prstGeom prst="rect">
            <a:avLst/>
          </a:prstGeom>
        </p:spPr>
      </p:pic>
      <p:sp>
        <p:nvSpPr>
          <p:cNvPr id="8" name="Rectangle 30"/>
          <p:cNvSpPr/>
          <p:nvPr/>
        </p:nvSpPr>
        <p:spPr>
          <a:xfrm>
            <a:off x="3060234" y="908720"/>
            <a:ext cx="3060000" cy="56612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30"/>
          <p:cNvSpPr/>
          <p:nvPr/>
        </p:nvSpPr>
        <p:spPr>
          <a:xfrm>
            <a:off x="6107430" y="1052736"/>
            <a:ext cx="3060000" cy="56612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30"/>
          <p:cNvSpPr/>
          <p:nvPr/>
        </p:nvSpPr>
        <p:spPr>
          <a:xfrm>
            <a:off x="9131766" y="1196752"/>
            <a:ext cx="3060000" cy="56612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30"/>
          <p:cNvSpPr/>
          <p:nvPr/>
        </p:nvSpPr>
        <p:spPr>
          <a:xfrm>
            <a:off x="0" y="692696"/>
            <a:ext cx="3060000" cy="56612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p:cNvPicPr>
            <a:picLocks noChangeAspect="1"/>
          </p:cNvPicPr>
          <p:nvPr/>
        </p:nvPicPr>
        <p:blipFill>
          <a:blip r:embed="rId3"/>
          <a:stretch>
            <a:fillRect/>
          </a:stretch>
        </p:blipFill>
        <p:spPr>
          <a:xfrm>
            <a:off x="62186" y="692696"/>
            <a:ext cx="2937470" cy="5568255"/>
          </a:xfrm>
          <a:prstGeom prst="rect">
            <a:avLst/>
          </a:prstGeom>
        </p:spPr>
      </p:pic>
      <p:pic>
        <p:nvPicPr>
          <p:cNvPr id="4" name="图片 3"/>
          <p:cNvPicPr>
            <a:picLocks noChangeAspect="1"/>
          </p:cNvPicPr>
          <p:nvPr/>
        </p:nvPicPr>
        <p:blipFill>
          <a:blip r:embed="rId4"/>
          <a:stretch>
            <a:fillRect/>
          </a:stretch>
        </p:blipFill>
        <p:spPr>
          <a:xfrm>
            <a:off x="3143672" y="1052736"/>
            <a:ext cx="2880320" cy="5412610"/>
          </a:xfrm>
          <a:prstGeom prst="rect">
            <a:avLst/>
          </a:prstGeom>
        </p:spPr>
      </p:pic>
      <p:pic>
        <p:nvPicPr>
          <p:cNvPr id="5" name="图片 4"/>
          <p:cNvPicPr>
            <a:picLocks noChangeAspect="1"/>
          </p:cNvPicPr>
          <p:nvPr/>
        </p:nvPicPr>
        <p:blipFill>
          <a:blip r:embed="rId5"/>
          <a:stretch>
            <a:fillRect/>
          </a:stretch>
        </p:blipFill>
        <p:spPr>
          <a:xfrm>
            <a:off x="6168008" y="1196753"/>
            <a:ext cx="2880320" cy="5373216"/>
          </a:xfrm>
          <a:prstGeom prst="rect">
            <a:avLst/>
          </a:prstGeom>
        </p:spPr>
      </p:pic>
      <p:pic>
        <p:nvPicPr>
          <p:cNvPr id="6" name="图片 5"/>
          <p:cNvPicPr>
            <a:picLocks noChangeAspect="1"/>
          </p:cNvPicPr>
          <p:nvPr/>
        </p:nvPicPr>
        <p:blipFill>
          <a:blip r:embed="rId6"/>
          <a:stretch>
            <a:fillRect/>
          </a:stretch>
        </p:blipFill>
        <p:spPr>
          <a:xfrm>
            <a:off x="9192344" y="1333949"/>
            <a:ext cx="2880320" cy="5380036"/>
          </a:xfrm>
          <a:prstGeom prst="rect">
            <a:avLst/>
          </a:prstGeom>
        </p:spPr>
      </p:pic>
      <p:sp>
        <p:nvSpPr>
          <p:cNvPr id="13" name="矩形 12"/>
          <p:cNvSpPr/>
          <p:nvPr/>
        </p:nvSpPr>
        <p:spPr>
          <a:xfrm>
            <a:off x="8636061" y="139279"/>
            <a:ext cx="1877437"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a:solidFill>
                  <a:schemeClr val="bg1"/>
                </a:solidFill>
                <a:latin typeface="华文行楷" panose="02010800040101010101" pitchFamily="2" charset="-122"/>
                <a:ea typeface="华文行楷" panose="02010800040101010101" pitchFamily="2" charset="-122"/>
              </a:rPr>
              <a:t>王勇国务委员</a:t>
            </a:r>
            <a:endParaRPr lang="en-US" altLang="zh-CN" sz="2200" b="1">
              <a:solidFill>
                <a:schemeClr val="bg1"/>
              </a:solidFill>
              <a:latin typeface="华文行楷" panose="02010800040101010101" pitchFamily="2" charset="-122"/>
              <a:ea typeface="华文行楷" panose="02010800040101010101" pitchFamily="2" charset="-122"/>
            </a:endParaRPr>
          </a:p>
          <a:p>
            <a:pPr algn="ctr"/>
            <a:r>
              <a:rPr lang="zh-CN" altLang="en-US" sz="2200" b="1">
                <a:solidFill>
                  <a:schemeClr val="bg1"/>
                </a:solidFill>
                <a:latin typeface="华文行楷" panose="02010800040101010101" pitchFamily="2" charset="-122"/>
                <a:ea typeface="华文行楷" panose="02010800040101010101" pitchFamily="2" charset="-122"/>
              </a:rPr>
              <a:t>专报</a:t>
            </a:r>
            <a:endParaRPr lang="en-US" altLang="zh-CN" sz="2200" b="1">
              <a:solidFill>
                <a:schemeClr val="bg1"/>
              </a:solidFill>
              <a:latin typeface="华文行楷" panose="02010800040101010101" pitchFamily="2" charset="-122"/>
              <a:ea typeface="华文行楷" panose="0201080004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5"/>
          <p:cNvGrpSpPr/>
          <p:nvPr/>
        </p:nvGrpSpPr>
        <p:grpSpPr bwMode="auto">
          <a:xfrm rot="15960002">
            <a:off x="4817235" y="-672877"/>
            <a:ext cx="1287752" cy="4389861"/>
            <a:chOff x="9067800" y="1341120"/>
            <a:chExt cx="1657215" cy="3771900"/>
          </a:xfrm>
        </p:grpSpPr>
        <p:sp>
          <p:nvSpPr>
            <p:cNvPr id="18" name="Freeform 141"/>
            <p:cNvSpPr/>
            <p:nvPr/>
          </p:nvSpPr>
          <p:spPr>
            <a:xfrm>
              <a:off x="9067800" y="1341120"/>
              <a:ext cx="1657215" cy="3771900"/>
            </a:xfrm>
            <a:custGeom>
              <a:avLst/>
              <a:gdLst>
                <a:gd name="connsiteX0" fmla="*/ 0 w 1657215"/>
                <a:gd name="connsiteY0" fmla="*/ 0 h 3771900"/>
                <a:gd name="connsiteX1" fmla="*/ 1653540 w 1657215"/>
                <a:gd name="connsiteY1" fmla="*/ 1744980 h 3771900"/>
                <a:gd name="connsiteX2" fmla="*/ 358140 w 1657215"/>
                <a:gd name="connsiteY2" fmla="*/ 3771900 h 3771900"/>
              </a:gdLst>
              <a:ahLst/>
              <a:cxnLst>
                <a:cxn ang="0">
                  <a:pos x="connsiteX0" y="connsiteY0"/>
                </a:cxn>
                <a:cxn ang="0">
                  <a:pos x="connsiteX1" y="connsiteY1"/>
                </a:cxn>
                <a:cxn ang="0">
                  <a:pos x="connsiteX2" y="connsiteY2"/>
                </a:cxn>
              </a:cxnLst>
              <a:rect l="l" t="t" r="r" b="b"/>
              <a:pathLst>
                <a:path w="1657215" h="3771900">
                  <a:moveTo>
                    <a:pt x="0" y="0"/>
                  </a:moveTo>
                  <a:cubicBezTo>
                    <a:pt x="796925" y="558165"/>
                    <a:pt x="1593850" y="1116330"/>
                    <a:pt x="1653540" y="1744980"/>
                  </a:cubicBezTo>
                  <a:cubicBezTo>
                    <a:pt x="1713230" y="2373630"/>
                    <a:pt x="1035685" y="3072765"/>
                    <a:pt x="358140" y="3771900"/>
                  </a:cubicBezTo>
                </a:path>
              </a:pathLst>
            </a:custGeom>
            <a:noFill/>
            <a:ln w="76200">
              <a:solidFill>
                <a:srgbClr val="27AAE1">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a:solidFill>
                  <a:srgbClr val="FFFFFF"/>
                </a:solidFill>
              </a:endParaRPr>
            </a:p>
          </p:txBody>
        </p:sp>
        <p:sp>
          <p:nvSpPr>
            <p:cNvPr id="19" name="Freeform 14"/>
            <p:cNvSpPr/>
            <p:nvPr/>
          </p:nvSpPr>
          <p:spPr>
            <a:xfrm>
              <a:off x="9067800" y="1341120"/>
              <a:ext cx="1657215" cy="3771900"/>
            </a:xfrm>
            <a:custGeom>
              <a:avLst/>
              <a:gdLst>
                <a:gd name="connsiteX0" fmla="*/ 0 w 1657215"/>
                <a:gd name="connsiteY0" fmla="*/ 0 h 3771900"/>
                <a:gd name="connsiteX1" fmla="*/ 1653540 w 1657215"/>
                <a:gd name="connsiteY1" fmla="*/ 1744980 h 3771900"/>
                <a:gd name="connsiteX2" fmla="*/ 358140 w 1657215"/>
                <a:gd name="connsiteY2" fmla="*/ 3771900 h 3771900"/>
              </a:gdLst>
              <a:ahLst/>
              <a:cxnLst>
                <a:cxn ang="0">
                  <a:pos x="connsiteX0" y="connsiteY0"/>
                </a:cxn>
                <a:cxn ang="0">
                  <a:pos x="connsiteX1" y="connsiteY1"/>
                </a:cxn>
                <a:cxn ang="0">
                  <a:pos x="connsiteX2" y="connsiteY2"/>
                </a:cxn>
              </a:cxnLst>
              <a:rect l="l" t="t" r="r" b="b"/>
              <a:pathLst>
                <a:path w="1657215" h="3771900">
                  <a:moveTo>
                    <a:pt x="0" y="0"/>
                  </a:moveTo>
                  <a:cubicBezTo>
                    <a:pt x="796925" y="558165"/>
                    <a:pt x="1593850" y="1116330"/>
                    <a:pt x="1653540" y="1744980"/>
                  </a:cubicBezTo>
                  <a:cubicBezTo>
                    <a:pt x="1713230" y="2373630"/>
                    <a:pt x="1035685" y="3072765"/>
                    <a:pt x="358140" y="3771900"/>
                  </a:cubicBezTo>
                </a:path>
              </a:pathLst>
            </a:custGeom>
            <a:noFill/>
            <a:ln w="38100">
              <a:solidFill>
                <a:srgbClr val="0070C0">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a:solidFill>
                  <a:srgbClr val="FFFFFF"/>
                </a:solidFill>
              </a:endParaRPr>
            </a:p>
          </p:txBody>
        </p:sp>
      </p:grpSp>
      <p:sp>
        <p:nvSpPr>
          <p:cNvPr id="5" name="矩形 4"/>
          <p:cNvSpPr/>
          <p:nvPr/>
        </p:nvSpPr>
        <p:spPr>
          <a:xfrm>
            <a:off x="8567132" y="139279"/>
            <a:ext cx="2015295"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a:solidFill>
                  <a:schemeClr val="bg1"/>
                </a:solidFill>
                <a:latin typeface="华文行楷" panose="02010800040101010101" pitchFamily="2" charset="-122"/>
                <a:ea typeface="华文行楷" panose="02010800040101010101" pitchFamily="2" charset="-122"/>
              </a:rPr>
              <a:t>发改委</a:t>
            </a:r>
            <a:r>
              <a:rPr lang="en-US" altLang="zh-CN" sz="2200" b="1">
                <a:solidFill>
                  <a:schemeClr val="bg1"/>
                </a:solidFill>
                <a:latin typeface="华文行楷" panose="02010800040101010101" pitchFamily="2" charset="-122"/>
                <a:ea typeface="华文行楷" panose="02010800040101010101" pitchFamily="2" charset="-122"/>
              </a:rPr>
              <a:t>&amp;</a:t>
            </a:r>
            <a:r>
              <a:rPr lang="zh-CN" altLang="en-US" sz="2200" b="1">
                <a:solidFill>
                  <a:schemeClr val="bg1"/>
                </a:solidFill>
                <a:latin typeface="华文行楷" panose="02010800040101010101" pitchFamily="2" charset="-122"/>
                <a:ea typeface="华文行楷" panose="02010800040101010101" pitchFamily="2" charset="-122"/>
              </a:rPr>
              <a:t>商务部</a:t>
            </a:r>
            <a:endParaRPr lang="en-US" altLang="zh-CN" sz="2200" b="1">
              <a:solidFill>
                <a:schemeClr val="bg1"/>
              </a:solidFill>
              <a:latin typeface="华文行楷" panose="02010800040101010101" pitchFamily="2" charset="-122"/>
              <a:ea typeface="华文行楷" panose="02010800040101010101" pitchFamily="2" charset="-122"/>
            </a:endParaRPr>
          </a:p>
          <a:p>
            <a:pPr algn="ctr"/>
            <a:r>
              <a:rPr lang="zh-CN" altLang="en-US" sz="2200" b="1">
                <a:solidFill>
                  <a:schemeClr val="bg1"/>
                </a:solidFill>
                <a:latin typeface="华文行楷" panose="02010800040101010101" pitchFamily="2" charset="-122"/>
                <a:ea typeface="华文行楷" panose="02010800040101010101" pitchFamily="2" charset="-122"/>
              </a:rPr>
              <a:t>文件</a:t>
            </a:r>
          </a:p>
        </p:txBody>
      </p:sp>
      <p:pic>
        <p:nvPicPr>
          <p:cNvPr id="6" name="图片 5" descr="image076.jpg"/>
          <p:cNvPicPr>
            <a:picLocks noChangeAspect="1"/>
          </p:cNvPicPr>
          <p:nvPr/>
        </p:nvPicPr>
        <p:blipFill>
          <a:blip r:embed="rId2" cstate="print"/>
          <a:stretch>
            <a:fillRect/>
          </a:stretch>
        </p:blipFill>
        <p:spPr>
          <a:xfrm>
            <a:off x="911424" y="1309358"/>
            <a:ext cx="3888432" cy="4933155"/>
          </a:xfrm>
          <a:prstGeom prst="rect">
            <a:avLst/>
          </a:prstGeom>
          <a:ln>
            <a:noFill/>
          </a:ln>
          <a:effectLst>
            <a:outerShdw blurRad="292100" dist="139700" dir="2700000" algn="tl" rotWithShape="0">
              <a:srgbClr val="333333">
                <a:alpha val="65000"/>
              </a:srgbClr>
            </a:outerShdw>
          </a:effectLst>
        </p:spPr>
      </p:pic>
      <p:sp>
        <p:nvSpPr>
          <p:cNvPr id="7" name="矩形 6"/>
          <p:cNvSpPr/>
          <p:nvPr/>
        </p:nvSpPr>
        <p:spPr>
          <a:xfrm>
            <a:off x="5663952" y="2254094"/>
            <a:ext cx="5879976" cy="1554480"/>
          </a:xfrm>
          <a:prstGeom prst="rect">
            <a:avLst/>
          </a:prstGeom>
        </p:spPr>
        <p:txBody>
          <a:bodyPr wrap="square">
            <a:spAutoFit/>
          </a:bodyPr>
          <a:lstStyle/>
          <a:p>
            <a:r>
              <a:rPr lang="zh-CN" altLang="en-US" sz="2400">
                <a:solidFill>
                  <a:srgbClr val="080808"/>
                </a:solidFill>
                <a:latin typeface="华文新魏" panose="02010800040101010101" pitchFamily="2" charset="-122"/>
                <a:ea typeface="华文新魏" panose="02010800040101010101" pitchFamily="2" charset="-122"/>
              </a:rPr>
              <a:t>国家发改委对宁夏积极推进国际产能合作的做法给予充分肯定（附文）。并</a:t>
            </a:r>
            <a:r>
              <a:rPr lang="zh-CN" altLang="en-US" sz="2400">
                <a:solidFill>
                  <a:srgbClr val="080808"/>
                </a:solidFill>
                <a:latin typeface="华文新魏" panose="02010800040101010101" pitchFamily="2" charset="-122"/>
                <a:ea typeface="华文新魏" panose="02010800040101010101" pitchFamily="2" charset="-122"/>
                <a:sym typeface="+mn-ea"/>
              </a:rPr>
              <a:t>把中国阿曼（杜库姆）产业园列入</a:t>
            </a:r>
            <a:r>
              <a:rPr lang="en-US" altLang="zh-CN" sz="2400">
                <a:solidFill>
                  <a:srgbClr val="080808"/>
                </a:solidFill>
                <a:latin typeface="华文新魏" panose="02010800040101010101" pitchFamily="2" charset="-122"/>
                <a:ea typeface="华文新魏" panose="02010800040101010101" pitchFamily="2" charset="-122"/>
                <a:sym typeface="+mn-ea"/>
              </a:rPr>
              <a:t>20</a:t>
            </a:r>
            <a:r>
              <a:rPr lang="zh-CN" altLang="en-US" sz="2400">
                <a:solidFill>
                  <a:srgbClr val="080808"/>
                </a:solidFill>
                <a:latin typeface="华文新魏" panose="02010800040101010101" pitchFamily="2" charset="-122"/>
                <a:ea typeface="华文新魏" panose="02010800040101010101" pitchFamily="2" charset="-122"/>
                <a:sym typeface="+mn-ea"/>
              </a:rPr>
              <a:t>个国际产能重点示范园区之一。</a:t>
            </a:r>
            <a:endParaRPr lang="zh-CN" altLang="en-US" sz="2400">
              <a:solidFill>
                <a:srgbClr val="080808"/>
              </a:solidFill>
              <a:latin typeface="华文新魏" panose="02010800040101010101" pitchFamily="2" charset="-122"/>
              <a:ea typeface="华文新魏" panose="02010800040101010101" pitchFamily="2" charset="-122"/>
            </a:endParaRPr>
          </a:p>
        </p:txBody>
      </p:sp>
      <p:sp>
        <p:nvSpPr>
          <p:cNvPr id="8" name="矩形 7"/>
          <p:cNvSpPr/>
          <p:nvPr/>
        </p:nvSpPr>
        <p:spPr>
          <a:xfrm>
            <a:off x="5688632" y="4837750"/>
            <a:ext cx="6096000" cy="1554480"/>
          </a:xfrm>
          <a:prstGeom prst="rect">
            <a:avLst/>
          </a:prstGeom>
        </p:spPr>
        <p:txBody>
          <a:bodyPr>
            <a:spAutoFit/>
          </a:bodyPr>
          <a:lstStyle/>
          <a:p>
            <a:r>
              <a:rPr lang="zh-CN" altLang="en-US" sz="2000">
                <a:solidFill>
                  <a:srgbClr val="080808"/>
                </a:solidFill>
              </a:rPr>
              <a:t>         </a:t>
            </a:r>
            <a:r>
              <a:rPr lang="zh-CN" altLang="en-US" sz="2400">
                <a:solidFill>
                  <a:srgbClr val="080808"/>
                </a:solidFill>
                <a:latin typeface="华文新魏" panose="02010800040101010101" pitchFamily="2" charset="-122"/>
                <a:ea typeface="华文新魏" panose="02010800040101010101" pitchFamily="2" charset="-122"/>
              </a:rPr>
              <a:t>商务部办公厅在关于印发</a:t>
            </a:r>
            <a:r>
              <a:rPr lang="en-US" altLang="zh-CN" sz="2400">
                <a:solidFill>
                  <a:srgbClr val="080808"/>
                </a:solidFill>
                <a:latin typeface="华文新魏" panose="02010800040101010101" pitchFamily="2" charset="-122"/>
                <a:ea typeface="华文新魏" panose="02010800040101010101" pitchFamily="2" charset="-122"/>
              </a:rPr>
              <a:t>《</a:t>
            </a:r>
            <a:r>
              <a:rPr lang="zh-CN" altLang="en-US" sz="2400">
                <a:solidFill>
                  <a:srgbClr val="080808"/>
                </a:solidFill>
                <a:latin typeface="华文新魏" panose="02010800040101010101" pitchFamily="2" charset="-122"/>
                <a:ea typeface="华文新魏" panose="02010800040101010101" pitchFamily="2" charset="-122"/>
              </a:rPr>
              <a:t>商务部推进国际产能合作工作方案（</a:t>
            </a:r>
            <a:r>
              <a:rPr lang="en-US" altLang="zh-CN" sz="2400">
                <a:solidFill>
                  <a:srgbClr val="080808"/>
                </a:solidFill>
                <a:latin typeface="华文新魏" panose="02010800040101010101" pitchFamily="2" charset="-122"/>
                <a:ea typeface="华文新魏" panose="02010800040101010101" pitchFamily="2" charset="-122"/>
              </a:rPr>
              <a:t>2016-2017</a:t>
            </a:r>
            <a:r>
              <a:rPr lang="zh-CN" altLang="en-US" sz="2400">
                <a:solidFill>
                  <a:srgbClr val="080808"/>
                </a:solidFill>
                <a:latin typeface="华文新魏" panose="02010800040101010101" pitchFamily="2" charset="-122"/>
                <a:ea typeface="华文新魏" panose="02010800040101010101" pitchFamily="2" charset="-122"/>
              </a:rPr>
              <a:t>年）的通知</a:t>
            </a:r>
            <a:r>
              <a:rPr lang="en-US" altLang="zh-CN" sz="2400">
                <a:solidFill>
                  <a:srgbClr val="080808"/>
                </a:solidFill>
                <a:latin typeface="华文新魏" panose="02010800040101010101" pitchFamily="2" charset="-122"/>
                <a:ea typeface="华文新魏" panose="02010800040101010101" pitchFamily="2" charset="-122"/>
              </a:rPr>
              <a:t>》</a:t>
            </a:r>
            <a:r>
              <a:rPr lang="zh-CN" altLang="en-US" sz="2400">
                <a:solidFill>
                  <a:srgbClr val="080808"/>
                </a:solidFill>
                <a:latin typeface="华文新魏" panose="02010800040101010101" pitchFamily="2" charset="-122"/>
                <a:ea typeface="华文新魏" panose="02010800040101010101" pitchFamily="2" charset="-122"/>
              </a:rPr>
              <a:t>（商办合函</a:t>
            </a:r>
            <a:r>
              <a:rPr lang="en-US" altLang="zh-CN" sz="2400">
                <a:solidFill>
                  <a:srgbClr val="080808"/>
                </a:solidFill>
                <a:latin typeface="华文新魏" panose="02010800040101010101" pitchFamily="2" charset="-122"/>
                <a:ea typeface="华文新魏" panose="02010800040101010101" pitchFamily="2" charset="-122"/>
              </a:rPr>
              <a:t>[2016]672</a:t>
            </a:r>
            <a:r>
              <a:rPr lang="zh-CN" altLang="en-US" sz="2400">
                <a:solidFill>
                  <a:srgbClr val="080808"/>
                </a:solidFill>
                <a:latin typeface="华文新魏" panose="02010800040101010101" pitchFamily="2" charset="-122"/>
                <a:ea typeface="华文新魏" panose="02010800040101010101" pitchFamily="2" charset="-122"/>
              </a:rPr>
              <a:t>号）中把中国阿曼杜库姆产业园列入</a:t>
            </a:r>
            <a:r>
              <a:rPr lang="en-US" altLang="zh-CN" sz="2400">
                <a:solidFill>
                  <a:srgbClr val="080808"/>
                </a:solidFill>
                <a:latin typeface="华文新魏" panose="02010800040101010101" pitchFamily="2" charset="-122"/>
                <a:ea typeface="华文新魏" panose="02010800040101010101" pitchFamily="2" charset="-122"/>
              </a:rPr>
              <a:t>16</a:t>
            </a:r>
            <a:r>
              <a:rPr lang="zh-CN" altLang="en-US" sz="2400">
                <a:solidFill>
                  <a:srgbClr val="080808"/>
                </a:solidFill>
                <a:latin typeface="华文新魏" panose="02010800040101010101" pitchFamily="2" charset="-122"/>
                <a:ea typeface="华文新魏" panose="02010800040101010101" pitchFamily="2" charset="-122"/>
              </a:rPr>
              <a:t>个重点园区之一。</a:t>
            </a:r>
          </a:p>
        </p:txBody>
      </p:sp>
      <p:sp>
        <p:nvSpPr>
          <p:cNvPr id="9" name="矩形 8"/>
          <p:cNvSpPr/>
          <p:nvPr/>
        </p:nvSpPr>
        <p:spPr>
          <a:xfrm>
            <a:off x="7320136" y="4223462"/>
            <a:ext cx="2698175" cy="523220"/>
          </a:xfrm>
          <a:prstGeom prst="rect">
            <a:avLst/>
          </a:prstGeom>
        </p:spPr>
        <p:txBody>
          <a:bodyPr wrap="none">
            <a:spAutoFit/>
          </a:bodyPr>
          <a:lstStyle/>
          <a:p>
            <a:r>
              <a:rPr lang="zh-CN" altLang="en-US" sz="2800">
                <a:solidFill>
                  <a:srgbClr val="080808"/>
                </a:solidFill>
                <a:latin typeface="华文新魏" panose="02010800040101010101" pitchFamily="2" charset="-122"/>
                <a:ea typeface="华文新魏" panose="02010800040101010101" pitchFamily="2" charset="-122"/>
              </a:rPr>
              <a:t>国家商务部文件</a:t>
            </a:r>
          </a:p>
        </p:txBody>
      </p:sp>
      <p:sp>
        <p:nvSpPr>
          <p:cNvPr id="10" name="矩形 9"/>
          <p:cNvSpPr/>
          <p:nvPr/>
        </p:nvSpPr>
        <p:spPr>
          <a:xfrm>
            <a:off x="7320136" y="1462006"/>
            <a:ext cx="2698175" cy="523220"/>
          </a:xfrm>
          <a:prstGeom prst="rect">
            <a:avLst/>
          </a:prstGeom>
        </p:spPr>
        <p:txBody>
          <a:bodyPr wrap="none">
            <a:spAutoFit/>
          </a:bodyPr>
          <a:lstStyle/>
          <a:p>
            <a:r>
              <a:rPr lang="zh-CN" altLang="en-US" sz="2800">
                <a:solidFill>
                  <a:srgbClr val="080808"/>
                </a:solidFill>
                <a:latin typeface="华文新魏" panose="02010800040101010101" pitchFamily="2" charset="-122"/>
                <a:ea typeface="华文新魏" panose="02010800040101010101" pitchFamily="2" charset="-122"/>
              </a:rPr>
              <a:t>国家发改委文件</a:t>
            </a:r>
          </a:p>
        </p:txBody>
      </p:sp>
      <p:cxnSp>
        <p:nvCxnSpPr>
          <p:cNvPr id="11" name="直接连接符 10"/>
          <p:cNvCxnSpPr/>
          <p:nvPr/>
        </p:nvCxnSpPr>
        <p:spPr>
          <a:xfrm>
            <a:off x="6528048" y="2038070"/>
            <a:ext cx="4248472" cy="0"/>
          </a:xfrm>
          <a:prstGeom prst="line">
            <a:avLst/>
          </a:prstGeom>
          <a:ln w="19050">
            <a:solidFill>
              <a:schemeClr val="accent2"/>
            </a:solidFill>
            <a:prstDash val="lgDashDot"/>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744072" y="4799526"/>
            <a:ext cx="4248472" cy="0"/>
          </a:xfrm>
          <a:prstGeom prst="line">
            <a:avLst/>
          </a:prstGeom>
          <a:ln w="19050">
            <a:solidFill>
              <a:schemeClr val="accent2"/>
            </a:solidFill>
            <a:prstDash val="lgDash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5"/>
          <p:cNvGrpSpPr/>
          <p:nvPr/>
        </p:nvGrpSpPr>
        <p:grpSpPr bwMode="auto">
          <a:xfrm rot="15960002">
            <a:off x="5102860" y="-217170"/>
            <a:ext cx="1559560" cy="3822065"/>
            <a:chOff x="9067800" y="1341120"/>
            <a:chExt cx="1657215" cy="3771900"/>
          </a:xfrm>
        </p:grpSpPr>
        <p:sp>
          <p:nvSpPr>
            <p:cNvPr id="18" name="Freeform 141"/>
            <p:cNvSpPr/>
            <p:nvPr/>
          </p:nvSpPr>
          <p:spPr>
            <a:xfrm>
              <a:off x="9067800" y="1341120"/>
              <a:ext cx="1657215" cy="3771900"/>
            </a:xfrm>
            <a:custGeom>
              <a:avLst/>
              <a:gdLst>
                <a:gd name="connsiteX0" fmla="*/ 0 w 1657215"/>
                <a:gd name="connsiteY0" fmla="*/ 0 h 3771900"/>
                <a:gd name="connsiteX1" fmla="*/ 1653540 w 1657215"/>
                <a:gd name="connsiteY1" fmla="*/ 1744980 h 3771900"/>
                <a:gd name="connsiteX2" fmla="*/ 358140 w 1657215"/>
                <a:gd name="connsiteY2" fmla="*/ 3771900 h 3771900"/>
              </a:gdLst>
              <a:ahLst/>
              <a:cxnLst>
                <a:cxn ang="0">
                  <a:pos x="connsiteX0" y="connsiteY0"/>
                </a:cxn>
                <a:cxn ang="0">
                  <a:pos x="connsiteX1" y="connsiteY1"/>
                </a:cxn>
                <a:cxn ang="0">
                  <a:pos x="connsiteX2" y="connsiteY2"/>
                </a:cxn>
              </a:cxnLst>
              <a:rect l="l" t="t" r="r" b="b"/>
              <a:pathLst>
                <a:path w="1657215" h="3771900">
                  <a:moveTo>
                    <a:pt x="0" y="0"/>
                  </a:moveTo>
                  <a:cubicBezTo>
                    <a:pt x="796925" y="558165"/>
                    <a:pt x="1593850" y="1116330"/>
                    <a:pt x="1653540" y="1744980"/>
                  </a:cubicBezTo>
                  <a:cubicBezTo>
                    <a:pt x="1713230" y="2373630"/>
                    <a:pt x="1035685" y="3072765"/>
                    <a:pt x="358140" y="3771900"/>
                  </a:cubicBezTo>
                </a:path>
              </a:pathLst>
            </a:custGeom>
            <a:noFill/>
            <a:ln w="76200">
              <a:solidFill>
                <a:srgbClr val="27AAE1">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a:solidFill>
                  <a:srgbClr val="FFFFFF"/>
                </a:solidFill>
              </a:endParaRPr>
            </a:p>
          </p:txBody>
        </p:sp>
        <p:sp>
          <p:nvSpPr>
            <p:cNvPr id="19" name="Freeform 14"/>
            <p:cNvSpPr/>
            <p:nvPr/>
          </p:nvSpPr>
          <p:spPr>
            <a:xfrm>
              <a:off x="9067800" y="1341120"/>
              <a:ext cx="1657215" cy="3771900"/>
            </a:xfrm>
            <a:custGeom>
              <a:avLst/>
              <a:gdLst>
                <a:gd name="connsiteX0" fmla="*/ 0 w 1657215"/>
                <a:gd name="connsiteY0" fmla="*/ 0 h 3771900"/>
                <a:gd name="connsiteX1" fmla="*/ 1653540 w 1657215"/>
                <a:gd name="connsiteY1" fmla="*/ 1744980 h 3771900"/>
                <a:gd name="connsiteX2" fmla="*/ 358140 w 1657215"/>
                <a:gd name="connsiteY2" fmla="*/ 3771900 h 3771900"/>
              </a:gdLst>
              <a:ahLst/>
              <a:cxnLst>
                <a:cxn ang="0">
                  <a:pos x="connsiteX0" y="connsiteY0"/>
                </a:cxn>
                <a:cxn ang="0">
                  <a:pos x="connsiteX1" y="connsiteY1"/>
                </a:cxn>
                <a:cxn ang="0">
                  <a:pos x="connsiteX2" y="connsiteY2"/>
                </a:cxn>
              </a:cxnLst>
              <a:rect l="l" t="t" r="r" b="b"/>
              <a:pathLst>
                <a:path w="1657215" h="3771900">
                  <a:moveTo>
                    <a:pt x="0" y="0"/>
                  </a:moveTo>
                  <a:cubicBezTo>
                    <a:pt x="796925" y="558165"/>
                    <a:pt x="1593850" y="1116330"/>
                    <a:pt x="1653540" y="1744980"/>
                  </a:cubicBezTo>
                  <a:cubicBezTo>
                    <a:pt x="1713230" y="2373630"/>
                    <a:pt x="1035685" y="3072765"/>
                    <a:pt x="358140" y="3771900"/>
                  </a:cubicBezTo>
                </a:path>
              </a:pathLst>
            </a:custGeom>
            <a:noFill/>
            <a:ln w="38100">
              <a:solidFill>
                <a:srgbClr val="0070C0">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a:solidFill>
                  <a:srgbClr val="FFFFFF"/>
                </a:solidFill>
              </a:endParaRPr>
            </a:p>
          </p:txBody>
        </p:sp>
      </p:grpSp>
      <p:sp>
        <p:nvSpPr>
          <p:cNvPr id="5" name="矩形 4"/>
          <p:cNvSpPr/>
          <p:nvPr/>
        </p:nvSpPr>
        <p:spPr>
          <a:xfrm>
            <a:off x="8784840" y="139279"/>
            <a:ext cx="1579880"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a:solidFill>
                  <a:schemeClr val="bg1"/>
                </a:solidFill>
                <a:latin typeface="华文行楷" panose="02010800040101010101" pitchFamily="2" charset="-122"/>
                <a:ea typeface="华文行楷" panose="02010800040101010101" pitchFamily="2" charset="-122"/>
              </a:rPr>
              <a:t>中国贸促会</a:t>
            </a:r>
            <a:endParaRPr lang="en-US" altLang="zh-CN" sz="2200" b="1">
              <a:solidFill>
                <a:schemeClr val="bg1"/>
              </a:solidFill>
              <a:latin typeface="华文行楷" panose="02010800040101010101" pitchFamily="2" charset="-122"/>
              <a:ea typeface="华文行楷" panose="02010800040101010101" pitchFamily="2" charset="-122"/>
            </a:endParaRPr>
          </a:p>
          <a:p>
            <a:pPr algn="ctr"/>
            <a:r>
              <a:rPr lang="zh-CN" altLang="en-US" sz="2200" b="1">
                <a:solidFill>
                  <a:schemeClr val="bg1"/>
                </a:solidFill>
                <a:latin typeface="华文行楷" panose="02010800040101010101" pitchFamily="2" charset="-122"/>
                <a:ea typeface="华文行楷" panose="02010800040101010101" pitchFamily="2" charset="-122"/>
              </a:rPr>
              <a:t>文件</a:t>
            </a:r>
          </a:p>
        </p:txBody>
      </p:sp>
      <p:sp>
        <p:nvSpPr>
          <p:cNvPr id="7" name="矩形 6"/>
          <p:cNvSpPr/>
          <p:nvPr/>
        </p:nvSpPr>
        <p:spPr>
          <a:xfrm>
            <a:off x="5927090" y="2780030"/>
            <a:ext cx="5422900" cy="1938020"/>
          </a:xfrm>
          <a:prstGeom prst="rect">
            <a:avLst/>
          </a:prstGeom>
        </p:spPr>
        <p:txBody>
          <a:bodyPr wrap="square">
            <a:spAutoFit/>
          </a:bodyPr>
          <a:lstStyle/>
          <a:p>
            <a:r>
              <a:rPr lang="en-US" altLang="zh-CN" sz="2400">
                <a:solidFill>
                  <a:srgbClr val="080808"/>
                </a:solidFill>
                <a:latin typeface="华文新魏" panose="02010800040101010101" pitchFamily="2" charset="-122"/>
                <a:ea typeface="华文新魏" panose="02010800040101010101" pitchFamily="2" charset="-122"/>
              </a:rPr>
              <a:t>    </a:t>
            </a:r>
            <a:r>
              <a:rPr sz="2400">
                <a:solidFill>
                  <a:srgbClr val="080808"/>
                </a:solidFill>
                <a:latin typeface="华文新魏" panose="02010800040101010101" pitchFamily="2" charset="-122"/>
                <a:ea typeface="华文新魏" panose="02010800040101010101" pitchFamily="2" charset="-122"/>
              </a:rPr>
              <a:t>中国贸促会已将中国—阿曼（杜库姆）产业园列入重点支持的20个境外经贸合作园区之一，入选“中国企业走出去20＋20行动计划”，将为产业园建设增添新的动力。</a:t>
            </a:r>
          </a:p>
        </p:txBody>
      </p:sp>
      <p:sp>
        <p:nvSpPr>
          <p:cNvPr id="10" name="矩形 9"/>
          <p:cNvSpPr/>
          <p:nvPr/>
        </p:nvSpPr>
        <p:spPr>
          <a:xfrm>
            <a:off x="7320136" y="1816336"/>
            <a:ext cx="2672080" cy="521970"/>
          </a:xfrm>
          <a:prstGeom prst="rect">
            <a:avLst/>
          </a:prstGeom>
        </p:spPr>
        <p:txBody>
          <a:bodyPr wrap="none">
            <a:spAutoFit/>
          </a:bodyPr>
          <a:lstStyle/>
          <a:p>
            <a:r>
              <a:rPr lang="zh-CN" altLang="en-US" sz="2800">
                <a:solidFill>
                  <a:srgbClr val="080808"/>
                </a:solidFill>
                <a:latin typeface="华文新魏" panose="02010800040101010101" pitchFamily="2" charset="-122"/>
                <a:ea typeface="华文新魏" panose="02010800040101010101" pitchFamily="2" charset="-122"/>
              </a:rPr>
              <a:t>中国贸促会文件</a:t>
            </a:r>
          </a:p>
        </p:txBody>
      </p:sp>
      <p:cxnSp>
        <p:nvCxnSpPr>
          <p:cNvPr id="11" name="直接连接符 10"/>
          <p:cNvCxnSpPr/>
          <p:nvPr/>
        </p:nvCxnSpPr>
        <p:spPr>
          <a:xfrm>
            <a:off x="6528048" y="2449550"/>
            <a:ext cx="4248472" cy="0"/>
          </a:xfrm>
          <a:prstGeom prst="line">
            <a:avLst/>
          </a:prstGeom>
          <a:ln w="19050">
            <a:solidFill>
              <a:schemeClr val="accent2"/>
            </a:solidFill>
            <a:prstDash val="lgDashDot"/>
          </a:ln>
        </p:spPr>
        <p:style>
          <a:lnRef idx="1">
            <a:schemeClr val="accent1"/>
          </a:lnRef>
          <a:fillRef idx="0">
            <a:schemeClr val="accent1"/>
          </a:fillRef>
          <a:effectRef idx="0">
            <a:schemeClr val="accent1"/>
          </a:effectRef>
          <a:fontRef idx="minor">
            <a:schemeClr val="tx1"/>
          </a:fontRef>
        </p:style>
      </p:cxnSp>
      <p:pic>
        <p:nvPicPr>
          <p:cNvPr id="2" name="图片 1" descr="5dae77c8619d9be375c0f7adcf15936"/>
          <p:cNvPicPr>
            <a:picLocks noChangeAspect="1"/>
          </p:cNvPicPr>
          <p:nvPr/>
        </p:nvPicPr>
        <p:blipFill>
          <a:blip r:embed="rId2"/>
          <a:stretch>
            <a:fillRect/>
          </a:stretch>
        </p:blipFill>
        <p:spPr>
          <a:xfrm>
            <a:off x="282575" y="1285875"/>
            <a:ext cx="4371975" cy="556133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polygonal-blue-background_1017-660.jpg"/>
          <p:cNvPicPr>
            <a:picLocks noChangeAspect="1"/>
          </p:cNvPicPr>
          <p:nvPr/>
        </p:nvPicPr>
        <p:blipFill>
          <a:blip r:embed="rId2" cstate="print"/>
          <a:stretch>
            <a:fillRect/>
          </a:stretch>
        </p:blipFill>
        <p:spPr>
          <a:xfrm>
            <a:off x="0" y="1137697"/>
            <a:ext cx="12192000" cy="5688632"/>
          </a:xfrm>
          <a:prstGeom prst="rect">
            <a:avLst/>
          </a:prstGeom>
        </p:spPr>
      </p:pic>
      <p:sp>
        <p:nvSpPr>
          <p:cNvPr id="16" name="矩形 15"/>
          <p:cNvSpPr/>
          <p:nvPr/>
        </p:nvSpPr>
        <p:spPr>
          <a:xfrm>
            <a:off x="8555702" y="176575"/>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chemeClr val="bg1"/>
                </a:solidFill>
                <a:latin typeface="华文行楷" panose="02010800040101010101" pitchFamily="2" charset="-122"/>
                <a:ea typeface="华文行楷" panose="02010800040101010101" pitchFamily="2" charset="-122"/>
              </a:rPr>
              <a:t>专题会议纪要</a:t>
            </a:r>
            <a:endParaRPr lang="zh-CN" altLang="en-US" sz="2400" b="1" dirty="0">
              <a:solidFill>
                <a:schemeClr val="bg1"/>
              </a:solidFill>
              <a:latin typeface="华文行楷" panose="02010800040101010101" pitchFamily="2" charset="-122"/>
              <a:ea typeface="华文行楷" panose="02010800040101010101" pitchFamily="2" charset="-122"/>
            </a:endParaRPr>
          </a:p>
        </p:txBody>
      </p:sp>
      <p:pic>
        <p:nvPicPr>
          <p:cNvPr id="3" name="图片 2" descr="img018"/>
          <p:cNvPicPr>
            <a:picLocks noChangeAspect="1"/>
          </p:cNvPicPr>
          <p:nvPr/>
        </p:nvPicPr>
        <p:blipFill>
          <a:blip r:embed="rId3"/>
          <a:stretch>
            <a:fillRect/>
          </a:stretch>
        </p:blipFill>
        <p:spPr>
          <a:xfrm>
            <a:off x="880110" y="795020"/>
            <a:ext cx="4252595" cy="6015990"/>
          </a:xfrm>
          <a:prstGeom prst="rect">
            <a:avLst/>
          </a:prstGeom>
        </p:spPr>
      </p:pic>
      <p:sp>
        <p:nvSpPr>
          <p:cNvPr id="4" name="文本框 3"/>
          <p:cNvSpPr txBox="1"/>
          <p:nvPr/>
        </p:nvSpPr>
        <p:spPr>
          <a:xfrm>
            <a:off x="5842635" y="2212975"/>
            <a:ext cx="5226050" cy="3538220"/>
          </a:xfrm>
          <a:prstGeom prst="rect">
            <a:avLst/>
          </a:prstGeom>
          <a:noFill/>
        </p:spPr>
        <p:txBody>
          <a:bodyPr wrap="square" rtlCol="0">
            <a:spAutoFit/>
          </a:bodyPr>
          <a:lstStyle/>
          <a:p>
            <a:r>
              <a:rPr lang="en-US" altLang="zh-CN" sz="2800">
                <a:solidFill>
                  <a:srgbClr val="080808"/>
                </a:solidFill>
              </a:rPr>
              <a:t>2017</a:t>
            </a:r>
            <a:r>
              <a:rPr lang="zh-CN" altLang="en-US" sz="2800">
                <a:solidFill>
                  <a:srgbClr val="080808"/>
                </a:solidFill>
              </a:rPr>
              <a:t>年</a:t>
            </a:r>
            <a:r>
              <a:rPr lang="en-US" altLang="zh-CN" sz="2800">
                <a:solidFill>
                  <a:srgbClr val="080808"/>
                </a:solidFill>
              </a:rPr>
              <a:t>5</a:t>
            </a:r>
            <a:r>
              <a:rPr lang="zh-CN" altLang="en-US" sz="2800">
                <a:solidFill>
                  <a:srgbClr val="080808"/>
                </a:solidFill>
              </a:rPr>
              <a:t>月</a:t>
            </a:r>
            <a:r>
              <a:rPr lang="en-US" altLang="zh-CN" sz="2800">
                <a:solidFill>
                  <a:srgbClr val="080808"/>
                </a:solidFill>
              </a:rPr>
              <a:t>15</a:t>
            </a:r>
            <a:r>
              <a:rPr lang="zh-CN" altLang="en-US" sz="2800">
                <a:solidFill>
                  <a:srgbClr val="080808"/>
                </a:solidFill>
              </a:rPr>
              <a:t>日，王和山副主席在《自治区党委领导重要批件阅办单》中批示：</a:t>
            </a:r>
          </a:p>
          <a:p>
            <a:pPr indent="711200" fontAlgn="auto"/>
            <a:r>
              <a:rPr lang="zh-CN" altLang="en-US" sz="2800" b="1">
                <a:solidFill>
                  <a:srgbClr val="080808"/>
                </a:solidFill>
              </a:rPr>
              <a:t>人民日报</a:t>
            </a:r>
            <a:r>
              <a:rPr lang="en-US" altLang="zh-CN" sz="2800" b="1">
                <a:solidFill>
                  <a:srgbClr val="080808"/>
                </a:solidFill>
              </a:rPr>
              <a:t>5</a:t>
            </a:r>
            <a:r>
              <a:rPr lang="zh-CN" altLang="en-US" sz="2800" b="1">
                <a:solidFill>
                  <a:srgbClr val="080808"/>
                </a:solidFill>
              </a:rPr>
              <a:t>月</a:t>
            </a:r>
            <a:r>
              <a:rPr lang="en-US" altLang="zh-CN" sz="2800" b="1">
                <a:solidFill>
                  <a:srgbClr val="080808"/>
                </a:solidFill>
              </a:rPr>
              <a:t>14</a:t>
            </a:r>
            <a:r>
              <a:rPr lang="zh-CN" altLang="en-US" sz="2800" b="1">
                <a:solidFill>
                  <a:srgbClr val="080808"/>
                </a:solidFill>
              </a:rPr>
              <a:t>日，将中国阿曼产业园在</a:t>
            </a:r>
            <a:r>
              <a:rPr lang="en-US" altLang="zh-CN" sz="2800" b="1">
                <a:solidFill>
                  <a:srgbClr val="080808"/>
                </a:solidFill>
              </a:rPr>
              <a:t>“</a:t>
            </a:r>
            <a:r>
              <a:rPr lang="zh-CN" altLang="en-US" sz="2800" b="1">
                <a:solidFill>
                  <a:srgbClr val="080808"/>
                </a:solidFill>
              </a:rPr>
              <a:t>园区建设、硕果累累</a:t>
            </a:r>
            <a:r>
              <a:rPr lang="en-US" altLang="zh-CN" sz="2800" b="1">
                <a:solidFill>
                  <a:srgbClr val="080808"/>
                </a:solidFill>
              </a:rPr>
              <a:t>”</a:t>
            </a:r>
            <a:r>
              <a:rPr lang="zh-CN" altLang="en-US" sz="2800" b="1">
                <a:solidFill>
                  <a:srgbClr val="080808"/>
                </a:solidFill>
              </a:rPr>
              <a:t>题下列为一带一路六大园区之一。我们还要加把劲，加快建设的速度</a:t>
            </a:r>
            <a:r>
              <a:rPr lang="zh-CN" altLang="en-US" sz="2800" b="1"/>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5"/>
          <p:cNvGrpSpPr/>
          <p:nvPr/>
        </p:nvGrpSpPr>
        <p:grpSpPr bwMode="auto">
          <a:xfrm rot="15960002">
            <a:off x="5118254" y="-91026"/>
            <a:ext cx="1657350" cy="3771900"/>
            <a:chOff x="9067800" y="1341120"/>
            <a:chExt cx="1657215" cy="3771900"/>
          </a:xfrm>
        </p:grpSpPr>
        <p:sp>
          <p:nvSpPr>
            <p:cNvPr id="18" name="Freeform 141"/>
            <p:cNvSpPr/>
            <p:nvPr/>
          </p:nvSpPr>
          <p:spPr>
            <a:xfrm>
              <a:off x="9067800" y="1341120"/>
              <a:ext cx="1657215" cy="3771900"/>
            </a:xfrm>
            <a:custGeom>
              <a:avLst/>
              <a:gdLst>
                <a:gd name="connsiteX0" fmla="*/ 0 w 1657215"/>
                <a:gd name="connsiteY0" fmla="*/ 0 h 3771900"/>
                <a:gd name="connsiteX1" fmla="*/ 1653540 w 1657215"/>
                <a:gd name="connsiteY1" fmla="*/ 1744980 h 3771900"/>
                <a:gd name="connsiteX2" fmla="*/ 358140 w 1657215"/>
                <a:gd name="connsiteY2" fmla="*/ 3771900 h 3771900"/>
              </a:gdLst>
              <a:ahLst/>
              <a:cxnLst>
                <a:cxn ang="0">
                  <a:pos x="connsiteX0" y="connsiteY0"/>
                </a:cxn>
                <a:cxn ang="0">
                  <a:pos x="connsiteX1" y="connsiteY1"/>
                </a:cxn>
                <a:cxn ang="0">
                  <a:pos x="connsiteX2" y="connsiteY2"/>
                </a:cxn>
              </a:cxnLst>
              <a:rect l="l" t="t" r="r" b="b"/>
              <a:pathLst>
                <a:path w="1657215" h="3771900">
                  <a:moveTo>
                    <a:pt x="0" y="0"/>
                  </a:moveTo>
                  <a:cubicBezTo>
                    <a:pt x="796925" y="558165"/>
                    <a:pt x="1593850" y="1116330"/>
                    <a:pt x="1653540" y="1744980"/>
                  </a:cubicBezTo>
                  <a:cubicBezTo>
                    <a:pt x="1713230" y="2373630"/>
                    <a:pt x="1035685" y="3072765"/>
                    <a:pt x="358140" y="3771900"/>
                  </a:cubicBezTo>
                </a:path>
              </a:pathLst>
            </a:custGeom>
            <a:noFill/>
            <a:ln w="76200">
              <a:solidFill>
                <a:srgbClr val="27AAE1">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a:solidFill>
                  <a:srgbClr val="FFFFFF"/>
                </a:solidFill>
              </a:endParaRPr>
            </a:p>
          </p:txBody>
        </p:sp>
        <p:sp>
          <p:nvSpPr>
            <p:cNvPr id="19" name="Freeform 14"/>
            <p:cNvSpPr/>
            <p:nvPr/>
          </p:nvSpPr>
          <p:spPr>
            <a:xfrm>
              <a:off x="9067800" y="1341120"/>
              <a:ext cx="1657215" cy="3771900"/>
            </a:xfrm>
            <a:custGeom>
              <a:avLst/>
              <a:gdLst>
                <a:gd name="connsiteX0" fmla="*/ 0 w 1657215"/>
                <a:gd name="connsiteY0" fmla="*/ 0 h 3771900"/>
                <a:gd name="connsiteX1" fmla="*/ 1653540 w 1657215"/>
                <a:gd name="connsiteY1" fmla="*/ 1744980 h 3771900"/>
                <a:gd name="connsiteX2" fmla="*/ 358140 w 1657215"/>
                <a:gd name="connsiteY2" fmla="*/ 3771900 h 3771900"/>
              </a:gdLst>
              <a:ahLst/>
              <a:cxnLst>
                <a:cxn ang="0">
                  <a:pos x="connsiteX0" y="connsiteY0"/>
                </a:cxn>
                <a:cxn ang="0">
                  <a:pos x="connsiteX1" y="connsiteY1"/>
                </a:cxn>
                <a:cxn ang="0">
                  <a:pos x="connsiteX2" y="connsiteY2"/>
                </a:cxn>
              </a:cxnLst>
              <a:rect l="l" t="t" r="r" b="b"/>
              <a:pathLst>
                <a:path w="1657215" h="3771900">
                  <a:moveTo>
                    <a:pt x="0" y="0"/>
                  </a:moveTo>
                  <a:cubicBezTo>
                    <a:pt x="796925" y="558165"/>
                    <a:pt x="1593850" y="1116330"/>
                    <a:pt x="1653540" y="1744980"/>
                  </a:cubicBezTo>
                  <a:cubicBezTo>
                    <a:pt x="1713230" y="2373630"/>
                    <a:pt x="1035685" y="3072765"/>
                    <a:pt x="358140" y="3771900"/>
                  </a:cubicBezTo>
                </a:path>
              </a:pathLst>
            </a:custGeom>
            <a:noFill/>
            <a:ln w="38100">
              <a:solidFill>
                <a:srgbClr val="0070C0">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a:solidFill>
                  <a:srgbClr val="FFFFFF"/>
                </a:solidFill>
              </a:endParaRPr>
            </a:p>
          </p:txBody>
        </p:sp>
      </p:grpSp>
      <p:sp>
        <p:nvSpPr>
          <p:cNvPr id="5" name="矩形 4"/>
          <p:cNvSpPr/>
          <p:nvPr/>
        </p:nvSpPr>
        <p:spPr>
          <a:xfrm>
            <a:off x="8977848" y="188640"/>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chemeClr val="bg1"/>
                </a:solidFill>
                <a:latin typeface="华文行楷" panose="02010800040101010101" pitchFamily="2" charset="-122"/>
                <a:ea typeface="华文行楷" panose="02010800040101010101" pitchFamily="2" charset="-122"/>
              </a:rPr>
              <a:t>主席批示</a:t>
            </a:r>
            <a:endParaRPr lang="zh-CN" altLang="en-US" sz="2400" b="1" dirty="0">
              <a:solidFill>
                <a:schemeClr val="bg1"/>
              </a:solidFill>
              <a:latin typeface="华文行楷" panose="02010800040101010101" pitchFamily="2" charset="-122"/>
              <a:ea typeface="华文行楷" panose="02010800040101010101" pitchFamily="2" charset="-122"/>
            </a:endParaRPr>
          </a:p>
        </p:txBody>
      </p:sp>
      <p:pic>
        <p:nvPicPr>
          <p:cNvPr id="6" name="图片 5" descr="image076.jpg"/>
          <p:cNvPicPr>
            <a:picLocks noChangeAspect="1"/>
          </p:cNvPicPr>
          <p:nvPr/>
        </p:nvPicPr>
        <p:blipFill>
          <a:blip r:embed="rId2" cstate="print"/>
          <a:stretch>
            <a:fillRect/>
          </a:stretch>
        </p:blipFill>
        <p:spPr>
          <a:xfrm>
            <a:off x="623392" y="1052736"/>
            <a:ext cx="4284991" cy="5437211"/>
          </a:xfrm>
          <a:prstGeom prst="rect">
            <a:avLst/>
          </a:prstGeom>
          <a:ln>
            <a:noFill/>
          </a:ln>
          <a:effectLst>
            <a:outerShdw blurRad="292100" dist="139700" dir="2700000" algn="tl" rotWithShape="0">
              <a:srgbClr val="333333">
                <a:alpha val="65000"/>
              </a:srgbClr>
            </a:outerShdw>
          </a:effectLst>
        </p:spPr>
      </p:pic>
      <p:sp>
        <p:nvSpPr>
          <p:cNvPr id="7" name="矩形 6"/>
          <p:cNvSpPr/>
          <p:nvPr/>
        </p:nvSpPr>
        <p:spPr>
          <a:xfrm>
            <a:off x="5879976" y="3068960"/>
            <a:ext cx="5760640" cy="3017520"/>
          </a:xfrm>
          <a:prstGeom prst="rect">
            <a:avLst/>
          </a:prstGeom>
        </p:spPr>
        <p:txBody>
          <a:bodyPr wrap="square">
            <a:spAutoFit/>
          </a:bodyPr>
          <a:lstStyle/>
          <a:p>
            <a:r>
              <a:rPr lang="zh-CN" altLang="en-US" sz="2400">
                <a:solidFill>
                  <a:srgbClr val="080808"/>
                </a:solidFill>
                <a:latin typeface="华文新魏" panose="02010800040101010101" pitchFamily="2" charset="-122"/>
                <a:ea typeface="华文新魏" panose="02010800040101010101" pitchFamily="2" charset="-122"/>
              </a:rPr>
              <a:t>    </a:t>
            </a:r>
            <a:r>
              <a:rPr lang="en-US" altLang="zh-CN" sz="2400">
                <a:solidFill>
                  <a:srgbClr val="080808"/>
                </a:solidFill>
                <a:latin typeface="华文新魏" panose="02010800040101010101" pitchFamily="2" charset="-122"/>
                <a:ea typeface="华文新魏" panose="02010800040101010101" pitchFamily="2" charset="-122"/>
              </a:rPr>
              <a:t>2016</a:t>
            </a:r>
            <a:r>
              <a:rPr lang="zh-CN" altLang="en-US" sz="2400">
                <a:solidFill>
                  <a:srgbClr val="080808"/>
                </a:solidFill>
                <a:latin typeface="华文新魏" panose="02010800040101010101" pitchFamily="2" charset="-122"/>
                <a:ea typeface="华文新魏" panose="02010800040101010101" pitchFamily="2" charset="-122"/>
              </a:rPr>
              <a:t>年</a:t>
            </a:r>
            <a:r>
              <a:rPr lang="en-US" altLang="zh-CN" sz="2400">
                <a:solidFill>
                  <a:srgbClr val="080808"/>
                </a:solidFill>
                <a:latin typeface="华文新魏" panose="02010800040101010101" pitchFamily="2" charset="-122"/>
                <a:ea typeface="华文新魏" panose="02010800040101010101" pitchFamily="2" charset="-122"/>
              </a:rPr>
              <a:t>9</a:t>
            </a:r>
            <a:r>
              <a:rPr lang="zh-CN" altLang="en-US" sz="2400">
                <a:solidFill>
                  <a:srgbClr val="080808"/>
                </a:solidFill>
                <a:latin typeface="华文新魏" panose="02010800040101010101" pitchFamily="2" charset="-122"/>
                <a:ea typeface="华文新魏" panose="02010800040101010101" pitchFamily="2" charset="-122"/>
              </a:rPr>
              <a:t>月</a:t>
            </a:r>
            <a:r>
              <a:rPr lang="en-US" altLang="zh-CN" sz="2400">
                <a:solidFill>
                  <a:srgbClr val="080808"/>
                </a:solidFill>
                <a:latin typeface="华文新魏" panose="02010800040101010101" pitchFamily="2" charset="-122"/>
                <a:ea typeface="华文新魏" panose="02010800040101010101" pitchFamily="2" charset="-122"/>
              </a:rPr>
              <a:t>2</a:t>
            </a:r>
            <a:r>
              <a:rPr lang="zh-CN" altLang="en-US" sz="2400">
                <a:solidFill>
                  <a:srgbClr val="080808"/>
                </a:solidFill>
                <a:latin typeface="华文新魏" panose="02010800040101010101" pitchFamily="2" charset="-122"/>
                <a:ea typeface="华文新魏" panose="02010800040101010101" pitchFamily="2" charset="-122"/>
              </a:rPr>
              <a:t>日，自治区政府主席咸辉在</a:t>
            </a:r>
            <a:r>
              <a:rPr lang="en-US" altLang="zh-CN" sz="2400">
                <a:solidFill>
                  <a:srgbClr val="080808"/>
                </a:solidFill>
                <a:latin typeface="华文新魏" panose="02010800040101010101" pitchFamily="2" charset="-122"/>
                <a:ea typeface="华文新魏" panose="02010800040101010101" pitchFamily="2" charset="-122"/>
              </a:rPr>
              <a:t>《</a:t>
            </a:r>
            <a:r>
              <a:rPr lang="zh-CN" altLang="en-US" sz="2400">
                <a:solidFill>
                  <a:srgbClr val="080808"/>
                </a:solidFill>
                <a:latin typeface="华文新魏" panose="02010800040101010101" pitchFamily="2" charset="-122"/>
                <a:ea typeface="华文新魏" panose="02010800040101010101" pitchFamily="2" charset="-122"/>
              </a:rPr>
              <a:t>关于王勇国务委员参加中国阿曼杜库姆产业园签约仪式暨园区工作情况的报告</a:t>
            </a:r>
            <a:r>
              <a:rPr lang="en-US" altLang="zh-CN" sz="2400">
                <a:solidFill>
                  <a:srgbClr val="080808"/>
                </a:solidFill>
                <a:latin typeface="华文新魏" panose="02010800040101010101" pitchFamily="2" charset="-122"/>
                <a:ea typeface="华文新魏" panose="02010800040101010101" pitchFamily="2" charset="-122"/>
              </a:rPr>
              <a:t>》</a:t>
            </a:r>
            <a:r>
              <a:rPr lang="zh-CN" altLang="en-US" sz="2400">
                <a:solidFill>
                  <a:srgbClr val="080808"/>
                </a:solidFill>
                <a:latin typeface="华文新魏" panose="02010800040101010101" pitchFamily="2" charset="-122"/>
                <a:ea typeface="华文新魏" panose="02010800040101010101" pitchFamily="2" charset="-122"/>
              </a:rPr>
              <a:t>上批示：“孟林主席很负责任，形成了一个‘中国产业园’的完整报告。请超超、可为等同志组织安排相关部门按照自治区党委和政府专题会议纪要精神，认真研究，积极推动，抓好落实。”</a:t>
            </a:r>
            <a:r>
              <a:rPr lang="en-US" altLang="zh-CN" sz="2400">
                <a:solidFill>
                  <a:srgbClr val="080808"/>
                </a:solidFill>
                <a:latin typeface="华文新魏" panose="02010800040101010101" pitchFamily="2" charset="-122"/>
                <a:ea typeface="华文新魏" panose="02010800040101010101" pitchFamily="2" charset="-122"/>
              </a:rPr>
              <a:t>(</a:t>
            </a:r>
            <a:r>
              <a:rPr lang="zh-CN" altLang="en-US" sz="2400">
                <a:solidFill>
                  <a:srgbClr val="080808"/>
                </a:solidFill>
                <a:latin typeface="华文新魏" panose="02010800040101010101" pitchFamily="2" charset="-122"/>
                <a:ea typeface="华文新魏" panose="02010800040101010101" pitchFamily="2" charset="-122"/>
              </a:rPr>
              <a:t>附文）</a:t>
            </a:r>
          </a:p>
        </p:txBody>
      </p:sp>
      <p:sp>
        <p:nvSpPr>
          <p:cNvPr id="10" name="矩形 9"/>
          <p:cNvSpPr/>
          <p:nvPr/>
        </p:nvSpPr>
        <p:spPr>
          <a:xfrm>
            <a:off x="6384032" y="1988840"/>
            <a:ext cx="4698722" cy="584775"/>
          </a:xfrm>
          <a:prstGeom prst="rect">
            <a:avLst/>
          </a:prstGeom>
        </p:spPr>
        <p:txBody>
          <a:bodyPr wrap="none">
            <a:spAutoFit/>
          </a:bodyPr>
          <a:lstStyle/>
          <a:p>
            <a:r>
              <a:rPr lang="zh-CN" altLang="en-US" sz="3200">
                <a:solidFill>
                  <a:srgbClr val="080808"/>
                </a:solidFill>
                <a:latin typeface="华文新魏" panose="02010800040101010101" pitchFamily="2" charset="-122"/>
                <a:ea typeface="华文新魏" panose="02010800040101010101" pitchFamily="2" charset="-122"/>
              </a:rPr>
              <a:t>宁夏自治区政府主席批示</a:t>
            </a:r>
          </a:p>
        </p:txBody>
      </p:sp>
      <p:cxnSp>
        <p:nvCxnSpPr>
          <p:cNvPr id="11" name="直接连接符 10"/>
          <p:cNvCxnSpPr/>
          <p:nvPr/>
        </p:nvCxnSpPr>
        <p:spPr>
          <a:xfrm>
            <a:off x="6600056" y="2708920"/>
            <a:ext cx="4248472" cy="0"/>
          </a:xfrm>
          <a:prstGeom prst="line">
            <a:avLst/>
          </a:prstGeom>
          <a:ln w="19050">
            <a:solidFill>
              <a:schemeClr val="accent2"/>
            </a:solidFill>
            <a:prstDash val="lgDash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3"/>
          <p:cNvPicPr>
            <a:picLocks noChangeAspect="1"/>
          </p:cNvPicPr>
          <p:nvPr/>
        </p:nvPicPr>
        <p:blipFill>
          <a:blip r:embed="rId3" cstate="print"/>
          <a:srcRect/>
          <a:stretch>
            <a:fillRect/>
          </a:stretch>
        </p:blipFill>
        <p:spPr>
          <a:xfrm>
            <a:off x="0" y="644269"/>
            <a:ext cx="12192000" cy="5278033"/>
          </a:xfrm>
          <a:prstGeom prst="rect">
            <a:avLst/>
          </a:prstGeom>
        </p:spPr>
      </p:pic>
      <p:sp>
        <p:nvSpPr>
          <p:cNvPr id="39" name="矩形 38"/>
          <p:cNvSpPr/>
          <p:nvPr/>
        </p:nvSpPr>
        <p:spPr>
          <a:xfrm>
            <a:off x="2367" y="5094514"/>
            <a:ext cx="12192000" cy="745364"/>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4"/>
          <p:cNvSpPr/>
          <p:nvPr/>
        </p:nvSpPr>
        <p:spPr>
          <a:xfrm>
            <a:off x="-10333" y="5823150"/>
            <a:ext cx="12204700" cy="10422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zh-CN">
              <a:solidFill>
                <a:srgbClr val="FFFFFF"/>
              </a:solidFill>
              <a:latin typeface="微软雅黑" panose="020B0503020204020204" pitchFamily="34" charset="-122"/>
              <a:ea typeface="微软雅黑" panose="020B0503020204020204" pitchFamily="34" charset="-122"/>
            </a:endParaRPr>
          </a:p>
        </p:txBody>
      </p:sp>
      <p:sp>
        <p:nvSpPr>
          <p:cNvPr id="6" name="Freeform 67"/>
          <p:cNvSpPr/>
          <p:nvPr/>
        </p:nvSpPr>
        <p:spPr bwMode="auto">
          <a:xfrm>
            <a:off x="2875456" y="6376449"/>
            <a:ext cx="1590430" cy="352292"/>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1765">
              <a:lnSpc>
                <a:spcPct val="90000"/>
              </a:lnSpc>
              <a:spcAft>
                <a:spcPct val="35000"/>
              </a:spcAft>
              <a:defRPr/>
            </a:pPr>
            <a:r>
              <a:rPr lang="zh-CN" altLang="en-US" sz="2600" b="1">
                <a:solidFill>
                  <a:schemeClr val="bg1"/>
                </a:solidFill>
                <a:latin typeface="隶书" panose="02010509060101010101" pitchFamily="49" charset="-122"/>
                <a:ea typeface="隶书" panose="02010509060101010101" pitchFamily="49" charset="-122"/>
                <a:cs typeface="Lato Regular"/>
              </a:rPr>
              <a:t>自然环境</a:t>
            </a:r>
            <a:endParaRPr lang="zh-CN" altLang="en-US" sz="2600" b="1" dirty="0">
              <a:solidFill>
                <a:schemeClr val="bg1"/>
              </a:solidFill>
              <a:latin typeface="隶书" panose="02010509060101010101" pitchFamily="49" charset="-122"/>
              <a:ea typeface="隶书" panose="02010509060101010101" pitchFamily="49" charset="-122"/>
              <a:cs typeface="Lato Regular"/>
            </a:endParaRPr>
          </a:p>
        </p:txBody>
      </p:sp>
      <p:sp>
        <p:nvSpPr>
          <p:cNvPr id="9" name="Freeform 78"/>
          <p:cNvSpPr/>
          <p:nvPr/>
        </p:nvSpPr>
        <p:spPr bwMode="auto">
          <a:xfrm>
            <a:off x="5122676" y="6348070"/>
            <a:ext cx="1544823" cy="357090"/>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1765">
              <a:lnSpc>
                <a:spcPct val="90000"/>
              </a:lnSpc>
              <a:spcAft>
                <a:spcPct val="35000"/>
              </a:spcAft>
              <a:defRPr/>
            </a:pPr>
            <a:r>
              <a:rPr lang="zh-CN" altLang="en-US" sz="2600" b="1">
                <a:solidFill>
                  <a:schemeClr val="bg1"/>
                </a:solidFill>
                <a:latin typeface="隶书" panose="02010509060101010101" pitchFamily="49" charset="-122"/>
                <a:ea typeface="隶书" panose="02010509060101010101" pitchFamily="49" charset="-122"/>
                <a:cs typeface="Lato Regular"/>
              </a:rPr>
              <a:t>自然资源</a:t>
            </a:r>
            <a:endParaRPr lang="zh-CN" altLang="en-US" sz="2600" b="1" dirty="0">
              <a:solidFill>
                <a:schemeClr val="bg1"/>
              </a:solidFill>
              <a:latin typeface="隶书" panose="02010509060101010101" pitchFamily="49" charset="-122"/>
              <a:ea typeface="隶书" panose="02010509060101010101" pitchFamily="49" charset="-122"/>
              <a:cs typeface="Lato Regular"/>
            </a:endParaRPr>
          </a:p>
        </p:txBody>
      </p:sp>
      <p:sp>
        <p:nvSpPr>
          <p:cNvPr id="15" name="Freeform 98"/>
          <p:cNvSpPr/>
          <p:nvPr/>
        </p:nvSpPr>
        <p:spPr bwMode="auto">
          <a:xfrm>
            <a:off x="828929" y="6381738"/>
            <a:ext cx="1560981" cy="28975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1765">
              <a:lnSpc>
                <a:spcPct val="90000"/>
              </a:lnSpc>
              <a:spcAft>
                <a:spcPct val="35000"/>
              </a:spcAft>
              <a:defRPr/>
            </a:pPr>
            <a:r>
              <a:rPr lang="zh-CN" altLang="en-US" sz="2600" b="1">
                <a:solidFill>
                  <a:schemeClr val="bg1"/>
                </a:solidFill>
                <a:latin typeface="隶书" panose="02010509060101010101" pitchFamily="49" charset="-122"/>
                <a:ea typeface="隶书" panose="02010509060101010101" pitchFamily="49" charset="-122"/>
                <a:cs typeface="Lato Regular"/>
              </a:rPr>
              <a:t>地理位置</a:t>
            </a:r>
            <a:endParaRPr lang="zh-CN" altLang="en-US" sz="2600" b="1" dirty="0">
              <a:solidFill>
                <a:schemeClr val="bg1"/>
              </a:solidFill>
              <a:latin typeface="隶书" panose="02010509060101010101" pitchFamily="49" charset="-122"/>
              <a:ea typeface="隶书" panose="02010509060101010101" pitchFamily="49" charset="-122"/>
              <a:cs typeface="Lato Regular"/>
            </a:endParaRPr>
          </a:p>
        </p:txBody>
      </p:sp>
      <p:sp>
        <p:nvSpPr>
          <p:cNvPr id="44" name="矩形 43"/>
          <p:cNvSpPr/>
          <p:nvPr/>
        </p:nvSpPr>
        <p:spPr>
          <a:xfrm>
            <a:off x="3417038" y="5027011"/>
            <a:ext cx="5212080" cy="768350"/>
          </a:xfrm>
          <a:prstGeom prst="rect">
            <a:avLst/>
          </a:prstGeom>
        </p:spPr>
        <p:txBody>
          <a:bodyPr wrap="none">
            <a:spAutoFit/>
          </a:bodyPr>
          <a:lstStyle/>
          <a:p>
            <a:pPr algn="ctr">
              <a:spcBef>
                <a:spcPct val="20000"/>
              </a:spcBef>
              <a:buFont typeface="Arial" panose="020B0604020202020204" pitchFamily="34" charset="0"/>
              <a:buNone/>
            </a:pPr>
            <a:r>
              <a:rPr lang="zh-CN" altLang="en-US" sz="4400">
                <a:solidFill>
                  <a:schemeClr val="bg1"/>
                </a:solidFill>
                <a:latin typeface="华文隶书" panose="02010800040101010101" pitchFamily="2" charset="-122"/>
                <a:ea typeface="华文隶书" panose="02010800040101010101" pitchFamily="2" charset="-122"/>
                <a:cs typeface="Lato Light"/>
              </a:rPr>
              <a:t>一、阿曼苏丹国简介</a:t>
            </a:r>
            <a:endParaRPr lang="zh-CN" altLang="en-US" sz="4400" dirty="0">
              <a:solidFill>
                <a:schemeClr val="bg1"/>
              </a:solidFill>
              <a:latin typeface="华文隶书" panose="02010800040101010101" pitchFamily="2" charset="-122"/>
              <a:ea typeface="华文隶书" panose="02010800040101010101" pitchFamily="2" charset="-122"/>
              <a:cs typeface="Lato Light"/>
            </a:endParaRPr>
          </a:p>
        </p:txBody>
      </p:sp>
      <p:grpSp>
        <p:nvGrpSpPr>
          <p:cNvPr id="23" name="组合 22"/>
          <p:cNvGrpSpPr/>
          <p:nvPr/>
        </p:nvGrpSpPr>
        <p:grpSpPr>
          <a:xfrm>
            <a:off x="1245127" y="5645921"/>
            <a:ext cx="720000" cy="720000"/>
            <a:chOff x="3927100" y="4878485"/>
            <a:chExt cx="872756" cy="866701"/>
          </a:xfrm>
        </p:grpSpPr>
        <p:grpSp>
          <p:nvGrpSpPr>
            <p:cNvPr id="17" name="Group 2"/>
            <p:cNvGrpSpPr/>
            <p:nvPr/>
          </p:nvGrpSpPr>
          <p:grpSpPr>
            <a:xfrm>
              <a:off x="3927100" y="4878485"/>
              <a:ext cx="872756" cy="866701"/>
              <a:chOff x="2953255" y="4744273"/>
              <a:chExt cx="966131" cy="966131"/>
            </a:xfrm>
          </p:grpSpPr>
          <p:sp>
            <p:nvSpPr>
              <p:cNvPr id="18" name="Oval 86"/>
              <p:cNvSpPr/>
              <p:nvPr/>
            </p:nvSpPr>
            <p:spPr bwMode="auto">
              <a:xfrm>
                <a:off x="3014367" y="4805383"/>
                <a:ext cx="852640" cy="852639"/>
              </a:xfrm>
              <a:prstGeom prst="ellipse">
                <a:avLst/>
              </a:prstGeom>
              <a:solidFill>
                <a:schemeClr val="accent3"/>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微软雅黑" panose="020B0503020204020204" pitchFamily="34" charset="-122"/>
                  <a:ea typeface="微软雅黑" panose="020B0503020204020204" pitchFamily="34" charset="-122"/>
                </a:endParaRPr>
              </a:p>
            </p:txBody>
          </p:sp>
          <p:sp>
            <p:nvSpPr>
              <p:cNvPr id="19" name="Oval 87"/>
              <p:cNvSpPr/>
              <p:nvPr/>
            </p:nvSpPr>
            <p:spPr bwMode="auto">
              <a:xfrm>
                <a:off x="2953255" y="4744273"/>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微软雅黑" panose="020B0503020204020204" pitchFamily="34" charset="-122"/>
                  <a:ea typeface="微软雅黑" panose="020B0503020204020204" pitchFamily="34" charset="-122"/>
                </a:endParaRPr>
              </a:p>
            </p:txBody>
          </p:sp>
        </p:grpSp>
        <p:sp>
          <p:nvSpPr>
            <p:cNvPr id="47" name="Freeform 14"/>
            <p:cNvSpPr>
              <a:spLocks noEditPoints="1"/>
            </p:cNvSpPr>
            <p:nvPr/>
          </p:nvSpPr>
          <p:spPr bwMode="auto">
            <a:xfrm>
              <a:off x="4103526" y="5048801"/>
              <a:ext cx="529322" cy="540439"/>
            </a:xfrm>
            <a:custGeom>
              <a:avLst/>
              <a:gdLst>
                <a:gd name="T0" fmla="*/ 59 w 149"/>
                <a:gd name="T1" fmla="*/ 42 h 149"/>
                <a:gd name="T2" fmla="*/ 66 w 149"/>
                <a:gd name="T3" fmla="*/ 29 h 149"/>
                <a:gd name="T4" fmla="*/ 72 w 149"/>
                <a:gd name="T5" fmla="*/ 29 h 149"/>
                <a:gd name="T6" fmla="*/ 73 w 149"/>
                <a:gd name="T7" fmla="*/ 39 h 149"/>
                <a:gd name="T8" fmla="*/ 62 w 149"/>
                <a:gd name="T9" fmla="*/ 45 h 149"/>
                <a:gd name="T10" fmla="*/ 75 w 149"/>
                <a:gd name="T11" fmla="*/ 0 h 149"/>
                <a:gd name="T12" fmla="*/ 30 w 149"/>
                <a:gd name="T13" fmla="*/ 23 h 149"/>
                <a:gd name="T14" fmla="*/ 42 w 149"/>
                <a:gd name="T15" fmla="*/ 23 h 149"/>
                <a:gd name="T16" fmla="*/ 55 w 149"/>
                <a:gd name="T17" fmla="*/ 32 h 149"/>
                <a:gd name="T18" fmla="*/ 52 w 149"/>
                <a:gd name="T19" fmla="*/ 49 h 149"/>
                <a:gd name="T20" fmla="*/ 42 w 149"/>
                <a:gd name="T21" fmla="*/ 68 h 149"/>
                <a:gd name="T22" fmla="*/ 63 w 149"/>
                <a:gd name="T23" fmla="*/ 80 h 149"/>
                <a:gd name="T24" fmla="*/ 71 w 149"/>
                <a:gd name="T25" fmla="*/ 89 h 149"/>
                <a:gd name="T26" fmla="*/ 60 w 149"/>
                <a:gd name="T27" fmla="*/ 102 h 149"/>
                <a:gd name="T28" fmla="*/ 52 w 149"/>
                <a:gd name="T29" fmla="*/ 114 h 149"/>
                <a:gd name="T30" fmla="*/ 54 w 149"/>
                <a:gd name="T31" fmla="*/ 126 h 149"/>
                <a:gd name="T32" fmla="*/ 49 w 149"/>
                <a:gd name="T33" fmla="*/ 128 h 149"/>
                <a:gd name="T34" fmla="*/ 43 w 149"/>
                <a:gd name="T35" fmla="*/ 118 h 149"/>
                <a:gd name="T36" fmla="*/ 40 w 149"/>
                <a:gd name="T37" fmla="*/ 101 h 149"/>
                <a:gd name="T38" fmla="*/ 30 w 149"/>
                <a:gd name="T39" fmla="*/ 85 h 149"/>
                <a:gd name="T40" fmla="*/ 23 w 149"/>
                <a:gd name="T41" fmla="*/ 71 h 149"/>
                <a:gd name="T42" fmla="*/ 16 w 149"/>
                <a:gd name="T43" fmla="*/ 71 h 149"/>
                <a:gd name="T44" fmla="*/ 12 w 149"/>
                <a:gd name="T45" fmla="*/ 51 h 149"/>
                <a:gd name="T46" fmla="*/ 13 w 149"/>
                <a:gd name="T47" fmla="*/ 39 h 149"/>
                <a:gd name="T48" fmla="*/ 8 w 149"/>
                <a:gd name="T49" fmla="*/ 41 h 149"/>
                <a:gd name="T50" fmla="*/ 75 w 149"/>
                <a:gd name="T51" fmla="*/ 149 h 149"/>
                <a:gd name="T52" fmla="*/ 143 w 149"/>
                <a:gd name="T53" fmla="*/ 79 h 149"/>
                <a:gd name="T54" fmla="*/ 139 w 149"/>
                <a:gd name="T55" fmla="*/ 75 h 149"/>
                <a:gd name="T56" fmla="*/ 136 w 149"/>
                <a:gd name="T57" fmla="*/ 72 h 149"/>
                <a:gd name="T58" fmla="*/ 126 w 149"/>
                <a:gd name="T59" fmla="*/ 86 h 149"/>
                <a:gd name="T60" fmla="*/ 122 w 149"/>
                <a:gd name="T61" fmla="*/ 82 h 149"/>
                <a:gd name="T62" fmla="*/ 121 w 149"/>
                <a:gd name="T63" fmla="*/ 67 h 149"/>
                <a:gd name="T64" fmla="*/ 111 w 149"/>
                <a:gd name="T65" fmla="*/ 59 h 149"/>
                <a:gd name="T66" fmla="*/ 111 w 149"/>
                <a:gd name="T67" fmla="*/ 65 h 149"/>
                <a:gd name="T68" fmla="*/ 111 w 149"/>
                <a:gd name="T69" fmla="*/ 71 h 149"/>
                <a:gd name="T70" fmla="*/ 104 w 149"/>
                <a:gd name="T71" fmla="*/ 68 h 149"/>
                <a:gd name="T72" fmla="*/ 103 w 149"/>
                <a:gd name="T73" fmla="*/ 70 h 149"/>
                <a:gd name="T74" fmla="*/ 109 w 149"/>
                <a:gd name="T75" fmla="*/ 85 h 149"/>
                <a:gd name="T76" fmla="*/ 104 w 149"/>
                <a:gd name="T77" fmla="*/ 99 h 149"/>
                <a:gd name="T78" fmla="*/ 99 w 149"/>
                <a:gd name="T79" fmla="*/ 109 h 149"/>
                <a:gd name="T80" fmla="*/ 95 w 149"/>
                <a:gd name="T81" fmla="*/ 108 h 149"/>
                <a:gd name="T82" fmla="*/ 87 w 149"/>
                <a:gd name="T83" fmla="*/ 98 h 149"/>
                <a:gd name="T84" fmla="*/ 80 w 149"/>
                <a:gd name="T85" fmla="*/ 82 h 149"/>
                <a:gd name="T86" fmla="*/ 68 w 149"/>
                <a:gd name="T87" fmla="*/ 72 h 149"/>
                <a:gd name="T88" fmla="*/ 71 w 149"/>
                <a:gd name="T89" fmla="*/ 66 h 149"/>
                <a:gd name="T90" fmla="*/ 91 w 149"/>
                <a:gd name="T91" fmla="*/ 64 h 149"/>
                <a:gd name="T92" fmla="*/ 93 w 149"/>
                <a:gd name="T93" fmla="*/ 51 h 149"/>
                <a:gd name="T94" fmla="*/ 82 w 149"/>
                <a:gd name="T95" fmla="*/ 56 h 149"/>
                <a:gd name="T96" fmla="*/ 71 w 149"/>
                <a:gd name="T97" fmla="*/ 59 h 149"/>
                <a:gd name="T98" fmla="*/ 71 w 149"/>
                <a:gd name="T99" fmla="*/ 44 h 149"/>
                <a:gd name="T100" fmla="*/ 88 w 149"/>
                <a:gd name="T101" fmla="*/ 33 h 149"/>
                <a:gd name="T102" fmla="*/ 101 w 149"/>
                <a:gd name="T103" fmla="*/ 25 h 149"/>
                <a:gd name="T104" fmla="*/ 114 w 149"/>
                <a:gd name="T105" fmla="*/ 24 h 149"/>
                <a:gd name="T106" fmla="*/ 130 w 149"/>
                <a:gd name="T107" fmla="*/ 2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9" h="149">
                  <a:moveTo>
                    <a:pt x="62" y="46"/>
                  </a:moveTo>
                  <a:cubicBezTo>
                    <a:pt x="61" y="46"/>
                    <a:pt x="59" y="44"/>
                    <a:pt x="59" y="42"/>
                  </a:cubicBezTo>
                  <a:cubicBezTo>
                    <a:pt x="59" y="40"/>
                    <a:pt x="58" y="38"/>
                    <a:pt x="59" y="36"/>
                  </a:cubicBezTo>
                  <a:cubicBezTo>
                    <a:pt x="59" y="33"/>
                    <a:pt x="63" y="29"/>
                    <a:pt x="66" y="29"/>
                  </a:cubicBezTo>
                  <a:cubicBezTo>
                    <a:pt x="67" y="29"/>
                    <a:pt x="68" y="29"/>
                    <a:pt x="69" y="29"/>
                  </a:cubicBezTo>
                  <a:cubicBezTo>
                    <a:pt x="70" y="29"/>
                    <a:pt x="71" y="29"/>
                    <a:pt x="72" y="29"/>
                  </a:cubicBezTo>
                  <a:cubicBezTo>
                    <a:pt x="75" y="29"/>
                    <a:pt x="79" y="32"/>
                    <a:pt x="79" y="33"/>
                  </a:cubicBezTo>
                  <a:cubicBezTo>
                    <a:pt x="79" y="34"/>
                    <a:pt x="76" y="37"/>
                    <a:pt x="73" y="39"/>
                  </a:cubicBezTo>
                  <a:cubicBezTo>
                    <a:pt x="72" y="39"/>
                    <a:pt x="72" y="39"/>
                    <a:pt x="71" y="39"/>
                  </a:cubicBezTo>
                  <a:cubicBezTo>
                    <a:pt x="68" y="41"/>
                    <a:pt x="64" y="44"/>
                    <a:pt x="62" y="45"/>
                  </a:cubicBezTo>
                  <a:cubicBezTo>
                    <a:pt x="62" y="46"/>
                    <a:pt x="62" y="46"/>
                    <a:pt x="62" y="46"/>
                  </a:cubicBezTo>
                  <a:moveTo>
                    <a:pt x="75" y="0"/>
                  </a:moveTo>
                  <a:cubicBezTo>
                    <a:pt x="53" y="0"/>
                    <a:pt x="34" y="9"/>
                    <a:pt x="21" y="24"/>
                  </a:cubicBezTo>
                  <a:cubicBezTo>
                    <a:pt x="24" y="23"/>
                    <a:pt x="27" y="23"/>
                    <a:pt x="30" y="23"/>
                  </a:cubicBezTo>
                  <a:cubicBezTo>
                    <a:pt x="30" y="23"/>
                    <a:pt x="31" y="23"/>
                    <a:pt x="32" y="23"/>
                  </a:cubicBezTo>
                  <a:cubicBezTo>
                    <a:pt x="35" y="23"/>
                    <a:pt x="39" y="23"/>
                    <a:pt x="42" y="23"/>
                  </a:cubicBezTo>
                  <a:cubicBezTo>
                    <a:pt x="44" y="24"/>
                    <a:pt x="46" y="24"/>
                    <a:pt x="48" y="24"/>
                  </a:cubicBezTo>
                  <a:cubicBezTo>
                    <a:pt x="51" y="25"/>
                    <a:pt x="54" y="29"/>
                    <a:pt x="55" y="32"/>
                  </a:cubicBezTo>
                  <a:cubicBezTo>
                    <a:pt x="55" y="34"/>
                    <a:pt x="55" y="37"/>
                    <a:pt x="55" y="39"/>
                  </a:cubicBezTo>
                  <a:cubicBezTo>
                    <a:pt x="56" y="42"/>
                    <a:pt x="54" y="47"/>
                    <a:pt x="52" y="49"/>
                  </a:cubicBezTo>
                  <a:cubicBezTo>
                    <a:pt x="48" y="52"/>
                    <a:pt x="45" y="56"/>
                    <a:pt x="41" y="59"/>
                  </a:cubicBezTo>
                  <a:cubicBezTo>
                    <a:pt x="39" y="62"/>
                    <a:pt x="39" y="66"/>
                    <a:pt x="42" y="68"/>
                  </a:cubicBezTo>
                  <a:cubicBezTo>
                    <a:pt x="45" y="70"/>
                    <a:pt x="48" y="72"/>
                    <a:pt x="51" y="74"/>
                  </a:cubicBezTo>
                  <a:cubicBezTo>
                    <a:pt x="55" y="76"/>
                    <a:pt x="60" y="79"/>
                    <a:pt x="63" y="80"/>
                  </a:cubicBezTo>
                  <a:cubicBezTo>
                    <a:pt x="64" y="81"/>
                    <a:pt x="64" y="81"/>
                    <a:pt x="65" y="81"/>
                  </a:cubicBezTo>
                  <a:cubicBezTo>
                    <a:pt x="68" y="82"/>
                    <a:pt x="71" y="86"/>
                    <a:pt x="71" y="89"/>
                  </a:cubicBezTo>
                  <a:cubicBezTo>
                    <a:pt x="70" y="93"/>
                    <a:pt x="69" y="96"/>
                    <a:pt x="67" y="96"/>
                  </a:cubicBezTo>
                  <a:cubicBezTo>
                    <a:pt x="65" y="96"/>
                    <a:pt x="62" y="99"/>
                    <a:pt x="60" y="102"/>
                  </a:cubicBezTo>
                  <a:cubicBezTo>
                    <a:pt x="60" y="103"/>
                    <a:pt x="59" y="103"/>
                    <a:pt x="59" y="104"/>
                  </a:cubicBezTo>
                  <a:cubicBezTo>
                    <a:pt x="57" y="107"/>
                    <a:pt x="54" y="112"/>
                    <a:pt x="52" y="114"/>
                  </a:cubicBezTo>
                  <a:cubicBezTo>
                    <a:pt x="50" y="116"/>
                    <a:pt x="50" y="119"/>
                    <a:pt x="52" y="120"/>
                  </a:cubicBezTo>
                  <a:cubicBezTo>
                    <a:pt x="53" y="122"/>
                    <a:pt x="54" y="124"/>
                    <a:pt x="54" y="126"/>
                  </a:cubicBezTo>
                  <a:cubicBezTo>
                    <a:pt x="54" y="127"/>
                    <a:pt x="53" y="128"/>
                    <a:pt x="51" y="128"/>
                  </a:cubicBezTo>
                  <a:cubicBezTo>
                    <a:pt x="50" y="128"/>
                    <a:pt x="49" y="128"/>
                    <a:pt x="49" y="128"/>
                  </a:cubicBezTo>
                  <a:cubicBezTo>
                    <a:pt x="48" y="128"/>
                    <a:pt x="48" y="127"/>
                    <a:pt x="47" y="127"/>
                  </a:cubicBezTo>
                  <a:cubicBezTo>
                    <a:pt x="45" y="126"/>
                    <a:pt x="42" y="122"/>
                    <a:pt x="43" y="118"/>
                  </a:cubicBezTo>
                  <a:cubicBezTo>
                    <a:pt x="43" y="115"/>
                    <a:pt x="43" y="112"/>
                    <a:pt x="43" y="110"/>
                  </a:cubicBezTo>
                  <a:cubicBezTo>
                    <a:pt x="43" y="106"/>
                    <a:pt x="42" y="102"/>
                    <a:pt x="40" y="101"/>
                  </a:cubicBezTo>
                  <a:cubicBezTo>
                    <a:pt x="38" y="99"/>
                    <a:pt x="35" y="97"/>
                    <a:pt x="33" y="95"/>
                  </a:cubicBezTo>
                  <a:cubicBezTo>
                    <a:pt x="31" y="93"/>
                    <a:pt x="30" y="88"/>
                    <a:pt x="30" y="85"/>
                  </a:cubicBezTo>
                  <a:cubicBezTo>
                    <a:pt x="30" y="81"/>
                    <a:pt x="28" y="76"/>
                    <a:pt x="26" y="74"/>
                  </a:cubicBezTo>
                  <a:cubicBezTo>
                    <a:pt x="24" y="72"/>
                    <a:pt x="23" y="71"/>
                    <a:pt x="23" y="71"/>
                  </a:cubicBezTo>
                  <a:cubicBezTo>
                    <a:pt x="23" y="71"/>
                    <a:pt x="23" y="71"/>
                    <a:pt x="16" y="71"/>
                  </a:cubicBezTo>
                  <a:cubicBezTo>
                    <a:pt x="16" y="71"/>
                    <a:pt x="16" y="71"/>
                    <a:pt x="16" y="71"/>
                  </a:cubicBezTo>
                  <a:cubicBezTo>
                    <a:pt x="9" y="71"/>
                    <a:pt x="9" y="64"/>
                    <a:pt x="9" y="64"/>
                  </a:cubicBezTo>
                  <a:cubicBezTo>
                    <a:pt x="10" y="60"/>
                    <a:pt x="11" y="54"/>
                    <a:pt x="12" y="51"/>
                  </a:cubicBezTo>
                  <a:cubicBezTo>
                    <a:pt x="13" y="49"/>
                    <a:pt x="14" y="46"/>
                    <a:pt x="15" y="44"/>
                  </a:cubicBezTo>
                  <a:cubicBezTo>
                    <a:pt x="16" y="41"/>
                    <a:pt x="15" y="39"/>
                    <a:pt x="13" y="39"/>
                  </a:cubicBezTo>
                  <a:cubicBezTo>
                    <a:pt x="12" y="39"/>
                    <a:pt x="12" y="39"/>
                    <a:pt x="11" y="40"/>
                  </a:cubicBezTo>
                  <a:cubicBezTo>
                    <a:pt x="10" y="40"/>
                    <a:pt x="9" y="40"/>
                    <a:pt x="8" y="41"/>
                  </a:cubicBezTo>
                  <a:cubicBezTo>
                    <a:pt x="3" y="51"/>
                    <a:pt x="0" y="62"/>
                    <a:pt x="0" y="75"/>
                  </a:cubicBezTo>
                  <a:cubicBezTo>
                    <a:pt x="0" y="116"/>
                    <a:pt x="33" y="149"/>
                    <a:pt x="75" y="149"/>
                  </a:cubicBezTo>
                  <a:cubicBezTo>
                    <a:pt x="115" y="149"/>
                    <a:pt x="148" y="116"/>
                    <a:pt x="149" y="76"/>
                  </a:cubicBezTo>
                  <a:cubicBezTo>
                    <a:pt x="147" y="78"/>
                    <a:pt x="144" y="79"/>
                    <a:pt x="143" y="79"/>
                  </a:cubicBezTo>
                  <a:cubicBezTo>
                    <a:pt x="143" y="79"/>
                    <a:pt x="143" y="79"/>
                    <a:pt x="143" y="79"/>
                  </a:cubicBezTo>
                  <a:cubicBezTo>
                    <a:pt x="141" y="79"/>
                    <a:pt x="139" y="77"/>
                    <a:pt x="139" y="75"/>
                  </a:cubicBezTo>
                  <a:cubicBezTo>
                    <a:pt x="139" y="74"/>
                    <a:pt x="138" y="72"/>
                    <a:pt x="136" y="72"/>
                  </a:cubicBezTo>
                  <a:cubicBezTo>
                    <a:pt x="136" y="72"/>
                    <a:pt x="136" y="72"/>
                    <a:pt x="136" y="72"/>
                  </a:cubicBezTo>
                  <a:cubicBezTo>
                    <a:pt x="134" y="72"/>
                    <a:pt x="133" y="75"/>
                    <a:pt x="132" y="79"/>
                  </a:cubicBezTo>
                  <a:cubicBezTo>
                    <a:pt x="132" y="83"/>
                    <a:pt x="132" y="86"/>
                    <a:pt x="126" y="86"/>
                  </a:cubicBezTo>
                  <a:cubicBezTo>
                    <a:pt x="126" y="86"/>
                    <a:pt x="126" y="86"/>
                    <a:pt x="126" y="86"/>
                  </a:cubicBezTo>
                  <a:cubicBezTo>
                    <a:pt x="122" y="86"/>
                    <a:pt x="121" y="84"/>
                    <a:pt x="122" y="82"/>
                  </a:cubicBezTo>
                  <a:cubicBezTo>
                    <a:pt x="122" y="80"/>
                    <a:pt x="123" y="78"/>
                    <a:pt x="123" y="78"/>
                  </a:cubicBezTo>
                  <a:cubicBezTo>
                    <a:pt x="124" y="75"/>
                    <a:pt x="124" y="70"/>
                    <a:pt x="121" y="67"/>
                  </a:cubicBezTo>
                  <a:cubicBezTo>
                    <a:pt x="120" y="66"/>
                    <a:pt x="118" y="64"/>
                    <a:pt x="117" y="63"/>
                  </a:cubicBezTo>
                  <a:cubicBezTo>
                    <a:pt x="115" y="61"/>
                    <a:pt x="113" y="59"/>
                    <a:pt x="111" y="59"/>
                  </a:cubicBezTo>
                  <a:cubicBezTo>
                    <a:pt x="111" y="59"/>
                    <a:pt x="111" y="59"/>
                    <a:pt x="110" y="60"/>
                  </a:cubicBezTo>
                  <a:cubicBezTo>
                    <a:pt x="109" y="61"/>
                    <a:pt x="110" y="63"/>
                    <a:pt x="111" y="65"/>
                  </a:cubicBezTo>
                  <a:cubicBezTo>
                    <a:pt x="113" y="66"/>
                    <a:pt x="114" y="69"/>
                    <a:pt x="113" y="70"/>
                  </a:cubicBezTo>
                  <a:cubicBezTo>
                    <a:pt x="113" y="70"/>
                    <a:pt x="112" y="71"/>
                    <a:pt x="111" y="71"/>
                  </a:cubicBezTo>
                  <a:cubicBezTo>
                    <a:pt x="110" y="71"/>
                    <a:pt x="108" y="70"/>
                    <a:pt x="106" y="69"/>
                  </a:cubicBezTo>
                  <a:cubicBezTo>
                    <a:pt x="105" y="69"/>
                    <a:pt x="105" y="69"/>
                    <a:pt x="104" y="68"/>
                  </a:cubicBezTo>
                  <a:cubicBezTo>
                    <a:pt x="103" y="68"/>
                    <a:pt x="102" y="67"/>
                    <a:pt x="102" y="67"/>
                  </a:cubicBezTo>
                  <a:cubicBezTo>
                    <a:pt x="101" y="67"/>
                    <a:pt x="101" y="68"/>
                    <a:pt x="103" y="70"/>
                  </a:cubicBezTo>
                  <a:cubicBezTo>
                    <a:pt x="104" y="71"/>
                    <a:pt x="106" y="73"/>
                    <a:pt x="107" y="74"/>
                  </a:cubicBezTo>
                  <a:cubicBezTo>
                    <a:pt x="110" y="77"/>
                    <a:pt x="111" y="82"/>
                    <a:pt x="109" y="85"/>
                  </a:cubicBezTo>
                  <a:cubicBezTo>
                    <a:pt x="109" y="86"/>
                    <a:pt x="109" y="86"/>
                    <a:pt x="109" y="86"/>
                  </a:cubicBezTo>
                  <a:cubicBezTo>
                    <a:pt x="107" y="90"/>
                    <a:pt x="105" y="95"/>
                    <a:pt x="104" y="99"/>
                  </a:cubicBezTo>
                  <a:cubicBezTo>
                    <a:pt x="104" y="99"/>
                    <a:pt x="104" y="100"/>
                    <a:pt x="104" y="100"/>
                  </a:cubicBezTo>
                  <a:cubicBezTo>
                    <a:pt x="103" y="103"/>
                    <a:pt x="101" y="107"/>
                    <a:pt x="99" y="109"/>
                  </a:cubicBezTo>
                  <a:cubicBezTo>
                    <a:pt x="98" y="110"/>
                    <a:pt x="97" y="110"/>
                    <a:pt x="97" y="110"/>
                  </a:cubicBezTo>
                  <a:cubicBezTo>
                    <a:pt x="96" y="110"/>
                    <a:pt x="95" y="109"/>
                    <a:pt x="95" y="108"/>
                  </a:cubicBezTo>
                  <a:cubicBezTo>
                    <a:pt x="95" y="107"/>
                    <a:pt x="93" y="105"/>
                    <a:pt x="91" y="105"/>
                  </a:cubicBezTo>
                  <a:cubicBezTo>
                    <a:pt x="90" y="105"/>
                    <a:pt x="88" y="101"/>
                    <a:pt x="87" y="98"/>
                  </a:cubicBezTo>
                  <a:cubicBezTo>
                    <a:pt x="87" y="96"/>
                    <a:pt x="87" y="94"/>
                    <a:pt x="87" y="92"/>
                  </a:cubicBezTo>
                  <a:cubicBezTo>
                    <a:pt x="86" y="88"/>
                    <a:pt x="83" y="84"/>
                    <a:pt x="80" y="82"/>
                  </a:cubicBezTo>
                  <a:cubicBezTo>
                    <a:pt x="79" y="82"/>
                    <a:pt x="78" y="81"/>
                    <a:pt x="78" y="81"/>
                  </a:cubicBezTo>
                  <a:cubicBezTo>
                    <a:pt x="74" y="79"/>
                    <a:pt x="70" y="75"/>
                    <a:pt x="68" y="72"/>
                  </a:cubicBezTo>
                  <a:cubicBezTo>
                    <a:pt x="68" y="72"/>
                    <a:pt x="67" y="71"/>
                    <a:pt x="67" y="71"/>
                  </a:cubicBezTo>
                  <a:cubicBezTo>
                    <a:pt x="65" y="68"/>
                    <a:pt x="67" y="66"/>
                    <a:pt x="71" y="66"/>
                  </a:cubicBezTo>
                  <a:cubicBezTo>
                    <a:pt x="73" y="66"/>
                    <a:pt x="75" y="66"/>
                    <a:pt x="78" y="65"/>
                  </a:cubicBezTo>
                  <a:cubicBezTo>
                    <a:pt x="81" y="65"/>
                    <a:pt x="87" y="65"/>
                    <a:pt x="91" y="64"/>
                  </a:cubicBezTo>
                  <a:cubicBezTo>
                    <a:pt x="95" y="63"/>
                    <a:pt x="98" y="59"/>
                    <a:pt x="98" y="56"/>
                  </a:cubicBezTo>
                  <a:cubicBezTo>
                    <a:pt x="98" y="53"/>
                    <a:pt x="96" y="51"/>
                    <a:pt x="93" y="51"/>
                  </a:cubicBezTo>
                  <a:cubicBezTo>
                    <a:pt x="93" y="51"/>
                    <a:pt x="92" y="51"/>
                    <a:pt x="92" y="51"/>
                  </a:cubicBezTo>
                  <a:cubicBezTo>
                    <a:pt x="88" y="52"/>
                    <a:pt x="84" y="54"/>
                    <a:pt x="82" y="56"/>
                  </a:cubicBezTo>
                  <a:cubicBezTo>
                    <a:pt x="80" y="58"/>
                    <a:pt x="75" y="59"/>
                    <a:pt x="71" y="59"/>
                  </a:cubicBezTo>
                  <a:cubicBezTo>
                    <a:pt x="71" y="59"/>
                    <a:pt x="71" y="59"/>
                    <a:pt x="71" y="59"/>
                  </a:cubicBezTo>
                  <a:cubicBezTo>
                    <a:pt x="67" y="59"/>
                    <a:pt x="64" y="57"/>
                    <a:pt x="65" y="54"/>
                  </a:cubicBezTo>
                  <a:cubicBezTo>
                    <a:pt x="65" y="50"/>
                    <a:pt x="68" y="46"/>
                    <a:pt x="71" y="44"/>
                  </a:cubicBezTo>
                  <a:cubicBezTo>
                    <a:pt x="74" y="42"/>
                    <a:pt x="79" y="40"/>
                    <a:pt x="81" y="40"/>
                  </a:cubicBezTo>
                  <a:cubicBezTo>
                    <a:pt x="84" y="40"/>
                    <a:pt x="87" y="37"/>
                    <a:pt x="88" y="33"/>
                  </a:cubicBezTo>
                  <a:cubicBezTo>
                    <a:pt x="89" y="30"/>
                    <a:pt x="93" y="26"/>
                    <a:pt x="96" y="26"/>
                  </a:cubicBezTo>
                  <a:cubicBezTo>
                    <a:pt x="98" y="26"/>
                    <a:pt x="99" y="25"/>
                    <a:pt x="101" y="25"/>
                  </a:cubicBezTo>
                  <a:cubicBezTo>
                    <a:pt x="105" y="25"/>
                    <a:pt x="110" y="24"/>
                    <a:pt x="113" y="24"/>
                  </a:cubicBezTo>
                  <a:cubicBezTo>
                    <a:pt x="114" y="24"/>
                    <a:pt x="114" y="24"/>
                    <a:pt x="114" y="24"/>
                  </a:cubicBezTo>
                  <a:cubicBezTo>
                    <a:pt x="116" y="24"/>
                    <a:pt x="118" y="24"/>
                    <a:pt x="120" y="24"/>
                  </a:cubicBezTo>
                  <a:cubicBezTo>
                    <a:pt x="123" y="25"/>
                    <a:pt x="127" y="25"/>
                    <a:pt x="130" y="25"/>
                  </a:cubicBezTo>
                  <a:cubicBezTo>
                    <a:pt x="116" y="10"/>
                    <a:pt x="96" y="0"/>
                    <a:pt x="75" y="0"/>
                  </a:cubicBezTo>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6" name="Freeform 78"/>
          <p:cNvSpPr/>
          <p:nvPr/>
        </p:nvSpPr>
        <p:spPr bwMode="auto">
          <a:xfrm>
            <a:off x="7722857" y="6329625"/>
            <a:ext cx="1480873" cy="367591"/>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1765">
              <a:lnSpc>
                <a:spcPct val="90000"/>
              </a:lnSpc>
              <a:spcAft>
                <a:spcPct val="35000"/>
              </a:spcAft>
              <a:defRPr/>
            </a:pPr>
            <a:r>
              <a:rPr lang="zh-CN" altLang="en-US" sz="2600" b="1">
                <a:solidFill>
                  <a:schemeClr val="bg1"/>
                </a:solidFill>
                <a:latin typeface="隶书" panose="02010509060101010101" pitchFamily="49" charset="-122"/>
                <a:ea typeface="隶书" panose="02010509060101010101" pitchFamily="49" charset="-122"/>
                <a:cs typeface="Lato Regular"/>
              </a:rPr>
              <a:t>政治外交</a:t>
            </a:r>
            <a:endParaRPr lang="zh-CN" altLang="en-US" sz="2600" b="1" dirty="0">
              <a:solidFill>
                <a:schemeClr val="bg1"/>
              </a:solidFill>
              <a:latin typeface="隶书" panose="02010509060101010101" pitchFamily="49" charset="-122"/>
              <a:ea typeface="隶书" panose="02010509060101010101" pitchFamily="49" charset="-122"/>
              <a:cs typeface="Lato Regular"/>
            </a:endParaRPr>
          </a:p>
        </p:txBody>
      </p:sp>
      <p:sp>
        <p:nvSpPr>
          <p:cNvPr id="40" name="Freeform 78"/>
          <p:cNvSpPr/>
          <p:nvPr/>
        </p:nvSpPr>
        <p:spPr bwMode="auto">
          <a:xfrm>
            <a:off x="10106634" y="6329625"/>
            <a:ext cx="1564666" cy="367591"/>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1765">
              <a:lnSpc>
                <a:spcPct val="90000"/>
              </a:lnSpc>
              <a:spcAft>
                <a:spcPct val="35000"/>
              </a:spcAft>
              <a:defRPr/>
            </a:pPr>
            <a:r>
              <a:rPr lang="zh-CN" altLang="en-US" sz="2600" b="1">
                <a:solidFill>
                  <a:schemeClr val="bg1"/>
                </a:solidFill>
                <a:latin typeface="隶书" panose="02010509060101010101" pitchFamily="49" charset="-122"/>
                <a:ea typeface="隶书" panose="02010509060101010101" pitchFamily="49" charset="-122"/>
                <a:cs typeface="Lato Regular"/>
              </a:rPr>
              <a:t>经贸概况</a:t>
            </a:r>
            <a:endParaRPr lang="zh-CN" altLang="en-US" sz="2600" b="1" dirty="0">
              <a:solidFill>
                <a:schemeClr val="bg1"/>
              </a:solidFill>
              <a:latin typeface="隶书" panose="02010509060101010101" pitchFamily="49" charset="-122"/>
              <a:ea typeface="隶书" panose="02010509060101010101" pitchFamily="49" charset="-122"/>
              <a:cs typeface="Lato Regular"/>
            </a:endParaRPr>
          </a:p>
        </p:txBody>
      </p:sp>
      <p:grpSp>
        <p:nvGrpSpPr>
          <p:cNvPr id="56" name="组合 55"/>
          <p:cNvGrpSpPr/>
          <p:nvPr/>
        </p:nvGrpSpPr>
        <p:grpSpPr>
          <a:xfrm>
            <a:off x="8042449" y="5605824"/>
            <a:ext cx="720000" cy="720000"/>
            <a:chOff x="8893571" y="4867372"/>
            <a:chExt cx="852664" cy="866701"/>
          </a:xfrm>
        </p:grpSpPr>
        <p:grpSp>
          <p:nvGrpSpPr>
            <p:cNvPr id="28" name="Group 7"/>
            <p:cNvGrpSpPr/>
            <p:nvPr/>
          </p:nvGrpSpPr>
          <p:grpSpPr>
            <a:xfrm>
              <a:off x="8893571" y="4867372"/>
              <a:ext cx="852664" cy="866701"/>
              <a:chOff x="6503439" y="4743591"/>
              <a:chExt cx="966131" cy="966131"/>
            </a:xfrm>
            <a:solidFill>
              <a:schemeClr val="bg1">
                <a:lumMod val="85000"/>
              </a:schemeClr>
            </a:solidFill>
          </p:grpSpPr>
          <p:sp>
            <p:nvSpPr>
              <p:cNvPr id="36" name="Oval 110"/>
              <p:cNvSpPr/>
              <p:nvPr/>
            </p:nvSpPr>
            <p:spPr bwMode="auto">
              <a:xfrm>
                <a:off x="6564526" y="4805383"/>
                <a:ext cx="852640" cy="852640"/>
              </a:xfrm>
              <a:prstGeom prst="ellipse">
                <a:avLst/>
              </a:prstGeom>
              <a:grp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B0F0"/>
                  </a:solidFill>
                  <a:latin typeface="微软雅黑" panose="020B0503020204020204" pitchFamily="34" charset="-122"/>
                  <a:ea typeface="微软雅黑" panose="020B0503020204020204" pitchFamily="34" charset="-122"/>
                </a:endParaRPr>
              </a:p>
            </p:txBody>
          </p:sp>
          <p:sp>
            <p:nvSpPr>
              <p:cNvPr id="37" name="Oval 47"/>
              <p:cNvSpPr/>
              <p:nvPr/>
            </p:nvSpPr>
            <p:spPr bwMode="auto">
              <a:xfrm>
                <a:off x="6503439" y="4743591"/>
                <a:ext cx="966131" cy="966131"/>
              </a:xfrm>
              <a:prstGeom prst="ellipse">
                <a:avLst/>
              </a:prstGeom>
              <a:solidFill>
                <a:srgbClr val="00B0F0"/>
              </a:solid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B0F0"/>
                  </a:solidFill>
                  <a:latin typeface="微软雅黑" panose="020B0503020204020204" pitchFamily="34" charset="-122"/>
                  <a:ea typeface="微软雅黑" panose="020B0503020204020204" pitchFamily="34" charset="-122"/>
                </a:endParaRPr>
              </a:p>
            </p:txBody>
          </p:sp>
        </p:grpSp>
        <p:sp>
          <p:nvSpPr>
            <p:cNvPr id="50" name="Freeform 129"/>
            <p:cNvSpPr/>
            <p:nvPr/>
          </p:nvSpPr>
          <p:spPr bwMode="auto">
            <a:xfrm>
              <a:off x="9123764" y="5073754"/>
              <a:ext cx="378608" cy="463210"/>
            </a:xfrm>
            <a:custGeom>
              <a:avLst/>
              <a:gdLst>
                <a:gd name="T0" fmla="*/ 181798 w 56"/>
                <a:gd name="T1" fmla="*/ 200399 h 68"/>
                <a:gd name="T2" fmla="*/ 123485 w 56"/>
                <a:gd name="T3" fmla="*/ 200399 h 68"/>
                <a:gd name="T4" fmla="*/ 123485 w 56"/>
                <a:gd name="T5" fmla="*/ 224585 h 68"/>
                <a:gd name="T6" fmla="*/ 116625 w 56"/>
                <a:gd name="T7" fmla="*/ 234950 h 68"/>
                <a:gd name="T8" fmla="*/ 75463 w 56"/>
                <a:gd name="T9" fmla="*/ 234950 h 68"/>
                <a:gd name="T10" fmla="*/ 68603 w 56"/>
                <a:gd name="T11" fmla="*/ 224585 h 68"/>
                <a:gd name="T12" fmla="*/ 68603 w 56"/>
                <a:gd name="T13" fmla="*/ 200399 h 68"/>
                <a:gd name="T14" fmla="*/ 6860 w 56"/>
                <a:gd name="T15" fmla="*/ 200399 h 68"/>
                <a:gd name="T16" fmla="*/ 0 w 56"/>
                <a:gd name="T17" fmla="*/ 193488 h 68"/>
                <a:gd name="T18" fmla="*/ 3430 w 56"/>
                <a:gd name="T19" fmla="*/ 186578 h 68"/>
                <a:gd name="T20" fmla="*/ 54882 w 56"/>
                <a:gd name="T21" fmla="*/ 134751 h 68"/>
                <a:gd name="T22" fmla="*/ 24011 w 56"/>
                <a:gd name="T23" fmla="*/ 134751 h 68"/>
                <a:gd name="T24" fmla="*/ 17151 w 56"/>
                <a:gd name="T25" fmla="*/ 124385 h 68"/>
                <a:gd name="T26" fmla="*/ 20581 w 56"/>
                <a:gd name="T27" fmla="*/ 117475 h 68"/>
                <a:gd name="T28" fmla="*/ 72033 w 56"/>
                <a:gd name="T29" fmla="*/ 65648 h 68"/>
                <a:gd name="T30" fmla="*/ 44592 w 56"/>
                <a:gd name="T31" fmla="*/ 65648 h 68"/>
                <a:gd name="T32" fmla="*/ 37732 w 56"/>
                <a:gd name="T33" fmla="*/ 58738 h 68"/>
                <a:gd name="T34" fmla="*/ 41162 w 56"/>
                <a:gd name="T35" fmla="*/ 51827 h 68"/>
                <a:gd name="T36" fmla="*/ 89184 w 56"/>
                <a:gd name="T37" fmla="*/ 0 h 68"/>
                <a:gd name="T38" fmla="*/ 96044 w 56"/>
                <a:gd name="T39" fmla="*/ 0 h 68"/>
                <a:gd name="T40" fmla="*/ 102904 w 56"/>
                <a:gd name="T41" fmla="*/ 0 h 68"/>
                <a:gd name="T42" fmla="*/ 150926 w 56"/>
                <a:gd name="T43" fmla="*/ 51827 h 68"/>
                <a:gd name="T44" fmla="*/ 154356 w 56"/>
                <a:gd name="T45" fmla="*/ 58738 h 68"/>
                <a:gd name="T46" fmla="*/ 144066 w 56"/>
                <a:gd name="T47" fmla="*/ 65648 h 68"/>
                <a:gd name="T48" fmla="*/ 120055 w 56"/>
                <a:gd name="T49" fmla="*/ 65648 h 68"/>
                <a:gd name="T50" fmla="*/ 171507 w 56"/>
                <a:gd name="T51" fmla="*/ 117475 h 68"/>
                <a:gd name="T52" fmla="*/ 174937 w 56"/>
                <a:gd name="T53" fmla="*/ 124385 h 68"/>
                <a:gd name="T54" fmla="*/ 168077 w 56"/>
                <a:gd name="T55" fmla="*/ 134751 h 68"/>
                <a:gd name="T56" fmla="*/ 137206 w 56"/>
                <a:gd name="T57" fmla="*/ 134751 h 68"/>
                <a:gd name="T58" fmla="*/ 188658 w 56"/>
                <a:gd name="T59" fmla="*/ 186578 h 68"/>
                <a:gd name="T60" fmla="*/ 192088 w 56"/>
                <a:gd name="T61" fmla="*/ 193488 h 68"/>
                <a:gd name="T62" fmla="*/ 181798 w 56"/>
                <a:gd name="T63" fmla="*/ 200399 h 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243755" tIns="121877" rIns="243755" bIns="121877"/>
            <a:lstStyle/>
            <a:p>
              <a:pPr defTabSz="1218565" fontAlgn="base">
                <a:spcBef>
                  <a:spcPct val="0"/>
                </a:spcBef>
                <a:spcAft>
                  <a:spcPct val="0"/>
                </a:spcAft>
              </a:pPr>
              <a:endParaRPr lang="zh-CN" altLang="en-US" sz="4800">
                <a:solidFill>
                  <a:prstClr val="black"/>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10527956" y="5605824"/>
            <a:ext cx="720000" cy="720000"/>
            <a:chOff x="10525075" y="4867372"/>
            <a:chExt cx="852664" cy="866701"/>
          </a:xfrm>
        </p:grpSpPr>
        <p:grpSp>
          <p:nvGrpSpPr>
            <p:cNvPr id="42" name="Group 7"/>
            <p:cNvGrpSpPr/>
            <p:nvPr/>
          </p:nvGrpSpPr>
          <p:grpSpPr>
            <a:xfrm>
              <a:off x="10525075" y="4867372"/>
              <a:ext cx="852664" cy="866701"/>
              <a:chOff x="6503439" y="4743591"/>
              <a:chExt cx="966131" cy="966131"/>
            </a:xfrm>
            <a:solidFill>
              <a:schemeClr val="bg1">
                <a:lumMod val="85000"/>
              </a:schemeClr>
            </a:solidFill>
          </p:grpSpPr>
          <p:sp>
            <p:nvSpPr>
              <p:cNvPr id="48" name="Oval 110"/>
              <p:cNvSpPr/>
              <p:nvPr/>
            </p:nvSpPr>
            <p:spPr bwMode="auto">
              <a:xfrm>
                <a:off x="6564526" y="4805383"/>
                <a:ext cx="852640" cy="852640"/>
              </a:xfrm>
              <a:prstGeom prst="ellipse">
                <a:avLst/>
              </a:prstGeom>
              <a:grp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微软雅黑" panose="020B0503020204020204" pitchFamily="34" charset="-122"/>
                  <a:ea typeface="微软雅黑" panose="020B0503020204020204" pitchFamily="34" charset="-122"/>
                </a:endParaRPr>
              </a:p>
            </p:txBody>
          </p:sp>
          <p:sp>
            <p:nvSpPr>
              <p:cNvPr id="49" name="Oval 47"/>
              <p:cNvSpPr/>
              <p:nvPr/>
            </p:nvSpPr>
            <p:spPr bwMode="auto">
              <a:xfrm>
                <a:off x="6503439" y="4743591"/>
                <a:ext cx="966131" cy="966131"/>
              </a:xfrm>
              <a:prstGeom prst="ellipse">
                <a:avLst/>
              </a:prstGeom>
              <a:solidFill>
                <a:srgbClr val="0070C0"/>
              </a:solid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微软雅黑" panose="020B0503020204020204" pitchFamily="34" charset="-122"/>
                  <a:ea typeface="微软雅黑" panose="020B0503020204020204" pitchFamily="34" charset="-122"/>
                </a:endParaRPr>
              </a:p>
            </p:txBody>
          </p:sp>
        </p:grpSp>
        <p:sp>
          <p:nvSpPr>
            <p:cNvPr id="51" name="Freeform 241"/>
            <p:cNvSpPr/>
            <p:nvPr/>
          </p:nvSpPr>
          <p:spPr bwMode="auto">
            <a:xfrm>
              <a:off x="10799380" y="5108044"/>
              <a:ext cx="306995" cy="416746"/>
            </a:xfrm>
            <a:custGeom>
              <a:avLst/>
              <a:gdLst>
                <a:gd name="T0" fmla="*/ 54708 w 39"/>
                <a:gd name="T1" fmla="*/ 180975 h 53"/>
                <a:gd name="T2" fmla="*/ 51288 w 39"/>
                <a:gd name="T3" fmla="*/ 177560 h 53"/>
                <a:gd name="T4" fmla="*/ 51288 w 39"/>
                <a:gd name="T5" fmla="*/ 133170 h 53"/>
                <a:gd name="T6" fmla="*/ 13677 w 39"/>
                <a:gd name="T7" fmla="*/ 133170 h 53"/>
                <a:gd name="T8" fmla="*/ 10258 w 39"/>
                <a:gd name="T9" fmla="*/ 129756 h 53"/>
                <a:gd name="T10" fmla="*/ 10258 w 39"/>
                <a:gd name="T11" fmla="*/ 116097 h 53"/>
                <a:gd name="T12" fmla="*/ 13677 w 39"/>
                <a:gd name="T13" fmla="*/ 112683 h 53"/>
                <a:gd name="T14" fmla="*/ 51288 w 39"/>
                <a:gd name="T15" fmla="*/ 112683 h 53"/>
                <a:gd name="T16" fmla="*/ 51288 w 39"/>
                <a:gd name="T17" fmla="*/ 102439 h 53"/>
                <a:gd name="T18" fmla="*/ 13677 w 39"/>
                <a:gd name="T19" fmla="*/ 102439 h 53"/>
                <a:gd name="T20" fmla="*/ 10258 w 39"/>
                <a:gd name="T21" fmla="*/ 95609 h 53"/>
                <a:gd name="T22" fmla="*/ 10258 w 39"/>
                <a:gd name="T23" fmla="*/ 85366 h 53"/>
                <a:gd name="T24" fmla="*/ 13677 w 39"/>
                <a:gd name="T25" fmla="*/ 78536 h 53"/>
                <a:gd name="T26" fmla="*/ 41031 w 39"/>
                <a:gd name="T27" fmla="*/ 78536 h 53"/>
                <a:gd name="T28" fmla="*/ 0 w 39"/>
                <a:gd name="T29" fmla="*/ 3415 h 53"/>
                <a:gd name="T30" fmla="*/ 0 w 39"/>
                <a:gd name="T31" fmla="*/ 0 h 53"/>
                <a:gd name="T32" fmla="*/ 3419 w 39"/>
                <a:gd name="T33" fmla="*/ 0 h 53"/>
                <a:gd name="T34" fmla="*/ 27354 w 39"/>
                <a:gd name="T35" fmla="*/ 0 h 53"/>
                <a:gd name="T36" fmla="*/ 30773 w 39"/>
                <a:gd name="T37" fmla="*/ 0 h 53"/>
                <a:gd name="T38" fmla="*/ 61546 w 39"/>
                <a:gd name="T39" fmla="*/ 54634 h 53"/>
                <a:gd name="T40" fmla="*/ 68385 w 39"/>
                <a:gd name="T41" fmla="*/ 71707 h 53"/>
                <a:gd name="T42" fmla="*/ 75223 w 39"/>
                <a:gd name="T43" fmla="*/ 54634 h 53"/>
                <a:gd name="T44" fmla="*/ 99158 w 39"/>
                <a:gd name="T45" fmla="*/ 0 h 53"/>
                <a:gd name="T46" fmla="*/ 102577 w 39"/>
                <a:gd name="T47" fmla="*/ 0 h 53"/>
                <a:gd name="T48" fmla="*/ 129931 w 39"/>
                <a:gd name="T49" fmla="*/ 0 h 53"/>
                <a:gd name="T50" fmla="*/ 133350 w 39"/>
                <a:gd name="T51" fmla="*/ 0 h 53"/>
                <a:gd name="T52" fmla="*/ 133350 w 39"/>
                <a:gd name="T53" fmla="*/ 3415 h 53"/>
                <a:gd name="T54" fmla="*/ 92319 w 39"/>
                <a:gd name="T55" fmla="*/ 78536 h 53"/>
                <a:gd name="T56" fmla="*/ 119673 w 39"/>
                <a:gd name="T57" fmla="*/ 78536 h 53"/>
                <a:gd name="T58" fmla="*/ 123092 w 39"/>
                <a:gd name="T59" fmla="*/ 85366 h 53"/>
                <a:gd name="T60" fmla="*/ 123092 w 39"/>
                <a:gd name="T61" fmla="*/ 95609 h 53"/>
                <a:gd name="T62" fmla="*/ 119673 w 39"/>
                <a:gd name="T63" fmla="*/ 102439 h 53"/>
                <a:gd name="T64" fmla="*/ 82062 w 39"/>
                <a:gd name="T65" fmla="*/ 102439 h 53"/>
                <a:gd name="T66" fmla="*/ 82062 w 39"/>
                <a:gd name="T67" fmla="*/ 112683 h 53"/>
                <a:gd name="T68" fmla="*/ 119673 w 39"/>
                <a:gd name="T69" fmla="*/ 112683 h 53"/>
                <a:gd name="T70" fmla="*/ 123092 w 39"/>
                <a:gd name="T71" fmla="*/ 116097 h 53"/>
                <a:gd name="T72" fmla="*/ 123092 w 39"/>
                <a:gd name="T73" fmla="*/ 129756 h 53"/>
                <a:gd name="T74" fmla="*/ 119673 w 39"/>
                <a:gd name="T75" fmla="*/ 133170 h 53"/>
                <a:gd name="T76" fmla="*/ 82062 w 39"/>
                <a:gd name="T77" fmla="*/ 133170 h 53"/>
                <a:gd name="T78" fmla="*/ 82062 w 39"/>
                <a:gd name="T79" fmla="*/ 177560 h 53"/>
                <a:gd name="T80" fmla="*/ 78642 w 39"/>
                <a:gd name="T81" fmla="*/ 180975 h 53"/>
                <a:gd name="T82" fmla="*/ 54708 w 39"/>
                <a:gd name="T83" fmla="*/ 180975 h 5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9" h="53">
                  <a:moveTo>
                    <a:pt x="16" y="53"/>
                  </a:moveTo>
                  <a:cubicBezTo>
                    <a:pt x="15" y="53"/>
                    <a:pt x="15" y="52"/>
                    <a:pt x="15" y="52"/>
                  </a:cubicBezTo>
                  <a:cubicBezTo>
                    <a:pt x="15" y="39"/>
                    <a:pt x="15" y="39"/>
                    <a:pt x="15" y="39"/>
                  </a:cubicBezTo>
                  <a:cubicBezTo>
                    <a:pt x="4" y="39"/>
                    <a:pt x="4" y="39"/>
                    <a:pt x="4" y="39"/>
                  </a:cubicBezTo>
                  <a:cubicBezTo>
                    <a:pt x="3" y="39"/>
                    <a:pt x="3" y="39"/>
                    <a:pt x="3" y="38"/>
                  </a:cubicBezTo>
                  <a:cubicBezTo>
                    <a:pt x="3" y="34"/>
                    <a:pt x="3" y="34"/>
                    <a:pt x="3" y="34"/>
                  </a:cubicBezTo>
                  <a:cubicBezTo>
                    <a:pt x="3" y="33"/>
                    <a:pt x="3" y="33"/>
                    <a:pt x="4" y="33"/>
                  </a:cubicBezTo>
                  <a:cubicBezTo>
                    <a:pt x="15" y="33"/>
                    <a:pt x="15" y="33"/>
                    <a:pt x="15" y="33"/>
                  </a:cubicBezTo>
                  <a:cubicBezTo>
                    <a:pt x="15" y="30"/>
                    <a:pt x="15" y="30"/>
                    <a:pt x="15" y="30"/>
                  </a:cubicBezTo>
                  <a:cubicBezTo>
                    <a:pt x="4" y="30"/>
                    <a:pt x="4" y="30"/>
                    <a:pt x="4" y="30"/>
                  </a:cubicBezTo>
                  <a:cubicBezTo>
                    <a:pt x="3" y="30"/>
                    <a:pt x="3" y="29"/>
                    <a:pt x="3" y="28"/>
                  </a:cubicBezTo>
                  <a:cubicBezTo>
                    <a:pt x="3" y="25"/>
                    <a:pt x="3" y="25"/>
                    <a:pt x="3" y="25"/>
                  </a:cubicBezTo>
                  <a:cubicBezTo>
                    <a:pt x="3" y="24"/>
                    <a:pt x="3" y="23"/>
                    <a:pt x="4" y="23"/>
                  </a:cubicBezTo>
                  <a:cubicBezTo>
                    <a:pt x="12" y="23"/>
                    <a:pt x="12" y="23"/>
                    <a:pt x="12" y="23"/>
                  </a:cubicBezTo>
                  <a:cubicBezTo>
                    <a:pt x="0" y="1"/>
                    <a:pt x="0" y="1"/>
                    <a:pt x="0" y="1"/>
                  </a:cubicBezTo>
                  <a:cubicBezTo>
                    <a:pt x="0" y="1"/>
                    <a:pt x="0" y="1"/>
                    <a:pt x="0" y="0"/>
                  </a:cubicBezTo>
                  <a:cubicBezTo>
                    <a:pt x="0" y="0"/>
                    <a:pt x="1" y="0"/>
                    <a:pt x="1" y="0"/>
                  </a:cubicBezTo>
                  <a:cubicBezTo>
                    <a:pt x="8" y="0"/>
                    <a:pt x="8" y="0"/>
                    <a:pt x="8" y="0"/>
                  </a:cubicBezTo>
                  <a:cubicBezTo>
                    <a:pt x="9" y="0"/>
                    <a:pt x="9" y="0"/>
                    <a:pt x="9" y="0"/>
                  </a:cubicBezTo>
                  <a:cubicBezTo>
                    <a:pt x="18" y="16"/>
                    <a:pt x="18" y="16"/>
                    <a:pt x="18" y="16"/>
                  </a:cubicBezTo>
                  <a:cubicBezTo>
                    <a:pt x="19" y="18"/>
                    <a:pt x="19" y="20"/>
                    <a:pt x="20" y="21"/>
                  </a:cubicBezTo>
                  <a:cubicBezTo>
                    <a:pt x="20" y="19"/>
                    <a:pt x="21" y="18"/>
                    <a:pt x="22" y="16"/>
                  </a:cubicBezTo>
                  <a:cubicBezTo>
                    <a:pt x="29" y="0"/>
                    <a:pt x="29" y="0"/>
                    <a:pt x="29" y="0"/>
                  </a:cubicBezTo>
                  <a:cubicBezTo>
                    <a:pt x="29" y="0"/>
                    <a:pt x="30" y="0"/>
                    <a:pt x="30" y="0"/>
                  </a:cubicBezTo>
                  <a:cubicBezTo>
                    <a:pt x="38" y="0"/>
                    <a:pt x="38" y="0"/>
                    <a:pt x="38" y="0"/>
                  </a:cubicBezTo>
                  <a:cubicBezTo>
                    <a:pt x="38" y="0"/>
                    <a:pt x="38" y="0"/>
                    <a:pt x="39" y="0"/>
                  </a:cubicBezTo>
                  <a:cubicBezTo>
                    <a:pt x="39" y="0"/>
                    <a:pt x="39" y="1"/>
                    <a:pt x="39" y="1"/>
                  </a:cubicBezTo>
                  <a:cubicBezTo>
                    <a:pt x="27" y="23"/>
                    <a:pt x="27" y="23"/>
                    <a:pt x="27" y="23"/>
                  </a:cubicBezTo>
                  <a:cubicBezTo>
                    <a:pt x="35" y="23"/>
                    <a:pt x="35" y="23"/>
                    <a:pt x="35" y="23"/>
                  </a:cubicBezTo>
                  <a:cubicBezTo>
                    <a:pt x="36" y="23"/>
                    <a:pt x="36" y="24"/>
                    <a:pt x="36" y="25"/>
                  </a:cubicBezTo>
                  <a:cubicBezTo>
                    <a:pt x="36" y="28"/>
                    <a:pt x="36" y="28"/>
                    <a:pt x="36" y="28"/>
                  </a:cubicBezTo>
                  <a:cubicBezTo>
                    <a:pt x="36" y="29"/>
                    <a:pt x="36" y="30"/>
                    <a:pt x="35" y="30"/>
                  </a:cubicBezTo>
                  <a:cubicBezTo>
                    <a:pt x="24" y="30"/>
                    <a:pt x="24" y="30"/>
                    <a:pt x="24" y="30"/>
                  </a:cubicBezTo>
                  <a:cubicBezTo>
                    <a:pt x="24" y="33"/>
                    <a:pt x="24" y="33"/>
                    <a:pt x="24" y="33"/>
                  </a:cubicBezTo>
                  <a:cubicBezTo>
                    <a:pt x="35" y="33"/>
                    <a:pt x="35" y="33"/>
                    <a:pt x="35" y="33"/>
                  </a:cubicBezTo>
                  <a:cubicBezTo>
                    <a:pt x="36" y="33"/>
                    <a:pt x="36" y="33"/>
                    <a:pt x="36" y="34"/>
                  </a:cubicBezTo>
                  <a:cubicBezTo>
                    <a:pt x="36" y="38"/>
                    <a:pt x="36" y="38"/>
                    <a:pt x="36" y="38"/>
                  </a:cubicBezTo>
                  <a:cubicBezTo>
                    <a:pt x="36" y="39"/>
                    <a:pt x="36" y="39"/>
                    <a:pt x="35" y="39"/>
                  </a:cubicBezTo>
                  <a:cubicBezTo>
                    <a:pt x="24" y="39"/>
                    <a:pt x="24" y="39"/>
                    <a:pt x="24" y="39"/>
                  </a:cubicBezTo>
                  <a:cubicBezTo>
                    <a:pt x="24" y="52"/>
                    <a:pt x="24" y="52"/>
                    <a:pt x="24" y="52"/>
                  </a:cubicBezTo>
                  <a:cubicBezTo>
                    <a:pt x="24" y="52"/>
                    <a:pt x="23" y="53"/>
                    <a:pt x="23" y="53"/>
                  </a:cubicBezTo>
                  <a:lnTo>
                    <a:pt x="16"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243755" tIns="121877" rIns="243755" bIns="121877"/>
            <a:lstStyle/>
            <a:p>
              <a:pPr defTabSz="1218565" fontAlgn="base">
                <a:spcBef>
                  <a:spcPct val="0"/>
                </a:spcBef>
                <a:spcAft>
                  <a:spcPct val="0"/>
                </a:spcAft>
              </a:pPr>
              <a:endParaRPr lang="zh-CN" altLang="en-US" sz="4800">
                <a:solidFill>
                  <a:prstClr val="black"/>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5512954" y="5624268"/>
            <a:ext cx="720000" cy="720000"/>
            <a:chOff x="7237387" y="4877873"/>
            <a:chExt cx="852664" cy="866701"/>
          </a:xfrm>
        </p:grpSpPr>
        <p:grpSp>
          <p:nvGrpSpPr>
            <p:cNvPr id="32" name="Group 7"/>
            <p:cNvGrpSpPr/>
            <p:nvPr/>
          </p:nvGrpSpPr>
          <p:grpSpPr>
            <a:xfrm>
              <a:off x="7237387" y="4877873"/>
              <a:ext cx="852664" cy="866701"/>
              <a:chOff x="6503439" y="4743591"/>
              <a:chExt cx="966131" cy="966131"/>
            </a:xfrm>
            <a:solidFill>
              <a:schemeClr val="bg1">
                <a:lumMod val="85000"/>
              </a:schemeClr>
            </a:solidFill>
          </p:grpSpPr>
          <p:sp>
            <p:nvSpPr>
              <p:cNvPr id="33" name="Oval 110"/>
              <p:cNvSpPr/>
              <p:nvPr/>
            </p:nvSpPr>
            <p:spPr bwMode="auto">
              <a:xfrm>
                <a:off x="6564526" y="4805383"/>
                <a:ext cx="852640" cy="852640"/>
              </a:xfrm>
              <a:prstGeom prst="ellipse">
                <a:avLst/>
              </a:prstGeom>
              <a:grp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微软雅黑" panose="020B0503020204020204" pitchFamily="34" charset="-122"/>
                  <a:ea typeface="微软雅黑" panose="020B0503020204020204" pitchFamily="34" charset="-122"/>
                </a:endParaRPr>
              </a:p>
            </p:txBody>
          </p:sp>
          <p:sp>
            <p:nvSpPr>
              <p:cNvPr id="34" name="Oval 47"/>
              <p:cNvSpPr/>
              <p:nvPr/>
            </p:nvSpPr>
            <p:spPr bwMode="auto">
              <a:xfrm>
                <a:off x="6503439" y="4743591"/>
                <a:ext cx="966131" cy="966131"/>
              </a:xfrm>
              <a:prstGeom prst="ellipse">
                <a:avLst/>
              </a:prstGeom>
              <a:solidFill>
                <a:schemeClr val="accent1">
                  <a:lumMod val="60000"/>
                  <a:lumOff val="40000"/>
                </a:schemeClr>
              </a:solid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微软雅黑" panose="020B0503020204020204" pitchFamily="34" charset="-122"/>
                  <a:ea typeface="微软雅黑" panose="020B0503020204020204" pitchFamily="34" charset="-122"/>
                </a:endParaRPr>
              </a:p>
            </p:txBody>
          </p:sp>
        </p:grpSp>
        <p:sp>
          <p:nvSpPr>
            <p:cNvPr id="52" name="Freeform 83"/>
            <p:cNvSpPr>
              <a:spLocks noEditPoints="1"/>
            </p:cNvSpPr>
            <p:nvPr/>
          </p:nvSpPr>
          <p:spPr bwMode="auto">
            <a:xfrm>
              <a:off x="7460724" y="5047466"/>
              <a:ext cx="380781" cy="516384"/>
            </a:xfrm>
            <a:custGeom>
              <a:avLst/>
              <a:gdLst>
                <a:gd name="T0" fmla="*/ 196850 w 57"/>
                <a:gd name="T1" fmla="*/ 244210 h 72"/>
                <a:gd name="T2" fmla="*/ 193396 w 57"/>
                <a:gd name="T3" fmla="*/ 247650 h 72"/>
                <a:gd name="T4" fmla="*/ 6907 w 57"/>
                <a:gd name="T5" fmla="*/ 247650 h 72"/>
                <a:gd name="T6" fmla="*/ 0 w 57"/>
                <a:gd name="T7" fmla="*/ 244210 h 72"/>
                <a:gd name="T8" fmla="*/ 0 w 57"/>
                <a:gd name="T9" fmla="*/ 233892 h 72"/>
                <a:gd name="T10" fmla="*/ 6907 w 57"/>
                <a:gd name="T11" fmla="*/ 230452 h 72"/>
                <a:gd name="T12" fmla="*/ 193396 w 57"/>
                <a:gd name="T13" fmla="*/ 230452 h 72"/>
                <a:gd name="T14" fmla="*/ 196850 w 57"/>
                <a:gd name="T15" fmla="*/ 233892 h 72"/>
                <a:gd name="T16" fmla="*/ 196850 w 57"/>
                <a:gd name="T17" fmla="*/ 244210 h 72"/>
                <a:gd name="T18" fmla="*/ 100152 w 57"/>
                <a:gd name="T19" fmla="*/ 182298 h 72"/>
                <a:gd name="T20" fmla="*/ 107059 w 57"/>
                <a:gd name="T21" fmla="*/ 213254 h 72"/>
                <a:gd name="T22" fmla="*/ 107059 w 57"/>
                <a:gd name="T23" fmla="*/ 213254 h 72"/>
                <a:gd name="T24" fmla="*/ 107059 w 57"/>
                <a:gd name="T25" fmla="*/ 213254 h 72"/>
                <a:gd name="T26" fmla="*/ 37989 w 57"/>
                <a:gd name="T27" fmla="*/ 123825 h 72"/>
                <a:gd name="T28" fmla="*/ 100152 w 57"/>
                <a:gd name="T29" fmla="*/ 30956 h 72"/>
                <a:gd name="T30" fmla="*/ 89791 w 57"/>
                <a:gd name="T31" fmla="*/ 0 h 72"/>
                <a:gd name="T32" fmla="*/ 89791 w 57"/>
                <a:gd name="T33" fmla="*/ 0 h 72"/>
                <a:gd name="T34" fmla="*/ 89791 w 57"/>
                <a:gd name="T35" fmla="*/ 0 h 72"/>
                <a:gd name="T36" fmla="*/ 162315 w 57"/>
                <a:gd name="T37" fmla="*/ 89429 h 72"/>
                <a:gd name="T38" fmla="*/ 100152 w 57"/>
                <a:gd name="T39" fmla="*/ 182298 h 7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7" h="72">
                  <a:moveTo>
                    <a:pt x="57" y="71"/>
                  </a:moveTo>
                  <a:cubicBezTo>
                    <a:pt x="57" y="72"/>
                    <a:pt x="56" y="72"/>
                    <a:pt x="56" y="72"/>
                  </a:cubicBezTo>
                  <a:cubicBezTo>
                    <a:pt x="2" y="72"/>
                    <a:pt x="2" y="72"/>
                    <a:pt x="2" y="72"/>
                  </a:cubicBezTo>
                  <a:cubicBezTo>
                    <a:pt x="1" y="72"/>
                    <a:pt x="0" y="72"/>
                    <a:pt x="0" y="71"/>
                  </a:cubicBezTo>
                  <a:cubicBezTo>
                    <a:pt x="0" y="68"/>
                    <a:pt x="0" y="68"/>
                    <a:pt x="0" y="68"/>
                  </a:cubicBezTo>
                  <a:cubicBezTo>
                    <a:pt x="0" y="68"/>
                    <a:pt x="1" y="67"/>
                    <a:pt x="2" y="67"/>
                  </a:cubicBezTo>
                  <a:cubicBezTo>
                    <a:pt x="56" y="67"/>
                    <a:pt x="56" y="67"/>
                    <a:pt x="56" y="67"/>
                  </a:cubicBezTo>
                  <a:cubicBezTo>
                    <a:pt x="56" y="67"/>
                    <a:pt x="57" y="68"/>
                    <a:pt x="57" y="68"/>
                  </a:cubicBezTo>
                  <a:lnTo>
                    <a:pt x="57" y="71"/>
                  </a:lnTo>
                  <a:close/>
                  <a:moveTo>
                    <a:pt x="29" y="53"/>
                  </a:moveTo>
                  <a:cubicBezTo>
                    <a:pt x="29" y="56"/>
                    <a:pt x="30" y="60"/>
                    <a:pt x="31" y="62"/>
                  </a:cubicBezTo>
                  <a:cubicBezTo>
                    <a:pt x="31" y="62"/>
                    <a:pt x="31" y="62"/>
                    <a:pt x="31" y="62"/>
                  </a:cubicBezTo>
                  <a:cubicBezTo>
                    <a:pt x="31" y="62"/>
                    <a:pt x="31" y="62"/>
                    <a:pt x="31" y="62"/>
                  </a:cubicBezTo>
                  <a:cubicBezTo>
                    <a:pt x="20" y="57"/>
                    <a:pt x="11" y="50"/>
                    <a:pt x="11" y="36"/>
                  </a:cubicBezTo>
                  <a:cubicBezTo>
                    <a:pt x="11" y="21"/>
                    <a:pt x="29" y="20"/>
                    <a:pt x="29" y="9"/>
                  </a:cubicBezTo>
                  <a:cubicBezTo>
                    <a:pt x="29" y="6"/>
                    <a:pt x="27" y="3"/>
                    <a:pt x="26" y="0"/>
                  </a:cubicBezTo>
                  <a:cubicBezTo>
                    <a:pt x="26" y="0"/>
                    <a:pt x="26" y="0"/>
                    <a:pt x="26" y="0"/>
                  </a:cubicBezTo>
                  <a:cubicBezTo>
                    <a:pt x="26" y="0"/>
                    <a:pt x="26" y="0"/>
                    <a:pt x="26" y="0"/>
                  </a:cubicBezTo>
                  <a:cubicBezTo>
                    <a:pt x="37" y="5"/>
                    <a:pt x="47" y="12"/>
                    <a:pt x="47" y="26"/>
                  </a:cubicBezTo>
                  <a:cubicBezTo>
                    <a:pt x="47" y="41"/>
                    <a:pt x="29" y="43"/>
                    <a:pt x="29" y="5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243755" tIns="121877" rIns="243755" bIns="121877"/>
            <a:lstStyle/>
            <a:p>
              <a:pPr defTabSz="1218565" fontAlgn="base">
                <a:spcBef>
                  <a:spcPct val="0"/>
                </a:spcBef>
                <a:spcAft>
                  <a:spcPct val="0"/>
                </a:spcAft>
              </a:pPr>
              <a:endParaRPr lang="zh-CN" altLang="en-US" sz="4800">
                <a:solidFill>
                  <a:prstClr val="black"/>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3265089" y="5649903"/>
            <a:ext cx="720000" cy="720000"/>
            <a:chOff x="5555393" y="4879927"/>
            <a:chExt cx="925328" cy="866701"/>
          </a:xfrm>
        </p:grpSpPr>
        <p:grpSp>
          <p:nvGrpSpPr>
            <p:cNvPr id="29" name="Group 6"/>
            <p:cNvGrpSpPr/>
            <p:nvPr/>
          </p:nvGrpSpPr>
          <p:grpSpPr>
            <a:xfrm>
              <a:off x="5555393" y="4879927"/>
              <a:ext cx="925328" cy="866701"/>
              <a:chOff x="4740039" y="4745881"/>
              <a:chExt cx="966131" cy="966131"/>
            </a:xfrm>
          </p:grpSpPr>
          <p:sp>
            <p:nvSpPr>
              <p:cNvPr id="30" name="Oval 104"/>
              <p:cNvSpPr/>
              <p:nvPr/>
            </p:nvSpPr>
            <p:spPr bwMode="auto">
              <a:xfrm>
                <a:off x="4801126" y="4805383"/>
                <a:ext cx="852640" cy="852640"/>
              </a:xfrm>
              <a:prstGeom prst="ellipse">
                <a:avLst/>
              </a:prstGeom>
              <a:solidFill>
                <a:schemeClr val="tx2">
                  <a:lumMod val="40000"/>
                  <a:lumOff val="60000"/>
                </a:schemeClr>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微软雅黑" panose="020B0503020204020204" pitchFamily="34" charset="-122"/>
                  <a:ea typeface="微软雅黑" panose="020B0503020204020204" pitchFamily="34" charset="-122"/>
                </a:endParaRPr>
              </a:p>
            </p:txBody>
          </p:sp>
          <p:sp>
            <p:nvSpPr>
              <p:cNvPr id="31" name="Oval 46"/>
              <p:cNvSpPr/>
              <p:nvPr/>
            </p:nvSpPr>
            <p:spPr bwMode="auto">
              <a:xfrm>
                <a:off x="4740039" y="4745881"/>
                <a:ext cx="966131" cy="966131"/>
              </a:xfrm>
              <a:prstGeom prst="ellipse">
                <a:avLst/>
              </a:prstGeom>
              <a:solidFill>
                <a:schemeClr val="accent3">
                  <a:lumMod val="40000"/>
                  <a:lumOff val="60000"/>
                </a:schemeClr>
              </a:solid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微软雅黑" panose="020B0503020204020204" pitchFamily="34" charset="-122"/>
                  <a:ea typeface="微软雅黑" panose="020B0503020204020204" pitchFamily="34" charset="-122"/>
                </a:endParaRPr>
              </a:p>
            </p:txBody>
          </p:sp>
        </p:grpSp>
        <p:pic>
          <p:nvPicPr>
            <p:cNvPr id="53" name="图片 52" descr="deal11-icon.png"/>
            <p:cNvPicPr>
              <a:picLocks noChangeAspect="1"/>
            </p:cNvPicPr>
            <p:nvPr/>
          </p:nvPicPr>
          <p:blipFill>
            <a:blip r:embed="rId4" cstate="print"/>
            <a:stretch>
              <a:fillRect/>
            </a:stretch>
          </p:blipFill>
          <p:spPr>
            <a:xfrm>
              <a:off x="5724530" y="5039464"/>
              <a:ext cx="607840" cy="607840"/>
            </a:xfrm>
            <a:prstGeom prst="rect">
              <a:avLst/>
            </a:prstGeom>
            <a:effectLst>
              <a:innerShdw blurRad="63500" dist="2540000" dir="13500000">
                <a:schemeClr val="bg1"/>
              </a:innerShdw>
            </a:effectLst>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9000708" y="188640"/>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a:solidFill>
                  <a:schemeClr val="bg1"/>
                </a:solidFill>
                <a:latin typeface="华文行楷" panose="02010800040101010101" pitchFamily="2" charset="-122"/>
                <a:ea typeface="华文行楷" panose="02010800040101010101" pitchFamily="2" charset="-122"/>
              </a:rPr>
              <a:t>发展历程</a:t>
            </a:r>
            <a:endParaRPr lang="zh-CN" altLang="en-US" sz="2400" dirty="0">
              <a:solidFill>
                <a:schemeClr val="bg1"/>
              </a:solidFill>
              <a:latin typeface="华文行楷" panose="02010800040101010101" pitchFamily="2" charset="-122"/>
              <a:ea typeface="华文行楷" panose="02010800040101010101" pitchFamily="2" charset="-122"/>
            </a:endParaRPr>
          </a:p>
        </p:txBody>
      </p:sp>
      <p:sp>
        <p:nvSpPr>
          <p:cNvPr id="4" name="文本框 3"/>
          <p:cNvSpPr txBox="1"/>
          <p:nvPr/>
        </p:nvSpPr>
        <p:spPr>
          <a:xfrm>
            <a:off x="1167765" y="1711325"/>
            <a:ext cx="548640" cy="4086225"/>
          </a:xfrm>
          <a:prstGeom prst="rect">
            <a:avLst/>
          </a:prstGeom>
          <a:gradFill>
            <a:gsLst>
              <a:gs pos="0">
                <a:srgbClr val="007BD3"/>
              </a:gs>
              <a:gs pos="100000">
                <a:srgbClr val="034373"/>
              </a:gs>
            </a:gsLst>
            <a:lin ang="5400000" scaled="0"/>
          </a:gradFill>
        </p:spPr>
        <p:style>
          <a:lnRef idx="0">
            <a:schemeClr val="accent1"/>
          </a:lnRef>
          <a:fillRef idx="3">
            <a:schemeClr val="accent1"/>
          </a:fillRef>
          <a:effectRef idx="3">
            <a:schemeClr val="accent1"/>
          </a:effectRef>
          <a:fontRef idx="minor">
            <a:schemeClr val="lt1"/>
          </a:fontRef>
        </p:style>
        <p:txBody>
          <a:bodyPr vert="eaVert" wrap="square" rtlCol="0">
            <a:spAutoFit/>
          </a:bodyPr>
          <a:lstStyle/>
          <a:p>
            <a:pPr algn="ctr"/>
            <a:r>
              <a:rPr lang="zh-CN" altLang="en-US" sz="2400"/>
              <a:t>人民日报、阿曼国家日报报道</a:t>
            </a:r>
          </a:p>
        </p:txBody>
      </p:sp>
      <p:pic>
        <p:nvPicPr>
          <p:cNvPr id="8" name="图片 8" descr="微信图片_20170503095607"/>
          <p:cNvPicPr>
            <a:picLocks noChangeAspect="1"/>
          </p:cNvPicPr>
          <p:nvPr/>
        </p:nvPicPr>
        <p:blipFill>
          <a:blip r:embed="rId2"/>
          <a:stretch>
            <a:fillRect/>
          </a:stretch>
        </p:blipFill>
        <p:spPr>
          <a:xfrm>
            <a:off x="2291080" y="711200"/>
            <a:ext cx="4595495" cy="6130925"/>
          </a:xfrm>
          <a:prstGeom prst="rect">
            <a:avLst/>
          </a:prstGeom>
        </p:spPr>
      </p:pic>
      <p:pic>
        <p:nvPicPr>
          <p:cNvPr id="9" name="图片 9" descr="微信图片_20170503095613"/>
          <p:cNvPicPr>
            <a:picLocks noChangeAspect="1"/>
          </p:cNvPicPr>
          <p:nvPr/>
        </p:nvPicPr>
        <p:blipFill>
          <a:blip r:embed="rId3"/>
          <a:stretch>
            <a:fillRect/>
          </a:stretch>
        </p:blipFill>
        <p:spPr>
          <a:xfrm>
            <a:off x="6791960" y="666750"/>
            <a:ext cx="4661535" cy="61944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535888" y="188640"/>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chemeClr val="bg1"/>
                </a:solidFill>
                <a:latin typeface="华文行楷" panose="02010800040101010101" pitchFamily="2" charset="-122"/>
                <a:ea typeface="华文行楷" panose="02010800040101010101" pitchFamily="2" charset="-122"/>
              </a:rPr>
              <a:t>园区工作进度</a:t>
            </a:r>
            <a:endParaRPr lang="zh-CN" altLang="en-US" sz="2400" b="1" dirty="0">
              <a:solidFill>
                <a:schemeClr val="bg1"/>
              </a:solidFill>
              <a:latin typeface="华文行楷" panose="02010800040101010101" pitchFamily="2" charset="-122"/>
              <a:ea typeface="华文行楷" panose="02010800040101010101" pitchFamily="2" charset="-122"/>
            </a:endParaRPr>
          </a:p>
        </p:txBody>
      </p:sp>
      <p:pic>
        <p:nvPicPr>
          <p:cNvPr id="4" name="图片 3" descr="施工用电"/>
          <p:cNvPicPr>
            <a:picLocks noChangeAspect="1"/>
          </p:cNvPicPr>
          <p:nvPr/>
        </p:nvPicPr>
        <p:blipFill>
          <a:blip r:embed="rId2"/>
          <a:stretch>
            <a:fillRect/>
          </a:stretch>
        </p:blipFill>
        <p:spPr>
          <a:xfrm>
            <a:off x="11430" y="729615"/>
            <a:ext cx="12165965" cy="6115050"/>
          </a:xfrm>
          <a:prstGeom prst="rect">
            <a:avLst/>
          </a:prstGeom>
        </p:spPr>
      </p:pic>
      <p:grpSp>
        <p:nvGrpSpPr>
          <p:cNvPr id="7" name="组合 6"/>
          <p:cNvGrpSpPr/>
          <p:nvPr/>
        </p:nvGrpSpPr>
        <p:grpSpPr>
          <a:xfrm>
            <a:off x="-240704" y="4437112"/>
            <a:ext cx="2952328" cy="1008112"/>
            <a:chOff x="-240704" y="4437112"/>
            <a:chExt cx="2952328" cy="1008112"/>
          </a:xfrm>
        </p:grpSpPr>
        <p:sp>
          <p:nvSpPr>
            <p:cNvPr id="10" name="圆角矩形 9"/>
            <p:cNvSpPr/>
            <p:nvPr/>
          </p:nvSpPr>
          <p:spPr>
            <a:xfrm>
              <a:off x="-240704" y="4437112"/>
              <a:ext cx="2952328" cy="1008112"/>
            </a:xfrm>
            <a:prstGeom prst="roundRect">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p:cNvSpPr txBox="1"/>
            <p:nvPr/>
          </p:nvSpPr>
          <p:spPr>
            <a:xfrm>
              <a:off x="263352" y="4653136"/>
              <a:ext cx="2160240" cy="646331"/>
            </a:xfrm>
            <a:prstGeom prst="rect">
              <a:avLst/>
            </a:prstGeom>
            <a:noFill/>
          </p:spPr>
          <p:txBody>
            <a:bodyPr wrap="square" rtlCol="0">
              <a:spAutoFit/>
            </a:bodyPr>
            <a:lstStyle/>
            <a:p>
              <a:r>
                <a:rPr lang="zh-CN" altLang="en-US" sz="3600">
                  <a:solidFill>
                    <a:schemeClr val="bg1"/>
                  </a:solidFill>
                  <a:latin typeface="华文新魏" panose="02010800040101010101" pitchFamily="2" charset="-122"/>
                  <a:ea typeface="华文新魏" panose="02010800040101010101" pitchFamily="2" charset="-122"/>
                  <a:cs typeface="Aharoni" panose="02010803020104030203" pitchFamily="2" charset="-79"/>
                </a:rPr>
                <a:t>平整土地</a:t>
              </a:r>
              <a:endParaRPr lang="en-GB" sz="3600">
                <a:solidFill>
                  <a:schemeClr val="bg1"/>
                </a:solidFill>
                <a:latin typeface="华文新魏" panose="02010800040101010101" pitchFamily="2" charset="-122"/>
                <a:ea typeface="华文新魏" panose="02010800040101010101" pitchFamily="2" charset="-122"/>
                <a:cs typeface="Aharoni" panose="02010803020104030203" pitchFamily="2" charset="-79"/>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8535888" y="188640"/>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chemeClr val="bg1"/>
                </a:solidFill>
                <a:latin typeface="华文行楷" panose="02010800040101010101" pitchFamily="2" charset="-122"/>
                <a:ea typeface="华文行楷" panose="02010800040101010101" pitchFamily="2" charset="-122"/>
              </a:rPr>
              <a:t>园区工作进度</a:t>
            </a:r>
            <a:endParaRPr lang="zh-CN" altLang="en-US" sz="2400" b="1" dirty="0">
              <a:solidFill>
                <a:schemeClr val="bg1"/>
              </a:solidFill>
              <a:latin typeface="华文行楷" panose="02010800040101010101" pitchFamily="2" charset="-122"/>
              <a:ea typeface="华文行楷" panose="02010800040101010101" pitchFamily="2" charset="-122"/>
            </a:endParaRPr>
          </a:p>
        </p:txBody>
      </p:sp>
      <p:pic>
        <p:nvPicPr>
          <p:cNvPr id="2" name="图片 1" descr="临时道路"/>
          <p:cNvPicPr>
            <a:picLocks noChangeAspect="1"/>
          </p:cNvPicPr>
          <p:nvPr/>
        </p:nvPicPr>
        <p:blipFill>
          <a:blip r:embed="rId2"/>
          <a:stretch>
            <a:fillRect/>
          </a:stretch>
        </p:blipFill>
        <p:spPr>
          <a:xfrm>
            <a:off x="15240" y="673100"/>
            <a:ext cx="5588000" cy="6184265"/>
          </a:xfrm>
          <a:prstGeom prst="rect">
            <a:avLst/>
          </a:prstGeom>
        </p:spPr>
      </p:pic>
      <p:pic>
        <p:nvPicPr>
          <p:cNvPr id="6" name="图片 5" descr="回填压实 (5)"/>
          <p:cNvPicPr>
            <a:picLocks noChangeAspect="1"/>
          </p:cNvPicPr>
          <p:nvPr/>
        </p:nvPicPr>
        <p:blipFill>
          <a:blip r:embed="rId3"/>
          <a:stretch>
            <a:fillRect/>
          </a:stretch>
        </p:blipFill>
        <p:spPr>
          <a:xfrm>
            <a:off x="5603240" y="3588385"/>
            <a:ext cx="6587490" cy="3268345"/>
          </a:xfrm>
          <a:prstGeom prst="rect">
            <a:avLst/>
          </a:prstGeom>
        </p:spPr>
      </p:pic>
      <p:pic>
        <p:nvPicPr>
          <p:cNvPr id="9" name="图片 8" descr="回填压实 (1)"/>
          <p:cNvPicPr>
            <a:picLocks noChangeAspect="1"/>
          </p:cNvPicPr>
          <p:nvPr/>
        </p:nvPicPr>
        <p:blipFill>
          <a:blip r:embed="rId4"/>
          <a:stretch>
            <a:fillRect/>
          </a:stretch>
        </p:blipFill>
        <p:spPr>
          <a:xfrm>
            <a:off x="5603240" y="650240"/>
            <a:ext cx="6585585" cy="2938145"/>
          </a:xfrm>
          <a:prstGeom prst="rect">
            <a:avLst/>
          </a:prstGeom>
        </p:spPr>
      </p:pic>
      <p:grpSp>
        <p:nvGrpSpPr>
          <p:cNvPr id="7" name="组合 6"/>
          <p:cNvGrpSpPr/>
          <p:nvPr/>
        </p:nvGrpSpPr>
        <p:grpSpPr>
          <a:xfrm>
            <a:off x="15201" y="5175617"/>
            <a:ext cx="2448272" cy="1008112"/>
            <a:chOff x="15201" y="4505057"/>
            <a:chExt cx="2448272" cy="1008112"/>
          </a:xfrm>
        </p:grpSpPr>
        <p:sp>
          <p:nvSpPr>
            <p:cNvPr id="5" name="TextBox 4"/>
            <p:cNvSpPr txBox="1"/>
            <p:nvPr/>
          </p:nvSpPr>
          <p:spPr>
            <a:xfrm>
              <a:off x="263486" y="4653012"/>
              <a:ext cx="2159635" cy="645160"/>
            </a:xfrm>
            <a:prstGeom prst="rect">
              <a:avLst/>
            </a:prstGeom>
            <a:noFill/>
          </p:spPr>
          <p:txBody>
            <a:bodyPr wrap="square" rtlCol="0">
              <a:spAutoFit/>
            </a:bodyPr>
            <a:lstStyle/>
            <a:p>
              <a:r>
                <a:rPr lang="zh-CN" altLang="en-GB" sz="3600">
                  <a:solidFill>
                    <a:schemeClr val="bg1"/>
                  </a:solidFill>
                  <a:latin typeface="华文新魏" panose="02010800040101010101" pitchFamily="2" charset="-122"/>
                  <a:ea typeface="华文新魏" panose="02010800040101010101" pitchFamily="2" charset="-122"/>
                  <a:cs typeface="Aharoni" panose="02010803020104030203" pitchFamily="2" charset="-79"/>
                </a:rPr>
                <a:t>土地勘测</a:t>
              </a:r>
            </a:p>
          </p:txBody>
        </p:sp>
        <p:sp>
          <p:nvSpPr>
            <p:cNvPr id="4" name="圆角矩形 3"/>
            <p:cNvSpPr/>
            <p:nvPr/>
          </p:nvSpPr>
          <p:spPr>
            <a:xfrm>
              <a:off x="15201" y="4505057"/>
              <a:ext cx="2448272" cy="1008112"/>
            </a:xfrm>
            <a:prstGeom prst="roundRect">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污水池.JPG"/>
          <p:cNvPicPr>
            <a:picLocks noChangeAspect="1"/>
          </p:cNvPicPr>
          <p:nvPr/>
        </p:nvPicPr>
        <p:blipFill>
          <a:blip r:embed="rId2"/>
          <a:stretch>
            <a:fillRect/>
          </a:stretch>
        </p:blipFill>
        <p:spPr>
          <a:xfrm>
            <a:off x="6013106" y="3670035"/>
            <a:ext cx="6240016" cy="3187965"/>
          </a:xfrm>
          <a:prstGeom prst="rect">
            <a:avLst/>
          </a:prstGeom>
        </p:spPr>
      </p:pic>
      <p:pic>
        <p:nvPicPr>
          <p:cNvPr id="12" name="图片 11" descr="自修道路1.JPG"/>
          <p:cNvPicPr>
            <a:picLocks noChangeAspect="1"/>
          </p:cNvPicPr>
          <p:nvPr/>
        </p:nvPicPr>
        <p:blipFill>
          <a:blip r:embed="rId3"/>
          <a:stretch>
            <a:fillRect/>
          </a:stretch>
        </p:blipFill>
        <p:spPr>
          <a:xfrm>
            <a:off x="6023992" y="692696"/>
            <a:ext cx="6192688" cy="3096344"/>
          </a:xfrm>
          <a:prstGeom prst="rect">
            <a:avLst/>
          </a:prstGeom>
        </p:spPr>
      </p:pic>
      <p:pic>
        <p:nvPicPr>
          <p:cNvPr id="13" name="图片 12" descr="切割钢管1.JPG"/>
          <p:cNvPicPr>
            <a:picLocks noChangeAspect="1"/>
          </p:cNvPicPr>
          <p:nvPr/>
        </p:nvPicPr>
        <p:blipFill>
          <a:blip r:embed="rId4"/>
          <a:stretch>
            <a:fillRect/>
          </a:stretch>
        </p:blipFill>
        <p:spPr>
          <a:xfrm>
            <a:off x="0" y="3789040"/>
            <a:ext cx="6023992" cy="3068960"/>
          </a:xfrm>
          <a:prstGeom prst="rect">
            <a:avLst/>
          </a:prstGeom>
        </p:spPr>
      </p:pic>
      <p:pic>
        <p:nvPicPr>
          <p:cNvPr id="11" name="图片 10" descr="管材.JPG"/>
          <p:cNvPicPr>
            <a:picLocks noChangeAspect="1"/>
          </p:cNvPicPr>
          <p:nvPr/>
        </p:nvPicPr>
        <p:blipFill>
          <a:blip r:embed="rId5"/>
          <a:stretch>
            <a:fillRect/>
          </a:stretch>
        </p:blipFill>
        <p:spPr>
          <a:xfrm>
            <a:off x="-144946" y="692696"/>
            <a:ext cx="6168008" cy="3096344"/>
          </a:xfrm>
          <a:prstGeom prst="rect">
            <a:avLst/>
          </a:prstGeom>
        </p:spPr>
      </p:pic>
      <p:grpSp>
        <p:nvGrpSpPr>
          <p:cNvPr id="17" name="组合 16"/>
          <p:cNvGrpSpPr/>
          <p:nvPr/>
        </p:nvGrpSpPr>
        <p:grpSpPr>
          <a:xfrm>
            <a:off x="4655840" y="2348880"/>
            <a:ext cx="2912814" cy="2914402"/>
            <a:chOff x="4655840" y="2348880"/>
            <a:chExt cx="2912814" cy="2914402"/>
          </a:xfrm>
        </p:grpSpPr>
        <p:sp>
          <p:nvSpPr>
            <p:cNvPr id="14" name="椭圆 13"/>
            <p:cNvSpPr/>
            <p:nvPr/>
          </p:nvSpPr>
          <p:spPr>
            <a:xfrm>
              <a:off x="4655840" y="2348880"/>
              <a:ext cx="2912814" cy="29144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noProof="1">
                <a:latin typeface="微软雅黑" panose="020B0503020204020204" pitchFamily="34" charset="-122"/>
                <a:cs typeface="微软雅黑" panose="020B0503020204020204" pitchFamily="34" charset="-122"/>
              </a:endParaRPr>
            </a:p>
          </p:txBody>
        </p:sp>
        <p:cxnSp>
          <p:nvCxnSpPr>
            <p:cNvPr id="16" name="直接连接符 15"/>
            <p:cNvCxnSpPr/>
            <p:nvPr/>
          </p:nvCxnSpPr>
          <p:spPr>
            <a:xfrm>
              <a:off x="4871864" y="3861048"/>
              <a:ext cx="24482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023992" y="2708920"/>
              <a:ext cx="0" cy="216024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79976" y="2958043"/>
              <a:ext cx="1440160" cy="830997"/>
            </a:xfrm>
            <a:prstGeom prst="rect">
              <a:avLst/>
            </a:prstGeom>
            <a:noFill/>
          </p:spPr>
          <p:txBody>
            <a:bodyPr wrap="square" rtlCol="0">
              <a:spAutoFit/>
            </a:bodyPr>
            <a:lstStyle/>
            <a:p>
              <a:pPr algn="ctr"/>
              <a:r>
                <a:rPr lang="zh-CN" altLang="en-US" sz="2400" b="1">
                  <a:solidFill>
                    <a:schemeClr val="bg1"/>
                  </a:solidFill>
                  <a:latin typeface="华文新魏" panose="02010800040101010101" pitchFamily="2" charset="-122"/>
                  <a:ea typeface="华文新魏" panose="02010800040101010101" pitchFamily="2" charset="-122"/>
                  <a:cs typeface="Aharoni" panose="02010803020104030203" pitchFamily="2" charset="-79"/>
                </a:rPr>
                <a:t>自修</a:t>
              </a:r>
              <a:endParaRPr lang="en-US" altLang="zh-CN" sz="2400" b="1">
                <a:solidFill>
                  <a:schemeClr val="bg1"/>
                </a:solidFill>
                <a:latin typeface="华文新魏" panose="02010800040101010101" pitchFamily="2" charset="-122"/>
                <a:ea typeface="华文新魏" panose="02010800040101010101" pitchFamily="2" charset="-122"/>
                <a:cs typeface="Aharoni" panose="02010803020104030203" pitchFamily="2" charset="-79"/>
              </a:endParaRPr>
            </a:p>
            <a:p>
              <a:pPr algn="ctr"/>
              <a:r>
                <a:rPr lang="zh-CN" altLang="en-US" sz="2400" b="1">
                  <a:solidFill>
                    <a:schemeClr val="bg1"/>
                  </a:solidFill>
                  <a:latin typeface="华文新魏" panose="02010800040101010101" pitchFamily="2" charset="-122"/>
                  <a:ea typeface="华文新魏" panose="02010800040101010101" pitchFamily="2" charset="-122"/>
                  <a:cs typeface="Aharoni" panose="02010803020104030203" pitchFamily="2" charset="-79"/>
                </a:rPr>
                <a:t>道路</a:t>
              </a:r>
              <a:endParaRPr lang="en-GB" sz="2400" b="1">
                <a:solidFill>
                  <a:schemeClr val="bg1"/>
                </a:solidFill>
                <a:latin typeface="华文新魏" panose="02010800040101010101" pitchFamily="2" charset="-122"/>
                <a:ea typeface="华文新魏" panose="02010800040101010101" pitchFamily="2" charset="-122"/>
                <a:cs typeface="Aharoni" panose="02010803020104030203" pitchFamily="2" charset="-79"/>
              </a:endParaRPr>
            </a:p>
          </p:txBody>
        </p:sp>
        <p:sp>
          <p:nvSpPr>
            <p:cNvPr id="20" name="TextBox 19"/>
            <p:cNvSpPr txBox="1"/>
            <p:nvPr/>
          </p:nvSpPr>
          <p:spPr>
            <a:xfrm>
              <a:off x="4871864" y="3119859"/>
              <a:ext cx="1224136" cy="461665"/>
            </a:xfrm>
            <a:prstGeom prst="rect">
              <a:avLst/>
            </a:prstGeom>
            <a:noFill/>
          </p:spPr>
          <p:txBody>
            <a:bodyPr wrap="square" rtlCol="0">
              <a:spAutoFit/>
            </a:bodyPr>
            <a:lstStyle/>
            <a:p>
              <a:pPr algn="ctr"/>
              <a:r>
                <a:rPr lang="zh-CN" altLang="en-US" sz="2400" b="1">
                  <a:solidFill>
                    <a:schemeClr val="bg1"/>
                  </a:solidFill>
                  <a:latin typeface="华文新魏" panose="02010800040101010101" pitchFamily="2" charset="-122"/>
                  <a:ea typeface="华文新魏" panose="02010800040101010101" pitchFamily="2" charset="-122"/>
                  <a:cs typeface="Aharoni" panose="02010803020104030203" pitchFamily="2" charset="-79"/>
                </a:rPr>
                <a:t>管材</a:t>
              </a:r>
              <a:endParaRPr lang="en-GB" sz="2400" b="1">
                <a:solidFill>
                  <a:schemeClr val="bg1"/>
                </a:solidFill>
                <a:latin typeface="华文新魏" panose="02010800040101010101" pitchFamily="2" charset="-122"/>
                <a:ea typeface="华文新魏" panose="02010800040101010101" pitchFamily="2" charset="-122"/>
                <a:cs typeface="Aharoni" panose="02010803020104030203" pitchFamily="2" charset="-79"/>
              </a:endParaRPr>
            </a:p>
          </p:txBody>
        </p:sp>
        <p:sp>
          <p:nvSpPr>
            <p:cNvPr id="21" name="TextBox 20"/>
            <p:cNvSpPr txBox="1"/>
            <p:nvPr/>
          </p:nvSpPr>
          <p:spPr>
            <a:xfrm>
              <a:off x="4871864" y="4005064"/>
              <a:ext cx="1224136" cy="830997"/>
            </a:xfrm>
            <a:prstGeom prst="rect">
              <a:avLst/>
            </a:prstGeom>
            <a:noFill/>
          </p:spPr>
          <p:txBody>
            <a:bodyPr wrap="square" rtlCol="0">
              <a:spAutoFit/>
            </a:bodyPr>
            <a:lstStyle/>
            <a:p>
              <a:pPr algn="ctr"/>
              <a:r>
                <a:rPr lang="zh-CN" altLang="en-US" sz="2400" b="1">
                  <a:solidFill>
                    <a:schemeClr val="bg1"/>
                  </a:solidFill>
                  <a:latin typeface="华文新魏" panose="02010800040101010101" pitchFamily="2" charset="-122"/>
                  <a:ea typeface="华文新魏" panose="02010800040101010101" pitchFamily="2" charset="-122"/>
                  <a:cs typeface="Aharoni" panose="02010803020104030203" pitchFamily="2" charset="-79"/>
                </a:rPr>
                <a:t>切割</a:t>
              </a:r>
              <a:endParaRPr lang="en-US" altLang="zh-CN" sz="2400" b="1">
                <a:solidFill>
                  <a:schemeClr val="bg1"/>
                </a:solidFill>
                <a:latin typeface="华文新魏" panose="02010800040101010101" pitchFamily="2" charset="-122"/>
                <a:ea typeface="华文新魏" panose="02010800040101010101" pitchFamily="2" charset="-122"/>
                <a:cs typeface="Aharoni" panose="02010803020104030203" pitchFamily="2" charset="-79"/>
              </a:endParaRPr>
            </a:p>
            <a:p>
              <a:pPr algn="ctr"/>
              <a:r>
                <a:rPr lang="zh-CN" altLang="en-US" sz="2400" b="1">
                  <a:solidFill>
                    <a:schemeClr val="bg1"/>
                  </a:solidFill>
                  <a:latin typeface="华文新魏" panose="02010800040101010101" pitchFamily="2" charset="-122"/>
                  <a:ea typeface="华文新魏" panose="02010800040101010101" pitchFamily="2" charset="-122"/>
                  <a:cs typeface="Aharoni" panose="02010803020104030203" pitchFamily="2" charset="-79"/>
                </a:rPr>
                <a:t>钢材</a:t>
              </a:r>
              <a:endParaRPr lang="en-GB" sz="2400" b="1">
                <a:solidFill>
                  <a:schemeClr val="bg1"/>
                </a:solidFill>
                <a:latin typeface="华文新魏" panose="02010800040101010101" pitchFamily="2" charset="-122"/>
                <a:ea typeface="华文新魏" panose="02010800040101010101" pitchFamily="2" charset="-122"/>
                <a:cs typeface="Aharoni" panose="02010803020104030203" pitchFamily="2" charset="-79"/>
              </a:endParaRPr>
            </a:p>
          </p:txBody>
        </p:sp>
        <p:sp>
          <p:nvSpPr>
            <p:cNvPr id="22" name="TextBox 21"/>
            <p:cNvSpPr txBox="1"/>
            <p:nvPr/>
          </p:nvSpPr>
          <p:spPr>
            <a:xfrm>
              <a:off x="6023992" y="4225280"/>
              <a:ext cx="1224136" cy="461665"/>
            </a:xfrm>
            <a:prstGeom prst="rect">
              <a:avLst/>
            </a:prstGeom>
            <a:noFill/>
          </p:spPr>
          <p:txBody>
            <a:bodyPr wrap="square" rtlCol="0">
              <a:spAutoFit/>
            </a:bodyPr>
            <a:lstStyle/>
            <a:p>
              <a:pPr algn="ctr"/>
              <a:r>
                <a:rPr lang="zh-CN" altLang="en-US" sz="2400" b="1">
                  <a:solidFill>
                    <a:schemeClr val="bg1"/>
                  </a:solidFill>
                  <a:latin typeface="华文新魏" panose="02010800040101010101" pitchFamily="2" charset="-122"/>
                  <a:ea typeface="华文新魏" panose="02010800040101010101" pitchFamily="2" charset="-122"/>
                  <a:cs typeface="Aharoni" panose="02010803020104030203" pitchFamily="2" charset="-79"/>
                </a:rPr>
                <a:t>污水池</a:t>
              </a:r>
              <a:endParaRPr lang="en-GB" sz="2400" b="1">
                <a:solidFill>
                  <a:schemeClr val="bg1"/>
                </a:solidFill>
                <a:latin typeface="华文新魏" panose="02010800040101010101" pitchFamily="2" charset="-122"/>
                <a:ea typeface="华文新魏" panose="02010800040101010101" pitchFamily="2" charset="-122"/>
                <a:cs typeface="Aharoni" panose="02010803020104030203" pitchFamily="2" charset="-79"/>
              </a:endParaRPr>
            </a:p>
          </p:txBody>
        </p:sp>
      </p:grpSp>
      <p:sp>
        <p:nvSpPr>
          <p:cNvPr id="23" name="矩形 22"/>
          <p:cNvSpPr/>
          <p:nvPr/>
        </p:nvSpPr>
        <p:spPr>
          <a:xfrm>
            <a:off x="8547438" y="209748"/>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chemeClr val="bg1"/>
                </a:solidFill>
                <a:latin typeface="华文行楷" panose="02010800040101010101" pitchFamily="2" charset="-122"/>
                <a:ea typeface="华文行楷" panose="02010800040101010101" pitchFamily="2" charset="-122"/>
              </a:rPr>
              <a:t>园区工作进度</a:t>
            </a:r>
            <a:endParaRPr lang="zh-CN" altLang="en-US" sz="2400" b="1" dirty="0">
              <a:solidFill>
                <a:schemeClr val="bg1"/>
              </a:solidFill>
              <a:latin typeface="华文行楷" panose="02010800040101010101" pitchFamily="2" charset="-122"/>
              <a:ea typeface="华文行楷" panose="0201080004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8547438" y="209748"/>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chemeClr val="bg1"/>
                </a:solidFill>
                <a:latin typeface="华文行楷" panose="02010800040101010101" pitchFamily="2" charset="-122"/>
                <a:ea typeface="华文行楷" panose="02010800040101010101" pitchFamily="2" charset="-122"/>
              </a:rPr>
              <a:t>园区工作进度</a:t>
            </a:r>
            <a:endParaRPr lang="zh-CN" altLang="en-US" sz="2400" b="1" dirty="0">
              <a:solidFill>
                <a:schemeClr val="bg1"/>
              </a:solidFill>
              <a:latin typeface="华文行楷" panose="02010800040101010101" pitchFamily="2" charset="-122"/>
              <a:ea typeface="华文行楷" panose="02010800040101010101" pitchFamily="2" charset="-122"/>
            </a:endParaRPr>
          </a:p>
        </p:txBody>
      </p:sp>
      <p:pic>
        <p:nvPicPr>
          <p:cNvPr id="2" name="图片 1" descr="354667531973247009"/>
          <p:cNvPicPr>
            <a:picLocks noChangeAspect="1"/>
          </p:cNvPicPr>
          <p:nvPr/>
        </p:nvPicPr>
        <p:blipFill>
          <a:blip r:embed="rId2"/>
          <a:stretch>
            <a:fillRect/>
          </a:stretch>
        </p:blipFill>
        <p:spPr>
          <a:xfrm>
            <a:off x="5798820" y="688340"/>
            <a:ext cx="6357620" cy="3095625"/>
          </a:xfrm>
          <a:prstGeom prst="rect">
            <a:avLst/>
          </a:prstGeom>
        </p:spPr>
      </p:pic>
      <p:pic>
        <p:nvPicPr>
          <p:cNvPr id="3" name="图片 2" descr="237466117377526062"/>
          <p:cNvPicPr>
            <a:picLocks noChangeAspect="1"/>
          </p:cNvPicPr>
          <p:nvPr/>
        </p:nvPicPr>
        <p:blipFill>
          <a:blip r:embed="rId3"/>
          <a:stretch>
            <a:fillRect/>
          </a:stretch>
        </p:blipFill>
        <p:spPr>
          <a:xfrm>
            <a:off x="6985" y="671195"/>
            <a:ext cx="5791835" cy="6158230"/>
          </a:xfrm>
          <a:prstGeom prst="rect">
            <a:avLst/>
          </a:prstGeom>
        </p:spPr>
      </p:pic>
      <p:pic>
        <p:nvPicPr>
          <p:cNvPr id="4" name="图片 3" descr="591374788806337726"/>
          <p:cNvPicPr>
            <a:picLocks noChangeAspect="1"/>
          </p:cNvPicPr>
          <p:nvPr/>
        </p:nvPicPr>
        <p:blipFill>
          <a:blip r:embed="rId4"/>
          <a:stretch>
            <a:fillRect/>
          </a:stretch>
        </p:blipFill>
        <p:spPr>
          <a:xfrm>
            <a:off x="5798185" y="3798570"/>
            <a:ext cx="6358890" cy="3046730"/>
          </a:xfrm>
          <a:prstGeom prst="rect">
            <a:avLst/>
          </a:prstGeom>
        </p:spPr>
      </p:pic>
      <p:sp>
        <p:nvSpPr>
          <p:cNvPr id="6" name="圆角矩形 5"/>
          <p:cNvSpPr/>
          <p:nvPr/>
        </p:nvSpPr>
        <p:spPr>
          <a:xfrm>
            <a:off x="6058" y="5739795"/>
            <a:ext cx="2664296" cy="864096"/>
          </a:xfrm>
          <a:prstGeom prst="roundRect">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GB" sz="3200">
                <a:latin typeface="华文新魏" panose="02010800040101010101" pitchFamily="2" charset="-122"/>
                <a:ea typeface="华文新魏" panose="02010800040101010101" pitchFamily="2" charset="-122"/>
                <a:cs typeface="Aharoni" panose="02010803020104030203" pitchFamily="2" charset="-79"/>
              </a:rPr>
              <a:t>综合办公楼项目开工</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3"/>
          <p:cNvPicPr>
            <a:picLocks noChangeAspect="1"/>
          </p:cNvPicPr>
          <p:nvPr/>
        </p:nvPicPr>
        <p:blipFill>
          <a:blip r:embed="rId2"/>
          <a:stretch>
            <a:fillRect/>
          </a:stretch>
        </p:blipFill>
        <p:spPr>
          <a:xfrm>
            <a:off x="0" y="705794"/>
            <a:ext cx="12192000" cy="4811438"/>
          </a:xfrm>
          <a:prstGeom prst="rect">
            <a:avLst/>
          </a:prstGeom>
        </p:spPr>
      </p:pic>
      <p:sp>
        <p:nvSpPr>
          <p:cNvPr id="43" name="Rectangle 4"/>
          <p:cNvSpPr/>
          <p:nvPr/>
        </p:nvSpPr>
        <p:spPr>
          <a:xfrm>
            <a:off x="0" y="5380512"/>
            <a:ext cx="12192000" cy="148478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zh-CN">
              <a:solidFill>
                <a:srgbClr val="FFFFFF"/>
              </a:solidFill>
            </a:endParaRPr>
          </a:p>
        </p:txBody>
      </p:sp>
      <p:sp>
        <p:nvSpPr>
          <p:cNvPr id="6" name="椭圆 5"/>
          <p:cNvSpPr/>
          <p:nvPr/>
        </p:nvSpPr>
        <p:spPr>
          <a:xfrm>
            <a:off x="5087888" y="4293096"/>
            <a:ext cx="2088232" cy="208823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矩形 43"/>
          <p:cNvSpPr/>
          <p:nvPr/>
        </p:nvSpPr>
        <p:spPr>
          <a:xfrm>
            <a:off x="2010125" y="5517232"/>
            <a:ext cx="8392041" cy="871392"/>
          </a:xfrm>
          <a:prstGeom prst="rect">
            <a:avLst/>
          </a:prstGeom>
        </p:spPr>
        <p:txBody>
          <a:bodyPr wrap="none">
            <a:spAutoFit/>
          </a:bodyPr>
          <a:lstStyle/>
          <a:p>
            <a:pPr algn="ctr">
              <a:lnSpc>
                <a:spcPct val="150000"/>
              </a:lnSpc>
              <a:spcBef>
                <a:spcPct val="20000"/>
              </a:spcBef>
              <a:buFont typeface="Arial" panose="020B0604020202020204" pitchFamily="34" charset="0"/>
              <a:buNone/>
            </a:pPr>
            <a:r>
              <a:rPr lang="zh-CN" altLang="en-US" sz="4000">
                <a:solidFill>
                  <a:schemeClr val="bg1"/>
                </a:solidFill>
                <a:latin typeface="隶书" panose="02010509060101010101" pitchFamily="49" charset="-122"/>
                <a:ea typeface="隶书" panose="02010509060101010101" pitchFamily="49" charset="-122"/>
                <a:cs typeface="Lato Light"/>
              </a:rPr>
              <a:t>欢迎您考察投资  共建“一带一路”</a:t>
            </a:r>
            <a:endParaRPr lang="en-US" altLang="zh-CN" sz="4000" dirty="0">
              <a:solidFill>
                <a:schemeClr val="bg1"/>
              </a:solidFill>
              <a:latin typeface="隶书" panose="02010509060101010101" pitchFamily="49" charset="-122"/>
              <a:ea typeface="隶书" panose="02010509060101010101" pitchFamily="49" charset="-122"/>
              <a:cs typeface="Lato Light"/>
            </a:endParaRPr>
          </a:p>
        </p:txBody>
      </p:sp>
      <p:sp>
        <p:nvSpPr>
          <p:cNvPr id="7" name="矩形 6"/>
          <p:cNvSpPr/>
          <p:nvPr/>
        </p:nvSpPr>
        <p:spPr>
          <a:xfrm>
            <a:off x="5452571" y="4509120"/>
            <a:ext cx="1723549" cy="871392"/>
          </a:xfrm>
          <a:prstGeom prst="rect">
            <a:avLst/>
          </a:prstGeom>
        </p:spPr>
        <p:txBody>
          <a:bodyPr wrap="none">
            <a:spAutoFit/>
          </a:bodyPr>
          <a:lstStyle/>
          <a:p>
            <a:pPr algn="ctr">
              <a:lnSpc>
                <a:spcPct val="150000"/>
              </a:lnSpc>
              <a:spcBef>
                <a:spcPct val="20000"/>
              </a:spcBef>
              <a:buFont typeface="Arial" panose="020B0604020202020204" pitchFamily="34" charset="0"/>
              <a:buNone/>
            </a:pPr>
            <a:r>
              <a:rPr lang="zh-CN" altLang="en-US" sz="4000" b="1">
                <a:solidFill>
                  <a:schemeClr val="bg1"/>
                </a:solidFill>
                <a:latin typeface="黑体" panose="02010609060101010101" pitchFamily="49" charset="-122"/>
                <a:ea typeface="黑体" panose="02010609060101010101" pitchFamily="49" charset="-122"/>
                <a:cs typeface="Lato Light"/>
              </a:rPr>
              <a:t>谢谢！</a:t>
            </a:r>
            <a:endParaRPr lang="en-US" altLang="zh-CN" sz="4000" b="1" dirty="0">
              <a:solidFill>
                <a:schemeClr val="bg1"/>
              </a:solidFill>
              <a:latin typeface="黑体" panose="02010609060101010101" pitchFamily="49" charset="-122"/>
              <a:ea typeface="黑体" panose="02010609060101010101" pitchFamily="49" charset="-122"/>
              <a:cs typeface="La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图片 38" descr="阿曼地图"/>
          <p:cNvPicPr>
            <a:picLocks noChangeAspect="1"/>
          </p:cNvPicPr>
          <p:nvPr/>
        </p:nvPicPr>
        <p:blipFill rotWithShape="1">
          <a:blip r:embed="rId2"/>
          <a:srcRect/>
          <a:stretch>
            <a:fillRect/>
          </a:stretch>
        </p:blipFill>
        <p:spPr>
          <a:xfrm>
            <a:off x="0" y="724398"/>
            <a:ext cx="7113319" cy="6133602"/>
          </a:xfrm>
          <a:prstGeom prst="rect">
            <a:avLst/>
          </a:prstGeom>
          <a:ln>
            <a:noFill/>
          </a:ln>
          <a:effectLst>
            <a:outerShdw blurRad="190500" algn="tl" rotWithShape="0">
              <a:srgbClr val="000000">
                <a:alpha val="70000"/>
              </a:srgbClr>
            </a:outerShdw>
          </a:effectLst>
        </p:spPr>
      </p:pic>
      <p:cxnSp>
        <p:nvCxnSpPr>
          <p:cNvPr id="113" name="直接连接符 112"/>
          <p:cNvCxnSpPr/>
          <p:nvPr/>
        </p:nvCxnSpPr>
        <p:spPr>
          <a:xfrm>
            <a:off x="1087199" y="4058405"/>
            <a:ext cx="5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7277100" y="2377143"/>
            <a:ext cx="4876799" cy="3784600"/>
          </a:xfrm>
          <a:prstGeom prst="rect">
            <a:avLst/>
          </a:prstGeom>
        </p:spPr>
        <p:txBody>
          <a:bodyPr wrap="square">
            <a:spAutoFit/>
          </a:bodyPr>
          <a:lstStyle/>
          <a:p>
            <a:r>
              <a:rPr lang="zh-CN" altLang="en-US" sz="2400">
                <a:solidFill>
                  <a:srgbClr val="080808"/>
                </a:solidFill>
                <a:latin typeface="华文新魏" panose="02010800040101010101" pitchFamily="2" charset="-122"/>
                <a:ea typeface="华文新魏" panose="02010800040101010101" pitchFamily="2" charset="-122"/>
              </a:rPr>
              <a:t>        阿曼苏丹国（英语：</a:t>
            </a:r>
            <a:r>
              <a:rPr lang="en-US" altLang="zh-CN" sz="2400" dirty="0">
                <a:solidFill>
                  <a:srgbClr val="080808"/>
                </a:solidFill>
                <a:latin typeface="华文新魏" panose="02010800040101010101" pitchFamily="2" charset="-122"/>
                <a:ea typeface="华文新魏" panose="02010800040101010101" pitchFamily="2" charset="-122"/>
              </a:rPr>
              <a:t>Sultanate of Oman</a:t>
            </a:r>
            <a:r>
              <a:rPr lang="zh-CN" altLang="en-US" sz="2400">
                <a:solidFill>
                  <a:srgbClr val="080808"/>
                </a:solidFill>
                <a:latin typeface="华文新魏" panose="02010800040101010101" pitchFamily="2" charset="-122"/>
                <a:ea typeface="华文新魏" panose="02010800040101010101" pitchFamily="2" charset="-122"/>
              </a:rPr>
              <a:t>），简称阿曼，是位于西亚，阿拉伯半岛东南沿海的一个国家，西北与阿拉伯联合酋长国接壤，西面毗邻沙特阿拉伯，西南靠近也门。阿曼的海岸南方和东方临阿拉伯海，东北方则抵阿曼湾。它扼守着世界上最重要的石油输出通道</a:t>
            </a:r>
            <a:r>
              <a:rPr lang="en-US" altLang="zh-CN" sz="2400" dirty="0">
                <a:solidFill>
                  <a:srgbClr val="080808"/>
                </a:solidFill>
                <a:latin typeface="华文新魏" panose="02010800040101010101" pitchFamily="2" charset="-122"/>
                <a:ea typeface="华文新魏" panose="02010800040101010101" pitchFamily="2" charset="-122"/>
              </a:rPr>
              <a:t>——</a:t>
            </a:r>
            <a:r>
              <a:rPr lang="zh-CN" altLang="en-US" sz="2400">
                <a:solidFill>
                  <a:srgbClr val="080808"/>
                </a:solidFill>
                <a:latin typeface="华文新魏" panose="02010800040101010101" pitchFamily="2" charset="-122"/>
                <a:ea typeface="华文新魏" panose="02010800040101010101" pitchFamily="2" charset="-122"/>
              </a:rPr>
              <a:t>波斯湾和阿曼湾之间的霍尔木兹海峡。</a:t>
            </a:r>
          </a:p>
        </p:txBody>
      </p:sp>
      <p:sp>
        <p:nvSpPr>
          <p:cNvPr id="147" name="矩形 146"/>
          <p:cNvSpPr/>
          <p:nvPr/>
        </p:nvSpPr>
        <p:spPr>
          <a:xfrm>
            <a:off x="8976320" y="188640"/>
            <a:ext cx="1422184" cy="461665"/>
          </a:xfrm>
          <a:prstGeom prst="rect">
            <a:avLst/>
          </a:prstGeom>
        </p:spPr>
        <p:txBody>
          <a:bodyPr wrap="none">
            <a:spAutoFit/>
          </a:bodyPr>
          <a:lstStyle/>
          <a:p>
            <a:r>
              <a:rPr lang="zh-CN" altLang="en-US" sz="2400" b="1">
                <a:solidFill>
                  <a:schemeClr val="bg1"/>
                </a:solidFill>
                <a:latin typeface="华文行楷" panose="02010800040101010101" pitchFamily="2" charset="-122"/>
                <a:ea typeface="华文行楷" panose="02010800040101010101" pitchFamily="2" charset="-122"/>
              </a:rPr>
              <a:t>地理位置</a:t>
            </a:r>
            <a:endParaRPr lang="zh-CN" altLang="en-US" sz="2400" b="1" dirty="0">
              <a:solidFill>
                <a:schemeClr val="bg1"/>
              </a:solidFill>
              <a:latin typeface="华文行楷" panose="02010800040101010101" pitchFamily="2" charset="-122"/>
              <a:ea typeface="华文行楷" panose="02010800040101010101" pitchFamily="2"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6320" y="1047399"/>
            <a:ext cx="1576999" cy="1405944"/>
          </a:xfrm>
          <a:prstGeom prst="rect">
            <a:avLst/>
          </a:prstGeom>
        </p:spPr>
      </p:pic>
      <p:sp>
        <p:nvSpPr>
          <p:cNvPr id="8" name="矩形 7"/>
          <p:cNvSpPr/>
          <p:nvPr/>
        </p:nvSpPr>
        <p:spPr>
          <a:xfrm>
            <a:off x="8972604" y="1047399"/>
            <a:ext cx="184730" cy="369332"/>
          </a:xfrm>
          <a:prstGeom prst="rect">
            <a:avLst/>
          </a:prstGeom>
        </p:spPr>
        <p:txBody>
          <a:bodyPr wrap="none">
            <a:spAutoFit/>
          </a:bodyPr>
          <a:lstStyle/>
          <a:p>
            <a:pPr algn="ctr"/>
            <a:endParaRPr lang="en-US" altLang="zh-CN" dirty="0">
              <a:solidFill>
                <a:schemeClr val="tx1">
                  <a:lumMod val="50000"/>
                </a:schemeClr>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6320" y="116632"/>
            <a:ext cx="1415772" cy="461665"/>
          </a:xfrm>
          <a:prstGeom prst="rect">
            <a:avLst/>
          </a:prstGeom>
        </p:spPr>
        <p:txBody>
          <a:bodyPr wrap="none">
            <a:spAutoFit/>
          </a:bodyPr>
          <a:lstStyle/>
          <a:p>
            <a:r>
              <a:rPr lang="zh-CN" altLang="en-US" sz="2400" b="1">
                <a:solidFill>
                  <a:schemeClr val="bg1"/>
                </a:solidFill>
                <a:latin typeface="华文行楷" panose="02010800040101010101" pitchFamily="2" charset="-122"/>
                <a:ea typeface="华文行楷" panose="02010800040101010101" pitchFamily="2" charset="-122"/>
              </a:rPr>
              <a:t>地理位置</a:t>
            </a:r>
            <a:endParaRPr lang="zh-CN" altLang="en-US" sz="2400" b="1" dirty="0">
              <a:solidFill>
                <a:schemeClr val="bg1"/>
              </a:solidFill>
              <a:latin typeface="华文行楷" panose="02010800040101010101" pitchFamily="2" charset="-122"/>
              <a:ea typeface="华文行楷" panose="02010800040101010101" pitchFamily="2" charset="-122"/>
            </a:endParaRPr>
          </a:p>
        </p:txBody>
      </p:sp>
      <p:pic>
        <p:nvPicPr>
          <p:cNvPr id="5" name="图片 4" descr="1"/>
          <p:cNvPicPr>
            <a:picLocks noChangeAspect="1"/>
          </p:cNvPicPr>
          <p:nvPr/>
        </p:nvPicPr>
        <p:blipFill>
          <a:blip r:embed="rId2"/>
          <a:stretch>
            <a:fillRect/>
          </a:stretch>
        </p:blipFill>
        <p:spPr>
          <a:xfrm>
            <a:off x="0" y="672429"/>
            <a:ext cx="12192000" cy="618557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4823717" y="1495301"/>
            <a:ext cx="7330426" cy="4671556"/>
            <a:chOff x="-177801" y="684213"/>
            <a:chExt cx="10882314" cy="4872038"/>
          </a:xfrm>
          <a:solidFill>
            <a:schemeClr val="accent1">
              <a:alpha val="55000"/>
            </a:schemeClr>
          </a:solidFill>
        </p:grpSpPr>
        <p:sp>
          <p:nvSpPr>
            <p:cNvPr id="32" name="Freeform 110"/>
            <p:cNvSpPr/>
            <p:nvPr/>
          </p:nvSpPr>
          <p:spPr bwMode="auto">
            <a:xfrm>
              <a:off x="-60325" y="1279526"/>
              <a:ext cx="3186113" cy="4276725"/>
            </a:xfrm>
            <a:custGeom>
              <a:avLst/>
              <a:gdLst>
                <a:gd name="T0" fmla="*/ 738 w 1193"/>
                <a:gd name="T1" fmla="*/ 1528 h 1601"/>
                <a:gd name="T2" fmla="*/ 773 w 1193"/>
                <a:gd name="T3" fmla="*/ 1460 h 1601"/>
                <a:gd name="T4" fmla="*/ 834 w 1193"/>
                <a:gd name="T5" fmla="*/ 1404 h 1601"/>
                <a:gd name="T6" fmla="*/ 1005 w 1193"/>
                <a:gd name="T7" fmla="*/ 1267 h 1601"/>
                <a:gd name="T8" fmla="*/ 1137 w 1193"/>
                <a:gd name="T9" fmla="*/ 1107 h 1601"/>
                <a:gd name="T10" fmla="*/ 1164 w 1193"/>
                <a:gd name="T11" fmla="*/ 1026 h 1601"/>
                <a:gd name="T12" fmla="*/ 1041 w 1193"/>
                <a:gd name="T13" fmla="*/ 983 h 1601"/>
                <a:gd name="T14" fmla="*/ 959 w 1193"/>
                <a:gd name="T15" fmla="*/ 919 h 1601"/>
                <a:gd name="T16" fmla="*/ 878 w 1193"/>
                <a:gd name="T17" fmla="*/ 882 h 1601"/>
                <a:gd name="T18" fmla="*/ 810 w 1193"/>
                <a:gd name="T19" fmla="*/ 866 h 1601"/>
                <a:gd name="T20" fmla="*/ 704 w 1193"/>
                <a:gd name="T21" fmla="*/ 886 h 1601"/>
                <a:gd name="T22" fmla="*/ 675 w 1193"/>
                <a:gd name="T23" fmla="*/ 790 h 1601"/>
                <a:gd name="T24" fmla="*/ 580 w 1193"/>
                <a:gd name="T25" fmla="*/ 742 h 1601"/>
                <a:gd name="T26" fmla="*/ 729 w 1193"/>
                <a:gd name="T27" fmla="*/ 692 h 1601"/>
                <a:gd name="T28" fmla="*/ 818 w 1193"/>
                <a:gd name="T29" fmla="*/ 623 h 1601"/>
                <a:gd name="T30" fmla="*/ 882 w 1193"/>
                <a:gd name="T31" fmla="*/ 554 h 1601"/>
                <a:gd name="T32" fmla="*/ 970 w 1193"/>
                <a:gd name="T33" fmla="*/ 513 h 1601"/>
                <a:gd name="T34" fmla="*/ 956 w 1193"/>
                <a:gd name="T35" fmla="*/ 481 h 1601"/>
                <a:gd name="T36" fmla="*/ 961 w 1193"/>
                <a:gd name="T37" fmla="*/ 439 h 1601"/>
                <a:gd name="T38" fmla="*/ 1026 w 1193"/>
                <a:gd name="T39" fmla="*/ 434 h 1601"/>
                <a:gd name="T40" fmla="*/ 1052 w 1193"/>
                <a:gd name="T41" fmla="*/ 442 h 1601"/>
                <a:gd name="T42" fmla="*/ 1018 w 1193"/>
                <a:gd name="T43" fmla="*/ 356 h 1601"/>
                <a:gd name="T44" fmla="*/ 971 w 1193"/>
                <a:gd name="T45" fmla="*/ 284 h 1601"/>
                <a:gd name="T46" fmla="*/ 924 w 1193"/>
                <a:gd name="T47" fmla="*/ 246 h 1601"/>
                <a:gd name="T48" fmla="*/ 856 w 1193"/>
                <a:gd name="T49" fmla="*/ 261 h 1601"/>
                <a:gd name="T50" fmla="*/ 829 w 1193"/>
                <a:gd name="T51" fmla="*/ 396 h 1601"/>
                <a:gd name="T52" fmla="*/ 804 w 1193"/>
                <a:gd name="T53" fmla="*/ 378 h 1601"/>
                <a:gd name="T54" fmla="*/ 714 w 1193"/>
                <a:gd name="T55" fmla="*/ 292 h 1601"/>
                <a:gd name="T56" fmla="*/ 787 w 1193"/>
                <a:gd name="T57" fmla="*/ 183 h 1601"/>
                <a:gd name="T58" fmla="*/ 822 w 1193"/>
                <a:gd name="T59" fmla="*/ 141 h 1601"/>
                <a:gd name="T60" fmla="*/ 852 w 1193"/>
                <a:gd name="T61" fmla="*/ 84 h 1601"/>
                <a:gd name="T62" fmla="*/ 793 w 1193"/>
                <a:gd name="T63" fmla="*/ 92 h 1601"/>
                <a:gd name="T64" fmla="*/ 763 w 1193"/>
                <a:gd name="T65" fmla="*/ 30 h 1601"/>
                <a:gd name="T66" fmla="*/ 745 w 1193"/>
                <a:gd name="T67" fmla="*/ 43 h 1601"/>
                <a:gd name="T68" fmla="*/ 721 w 1193"/>
                <a:gd name="T69" fmla="*/ 104 h 1601"/>
                <a:gd name="T70" fmla="*/ 659 w 1193"/>
                <a:gd name="T71" fmla="*/ 113 h 1601"/>
                <a:gd name="T72" fmla="*/ 532 w 1193"/>
                <a:gd name="T73" fmla="*/ 95 h 1601"/>
                <a:gd name="T74" fmla="*/ 469 w 1193"/>
                <a:gd name="T75" fmla="*/ 80 h 1601"/>
                <a:gd name="T76" fmla="*/ 423 w 1193"/>
                <a:gd name="T77" fmla="*/ 77 h 1601"/>
                <a:gd name="T78" fmla="*/ 108 w 1193"/>
                <a:gd name="T79" fmla="*/ 100 h 1601"/>
                <a:gd name="T80" fmla="*/ 98 w 1193"/>
                <a:gd name="T81" fmla="*/ 142 h 1601"/>
                <a:gd name="T82" fmla="*/ 107 w 1193"/>
                <a:gd name="T83" fmla="*/ 178 h 1601"/>
                <a:gd name="T84" fmla="*/ 59 w 1193"/>
                <a:gd name="T85" fmla="*/ 280 h 1601"/>
                <a:gd name="T86" fmla="*/ 48 w 1193"/>
                <a:gd name="T87" fmla="*/ 347 h 1601"/>
                <a:gd name="T88" fmla="*/ 155 w 1193"/>
                <a:gd name="T89" fmla="*/ 276 h 1601"/>
                <a:gd name="T90" fmla="*/ 191 w 1193"/>
                <a:gd name="T91" fmla="*/ 275 h 1601"/>
                <a:gd name="T92" fmla="*/ 313 w 1193"/>
                <a:gd name="T93" fmla="*/ 303 h 1601"/>
                <a:gd name="T94" fmla="*/ 355 w 1193"/>
                <a:gd name="T95" fmla="*/ 419 h 1601"/>
                <a:gd name="T96" fmla="*/ 349 w 1193"/>
                <a:gd name="T97" fmla="*/ 560 h 1601"/>
                <a:gd name="T98" fmla="*/ 415 w 1193"/>
                <a:gd name="T99" fmla="*/ 708 h 1601"/>
                <a:gd name="T100" fmla="*/ 451 w 1193"/>
                <a:gd name="T101" fmla="*/ 746 h 1601"/>
                <a:gd name="T102" fmla="*/ 488 w 1193"/>
                <a:gd name="T103" fmla="*/ 781 h 1601"/>
                <a:gd name="T104" fmla="*/ 634 w 1193"/>
                <a:gd name="T105" fmla="*/ 865 h 1601"/>
                <a:gd name="T106" fmla="*/ 714 w 1193"/>
                <a:gd name="T107" fmla="*/ 910 h 1601"/>
                <a:gd name="T108" fmla="*/ 724 w 1193"/>
                <a:gd name="T109" fmla="*/ 968 h 1601"/>
                <a:gd name="T110" fmla="*/ 693 w 1193"/>
                <a:gd name="T111" fmla="*/ 1048 h 1601"/>
                <a:gd name="T112" fmla="*/ 766 w 1193"/>
                <a:gd name="T113" fmla="*/ 1225 h 1601"/>
                <a:gd name="T114" fmla="*/ 689 w 1193"/>
                <a:gd name="T115" fmla="*/ 1436 h 1601"/>
                <a:gd name="T116" fmla="*/ 672 w 1193"/>
                <a:gd name="T117" fmla="*/ 1479 h 1601"/>
                <a:gd name="T118" fmla="*/ 678 w 1193"/>
                <a:gd name="T119" fmla="*/ 1566 h 1601"/>
                <a:gd name="T120" fmla="*/ 790 w 1193"/>
                <a:gd name="T121" fmla="*/ 1595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93" h="1601">
                  <a:moveTo>
                    <a:pt x="792" y="1592"/>
                  </a:moveTo>
                  <a:cubicBezTo>
                    <a:pt x="792" y="1592"/>
                    <a:pt x="800" y="1596"/>
                    <a:pt x="800" y="1592"/>
                  </a:cubicBezTo>
                  <a:cubicBezTo>
                    <a:pt x="801" y="1588"/>
                    <a:pt x="800" y="1583"/>
                    <a:pt x="796" y="1582"/>
                  </a:cubicBezTo>
                  <a:cubicBezTo>
                    <a:pt x="792" y="1581"/>
                    <a:pt x="783" y="1579"/>
                    <a:pt x="772" y="1572"/>
                  </a:cubicBezTo>
                  <a:cubicBezTo>
                    <a:pt x="761" y="1564"/>
                    <a:pt x="741" y="1563"/>
                    <a:pt x="744" y="1555"/>
                  </a:cubicBezTo>
                  <a:cubicBezTo>
                    <a:pt x="746" y="1548"/>
                    <a:pt x="736" y="1539"/>
                    <a:pt x="738" y="1528"/>
                  </a:cubicBezTo>
                  <a:cubicBezTo>
                    <a:pt x="740" y="1517"/>
                    <a:pt x="739" y="1516"/>
                    <a:pt x="748" y="1515"/>
                  </a:cubicBezTo>
                  <a:cubicBezTo>
                    <a:pt x="756" y="1514"/>
                    <a:pt x="758" y="1504"/>
                    <a:pt x="762" y="1502"/>
                  </a:cubicBezTo>
                  <a:cubicBezTo>
                    <a:pt x="766" y="1499"/>
                    <a:pt x="784" y="1490"/>
                    <a:pt x="784" y="1487"/>
                  </a:cubicBezTo>
                  <a:cubicBezTo>
                    <a:pt x="784" y="1485"/>
                    <a:pt x="784" y="1480"/>
                    <a:pt x="780" y="1479"/>
                  </a:cubicBezTo>
                  <a:cubicBezTo>
                    <a:pt x="776" y="1479"/>
                    <a:pt x="768" y="1477"/>
                    <a:pt x="767" y="1474"/>
                  </a:cubicBezTo>
                  <a:cubicBezTo>
                    <a:pt x="766" y="1472"/>
                    <a:pt x="771" y="1462"/>
                    <a:pt x="773" y="1460"/>
                  </a:cubicBezTo>
                  <a:cubicBezTo>
                    <a:pt x="776" y="1458"/>
                    <a:pt x="793" y="1458"/>
                    <a:pt x="793" y="1458"/>
                  </a:cubicBezTo>
                  <a:cubicBezTo>
                    <a:pt x="793" y="1458"/>
                    <a:pt x="793" y="1439"/>
                    <a:pt x="796" y="1438"/>
                  </a:cubicBezTo>
                  <a:cubicBezTo>
                    <a:pt x="798" y="1437"/>
                    <a:pt x="810" y="1429"/>
                    <a:pt x="813" y="1428"/>
                  </a:cubicBezTo>
                  <a:cubicBezTo>
                    <a:pt x="816" y="1428"/>
                    <a:pt x="817" y="1420"/>
                    <a:pt x="811" y="1419"/>
                  </a:cubicBezTo>
                  <a:cubicBezTo>
                    <a:pt x="806" y="1418"/>
                    <a:pt x="797" y="1412"/>
                    <a:pt x="801" y="1408"/>
                  </a:cubicBezTo>
                  <a:cubicBezTo>
                    <a:pt x="806" y="1403"/>
                    <a:pt x="831" y="1407"/>
                    <a:pt x="834" y="1404"/>
                  </a:cubicBezTo>
                  <a:cubicBezTo>
                    <a:pt x="836" y="1401"/>
                    <a:pt x="841" y="1386"/>
                    <a:pt x="854" y="1383"/>
                  </a:cubicBezTo>
                  <a:cubicBezTo>
                    <a:pt x="867" y="1380"/>
                    <a:pt x="924" y="1354"/>
                    <a:pt x="905" y="1339"/>
                  </a:cubicBezTo>
                  <a:cubicBezTo>
                    <a:pt x="886" y="1323"/>
                    <a:pt x="905" y="1329"/>
                    <a:pt x="905" y="1329"/>
                  </a:cubicBezTo>
                  <a:cubicBezTo>
                    <a:pt x="905" y="1329"/>
                    <a:pt x="924" y="1340"/>
                    <a:pt x="935" y="1333"/>
                  </a:cubicBezTo>
                  <a:cubicBezTo>
                    <a:pt x="945" y="1327"/>
                    <a:pt x="989" y="1287"/>
                    <a:pt x="991" y="1278"/>
                  </a:cubicBezTo>
                  <a:cubicBezTo>
                    <a:pt x="993" y="1269"/>
                    <a:pt x="999" y="1268"/>
                    <a:pt x="1005" y="1267"/>
                  </a:cubicBezTo>
                  <a:cubicBezTo>
                    <a:pt x="1010" y="1267"/>
                    <a:pt x="1018" y="1264"/>
                    <a:pt x="1018" y="1258"/>
                  </a:cubicBezTo>
                  <a:cubicBezTo>
                    <a:pt x="1017" y="1252"/>
                    <a:pt x="1013" y="1238"/>
                    <a:pt x="1019" y="1233"/>
                  </a:cubicBezTo>
                  <a:cubicBezTo>
                    <a:pt x="1025" y="1229"/>
                    <a:pt x="1061" y="1206"/>
                    <a:pt x="1076" y="1206"/>
                  </a:cubicBezTo>
                  <a:cubicBezTo>
                    <a:pt x="1091" y="1206"/>
                    <a:pt x="1101" y="1204"/>
                    <a:pt x="1116" y="1178"/>
                  </a:cubicBezTo>
                  <a:cubicBezTo>
                    <a:pt x="1131" y="1152"/>
                    <a:pt x="1125" y="1153"/>
                    <a:pt x="1131" y="1151"/>
                  </a:cubicBezTo>
                  <a:cubicBezTo>
                    <a:pt x="1136" y="1148"/>
                    <a:pt x="1137" y="1107"/>
                    <a:pt x="1137" y="1107"/>
                  </a:cubicBezTo>
                  <a:cubicBezTo>
                    <a:pt x="1137" y="1107"/>
                    <a:pt x="1143" y="1103"/>
                    <a:pt x="1147" y="1103"/>
                  </a:cubicBezTo>
                  <a:cubicBezTo>
                    <a:pt x="1151" y="1103"/>
                    <a:pt x="1162" y="1087"/>
                    <a:pt x="1162" y="1087"/>
                  </a:cubicBezTo>
                  <a:cubicBezTo>
                    <a:pt x="1175" y="1079"/>
                    <a:pt x="1175" y="1079"/>
                    <a:pt x="1175" y="1079"/>
                  </a:cubicBezTo>
                  <a:cubicBezTo>
                    <a:pt x="1175" y="1079"/>
                    <a:pt x="1179" y="1071"/>
                    <a:pt x="1183" y="1069"/>
                  </a:cubicBezTo>
                  <a:cubicBezTo>
                    <a:pt x="1187" y="1066"/>
                    <a:pt x="1193" y="1037"/>
                    <a:pt x="1187" y="1032"/>
                  </a:cubicBezTo>
                  <a:cubicBezTo>
                    <a:pt x="1182" y="1028"/>
                    <a:pt x="1170" y="1030"/>
                    <a:pt x="1164" y="1026"/>
                  </a:cubicBezTo>
                  <a:cubicBezTo>
                    <a:pt x="1158" y="1021"/>
                    <a:pt x="1133" y="1007"/>
                    <a:pt x="1128" y="1007"/>
                  </a:cubicBezTo>
                  <a:cubicBezTo>
                    <a:pt x="1122" y="1008"/>
                    <a:pt x="1101" y="1009"/>
                    <a:pt x="1094" y="1005"/>
                  </a:cubicBezTo>
                  <a:cubicBezTo>
                    <a:pt x="1087" y="1002"/>
                    <a:pt x="1095" y="993"/>
                    <a:pt x="1086" y="993"/>
                  </a:cubicBezTo>
                  <a:cubicBezTo>
                    <a:pt x="1078" y="992"/>
                    <a:pt x="1061" y="988"/>
                    <a:pt x="1056" y="987"/>
                  </a:cubicBezTo>
                  <a:cubicBezTo>
                    <a:pt x="1050" y="986"/>
                    <a:pt x="1041" y="993"/>
                    <a:pt x="1040" y="994"/>
                  </a:cubicBezTo>
                  <a:cubicBezTo>
                    <a:pt x="1038" y="995"/>
                    <a:pt x="1053" y="987"/>
                    <a:pt x="1041" y="983"/>
                  </a:cubicBezTo>
                  <a:cubicBezTo>
                    <a:pt x="1029" y="979"/>
                    <a:pt x="1032" y="974"/>
                    <a:pt x="1034" y="973"/>
                  </a:cubicBezTo>
                  <a:cubicBezTo>
                    <a:pt x="1036" y="972"/>
                    <a:pt x="1044" y="964"/>
                    <a:pt x="1036" y="959"/>
                  </a:cubicBezTo>
                  <a:cubicBezTo>
                    <a:pt x="1028" y="955"/>
                    <a:pt x="1020" y="950"/>
                    <a:pt x="1022" y="945"/>
                  </a:cubicBezTo>
                  <a:cubicBezTo>
                    <a:pt x="1023" y="940"/>
                    <a:pt x="1008" y="929"/>
                    <a:pt x="1005" y="929"/>
                  </a:cubicBezTo>
                  <a:cubicBezTo>
                    <a:pt x="1002" y="928"/>
                    <a:pt x="993" y="925"/>
                    <a:pt x="984" y="926"/>
                  </a:cubicBezTo>
                  <a:cubicBezTo>
                    <a:pt x="974" y="926"/>
                    <a:pt x="959" y="923"/>
                    <a:pt x="959" y="919"/>
                  </a:cubicBezTo>
                  <a:cubicBezTo>
                    <a:pt x="960" y="915"/>
                    <a:pt x="951" y="906"/>
                    <a:pt x="947" y="905"/>
                  </a:cubicBezTo>
                  <a:cubicBezTo>
                    <a:pt x="942" y="903"/>
                    <a:pt x="938" y="903"/>
                    <a:pt x="933" y="897"/>
                  </a:cubicBezTo>
                  <a:cubicBezTo>
                    <a:pt x="929" y="891"/>
                    <a:pt x="929" y="888"/>
                    <a:pt x="923" y="887"/>
                  </a:cubicBezTo>
                  <a:cubicBezTo>
                    <a:pt x="916" y="887"/>
                    <a:pt x="913" y="885"/>
                    <a:pt x="912" y="881"/>
                  </a:cubicBezTo>
                  <a:cubicBezTo>
                    <a:pt x="912" y="876"/>
                    <a:pt x="905" y="873"/>
                    <a:pt x="896" y="879"/>
                  </a:cubicBezTo>
                  <a:cubicBezTo>
                    <a:pt x="888" y="884"/>
                    <a:pt x="881" y="886"/>
                    <a:pt x="878" y="882"/>
                  </a:cubicBezTo>
                  <a:cubicBezTo>
                    <a:pt x="874" y="879"/>
                    <a:pt x="874" y="878"/>
                    <a:pt x="862" y="878"/>
                  </a:cubicBezTo>
                  <a:cubicBezTo>
                    <a:pt x="850" y="878"/>
                    <a:pt x="844" y="878"/>
                    <a:pt x="847" y="871"/>
                  </a:cubicBezTo>
                  <a:cubicBezTo>
                    <a:pt x="851" y="864"/>
                    <a:pt x="840" y="861"/>
                    <a:pt x="832" y="866"/>
                  </a:cubicBezTo>
                  <a:cubicBezTo>
                    <a:pt x="825" y="872"/>
                    <a:pt x="822" y="877"/>
                    <a:pt x="818" y="876"/>
                  </a:cubicBezTo>
                  <a:cubicBezTo>
                    <a:pt x="813" y="876"/>
                    <a:pt x="829" y="871"/>
                    <a:pt x="825" y="865"/>
                  </a:cubicBezTo>
                  <a:cubicBezTo>
                    <a:pt x="822" y="859"/>
                    <a:pt x="822" y="860"/>
                    <a:pt x="810" y="866"/>
                  </a:cubicBezTo>
                  <a:cubicBezTo>
                    <a:pt x="798" y="872"/>
                    <a:pt x="793" y="875"/>
                    <a:pt x="783" y="875"/>
                  </a:cubicBezTo>
                  <a:cubicBezTo>
                    <a:pt x="773" y="875"/>
                    <a:pt x="777" y="879"/>
                    <a:pt x="771" y="887"/>
                  </a:cubicBezTo>
                  <a:cubicBezTo>
                    <a:pt x="766" y="895"/>
                    <a:pt x="759" y="910"/>
                    <a:pt x="754" y="905"/>
                  </a:cubicBezTo>
                  <a:cubicBezTo>
                    <a:pt x="748" y="900"/>
                    <a:pt x="744" y="886"/>
                    <a:pt x="735" y="889"/>
                  </a:cubicBezTo>
                  <a:cubicBezTo>
                    <a:pt x="727" y="893"/>
                    <a:pt x="725" y="902"/>
                    <a:pt x="719" y="898"/>
                  </a:cubicBezTo>
                  <a:cubicBezTo>
                    <a:pt x="713" y="893"/>
                    <a:pt x="705" y="890"/>
                    <a:pt x="704" y="886"/>
                  </a:cubicBezTo>
                  <a:cubicBezTo>
                    <a:pt x="704" y="882"/>
                    <a:pt x="700" y="879"/>
                    <a:pt x="700" y="879"/>
                  </a:cubicBezTo>
                  <a:cubicBezTo>
                    <a:pt x="700" y="879"/>
                    <a:pt x="695" y="878"/>
                    <a:pt x="701" y="857"/>
                  </a:cubicBezTo>
                  <a:cubicBezTo>
                    <a:pt x="707" y="835"/>
                    <a:pt x="709" y="829"/>
                    <a:pt x="686" y="829"/>
                  </a:cubicBezTo>
                  <a:cubicBezTo>
                    <a:pt x="664" y="830"/>
                    <a:pt x="654" y="834"/>
                    <a:pt x="656" y="827"/>
                  </a:cubicBezTo>
                  <a:cubicBezTo>
                    <a:pt x="657" y="820"/>
                    <a:pt x="663" y="822"/>
                    <a:pt x="664" y="814"/>
                  </a:cubicBezTo>
                  <a:cubicBezTo>
                    <a:pt x="665" y="807"/>
                    <a:pt x="672" y="794"/>
                    <a:pt x="675" y="790"/>
                  </a:cubicBezTo>
                  <a:cubicBezTo>
                    <a:pt x="678" y="785"/>
                    <a:pt x="686" y="774"/>
                    <a:pt x="679" y="774"/>
                  </a:cubicBezTo>
                  <a:cubicBezTo>
                    <a:pt x="673" y="775"/>
                    <a:pt x="654" y="771"/>
                    <a:pt x="646" y="778"/>
                  </a:cubicBezTo>
                  <a:cubicBezTo>
                    <a:pt x="638" y="786"/>
                    <a:pt x="629" y="802"/>
                    <a:pt x="623" y="803"/>
                  </a:cubicBezTo>
                  <a:cubicBezTo>
                    <a:pt x="616" y="805"/>
                    <a:pt x="594" y="809"/>
                    <a:pt x="590" y="803"/>
                  </a:cubicBezTo>
                  <a:cubicBezTo>
                    <a:pt x="587" y="797"/>
                    <a:pt x="572" y="796"/>
                    <a:pt x="573" y="776"/>
                  </a:cubicBezTo>
                  <a:cubicBezTo>
                    <a:pt x="574" y="757"/>
                    <a:pt x="573" y="747"/>
                    <a:pt x="580" y="742"/>
                  </a:cubicBezTo>
                  <a:cubicBezTo>
                    <a:pt x="586" y="737"/>
                    <a:pt x="585" y="738"/>
                    <a:pt x="586" y="729"/>
                  </a:cubicBezTo>
                  <a:cubicBezTo>
                    <a:pt x="587" y="719"/>
                    <a:pt x="594" y="706"/>
                    <a:pt x="604" y="703"/>
                  </a:cubicBezTo>
                  <a:cubicBezTo>
                    <a:pt x="613" y="701"/>
                    <a:pt x="623" y="689"/>
                    <a:pt x="629" y="689"/>
                  </a:cubicBezTo>
                  <a:cubicBezTo>
                    <a:pt x="635" y="688"/>
                    <a:pt x="659" y="704"/>
                    <a:pt x="664" y="699"/>
                  </a:cubicBezTo>
                  <a:cubicBezTo>
                    <a:pt x="669" y="695"/>
                    <a:pt x="671" y="684"/>
                    <a:pt x="685" y="686"/>
                  </a:cubicBezTo>
                  <a:cubicBezTo>
                    <a:pt x="699" y="689"/>
                    <a:pt x="724" y="685"/>
                    <a:pt x="729" y="692"/>
                  </a:cubicBezTo>
                  <a:cubicBezTo>
                    <a:pt x="734" y="699"/>
                    <a:pt x="744" y="718"/>
                    <a:pt x="743" y="726"/>
                  </a:cubicBezTo>
                  <a:cubicBezTo>
                    <a:pt x="741" y="735"/>
                    <a:pt x="744" y="741"/>
                    <a:pt x="750" y="739"/>
                  </a:cubicBezTo>
                  <a:cubicBezTo>
                    <a:pt x="755" y="737"/>
                    <a:pt x="759" y="727"/>
                    <a:pt x="758" y="722"/>
                  </a:cubicBezTo>
                  <a:cubicBezTo>
                    <a:pt x="757" y="717"/>
                    <a:pt x="757" y="697"/>
                    <a:pt x="757" y="689"/>
                  </a:cubicBezTo>
                  <a:cubicBezTo>
                    <a:pt x="756" y="680"/>
                    <a:pt x="748" y="674"/>
                    <a:pt x="761" y="666"/>
                  </a:cubicBezTo>
                  <a:cubicBezTo>
                    <a:pt x="775" y="658"/>
                    <a:pt x="818" y="633"/>
                    <a:pt x="818" y="623"/>
                  </a:cubicBezTo>
                  <a:cubicBezTo>
                    <a:pt x="818" y="613"/>
                    <a:pt x="814" y="603"/>
                    <a:pt x="817" y="600"/>
                  </a:cubicBezTo>
                  <a:cubicBezTo>
                    <a:pt x="820" y="596"/>
                    <a:pt x="820" y="607"/>
                    <a:pt x="825" y="604"/>
                  </a:cubicBezTo>
                  <a:cubicBezTo>
                    <a:pt x="831" y="601"/>
                    <a:pt x="837" y="582"/>
                    <a:pt x="842" y="579"/>
                  </a:cubicBezTo>
                  <a:cubicBezTo>
                    <a:pt x="847" y="576"/>
                    <a:pt x="851" y="567"/>
                    <a:pt x="853" y="563"/>
                  </a:cubicBezTo>
                  <a:cubicBezTo>
                    <a:pt x="855" y="558"/>
                    <a:pt x="863" y="556"/>
                    <a:pt x="867" y="558"/>
                  </a:cubicBezTo>
                  <a:cubicBezTo>
                    <a:pt x="872" y="560"/>
                    <a:pt x="880" y="558"/>
                    <a:pt x="882" y="554"/>
                  </a:cubicBezTo>
                  <a:cubicBezTo>
                    <a:pt x="884" y="550"/>
                    <a:pt x="881" y="542"/>
                    <a:pt x="882" y="538"/>
                  </a:cubicBezTo>
                  <a:cubicBezTo>
                    <a:pt x="883" y="535"/>
                    <a:pt x="898" y="527"/>
                    <a:pt x="904" y="521"/>
                  </a:cubicBezTo>
                  <a:cubicBezTo>
                    <a:pt x="911" y="515"/>
                    <a:pt x="918" y="514"/>
                    <a:pt x="921" y="515"/>
                  </a:cubicBezTo>
                  <a:cubicBezTo>
                    <a:pt x="924" y="517"/>
                    <a:pt x="931" y="506"/>
                    <a:pt x="930" y="514"/>
                  </a:cubicBezTo>
                  <a:cubicBezTo>
                    <a:pt x="929" y="522"/>
                    <a:pt x="931" y="535"/>
                    <a:pt x="937" y="528"/>
                  </a:cubicBezTo>
                  <a:cubicBezTo>
                    <a:pt x="944" y="520"/>
                    <a:pt x="966" y="513"/>
                    <a:pt x="970" y="513"/>
                  </a:cubicBezTo>
                  <a:cubicBezTo>
                    <a:pt x="973" y="513"/>
                    <a:pt x="979" y="507"/>
                    <a:pt x="981" y="504"/>
                  </a:cubicBezTo>
                  <a:cubicBezTo>
                    <a:pt x="983" y="500"/>
                    <a:pt x="991" y="501"/>
                    <a:pt x="995" y="500"/>
                  </a:cubicBezTo>
                  <a:cubicBezTo>
                    <a:pt x="1000" y="499"/>
                    <a:pt x="1000" y="495"/>
                    <a:pt x="995" y="489"/>
                  </a:cubicBezTo>
                  <a:cubicBezTo>
                    <a:pt x="990" y="484"/>
                    <a:pt x="1001" y="470"/>
                    <a:pt x="992" y="475"/>
                  </a:cubicBezTo>
                  <a:cubicBezTo>
                    <a:pt x="982" y="481"/>
                    <a:pt x="984" y="489"/>
                    <a:pt x="975" y="488"/>
                  </a:cubicBezTo>
                  <a:cubicBezTo>
                    <a:pt x="966" y="486"/>
                    <a:pt x="956" y="483"/>
                    <a:pt x="956" y="481"/>
                  </a:cubicBezTo>
                  <a:cubicBezTo>
                    <a:pt x="957" y="479"/>
                    <a:pt x="956" y="469"/>
                    <a:pt x="952" y="474"/>
                  </a:cubicBezTo>
                  <a:cubicBezTo>
                    <a:pt x="948" y="479"/>
                    <a:pt x="947" y="470"/>
                    <a:pt x="954" y="466"/>
                  </a:cubicBezTo>
                  <a:cubicBezTo>
                    <a:pt x="961" y="461"/>
                    <a:pt x="961" y="455"/>
                    <a:pt x="956" y="451"/>
                  </a:cubicBezTo>
                  <a:cubicBezTo>
                    <a:pt x="951" y="447"/>
                    <a:pt x="944" y="446"/>
                    <a:pt x="939" y="446"/>
                  </a:cubicBezTo>
                  <a:cubicBezTo>
                    <a:pt x="934" y="447"/>
                    <a:pt x="929" y="436"/>
                    <a:pt x="943" y="437"/>
                  </a:cubicBezTo>
                  <a:cubicBezTo>
                    <a:pt x="956" y="438"/>
                    <a:pt x="960" y="437"/>
                    <a:pt x="961" y="439"/>
                  </a:cubicBezTo>
                  <a:cubicBezTo>
                    <a:pt x="962" y="441"/>
                    <a:pt x="971" y="459"/>
                    <a:pt x="976" y="455"/>
                  </a:cubicBezTo>
                  <a:cubicBezTo>
                    <a:pt x="980" y="450"/>
                    <a:pt x="991" y="449"/>
                    <a:pt x="984" y="445"/>
                  </a:cubicBezTo>
                  <a:cubicBezTo>
                    <a:pt x="978" y="441"/>
                    <a:pt x="970" y="438"/>
                    <a:pt x="973" y="436"/>
                  </a:cubicBezTo>
                  <a:cubicBezTo>
                    <a:pt x="976" y="434"/>
                    <a:pt x="994" y="439"/>
                    <a:pt x="999" y="437"/>
                  </a:cubicBezTo>
                  <a:cubicBezTo>
                    <a:pt x="1003" y="434"/>
                    <a:pt x="1022" y="416"/>
                    <a:pt x="1025" y="417"/>
                  </a:cubicBezTo>
                  <a:cubicBezTo>
                    <a:pt x="1028" y="418"/>
                    <a:pt x="1029" y="429"/>
                    <a:pt x="1026" y="434"/>
                  </a:cubicBezTo>
                  <a:cubicBezTo>
                    <a:pt x="1023" y="440"/>
                    <a:pt x="1000" y="457"/>
                    <a:pt x="1002" y="461"/>
                  </a:cubicBezTo>
                  <a:cubicBezTo>
                    <a:pt x="1005" y="465"/>
                    <a:pt x="1006" y="473"/>
                    <a:pt x="1006" y="473"/>
                  </a:cubicBezTo>
                  <a:cubicBezTo>
                    <a:pt x="1006" y="473"/>
                    <a:pt x="1024" y="462"/>
                    <a:pt x="1037" y="473"/>
                  </a:cubicBezTo>
                  <a:cubicBezTo>
                    <a:pt x="1050" y="485"/>
                    <a:pt x="1061" y="490"/>
                    <a:pt x="1063" y="484"/>
                  </a:cubicBezTo>
                  <a:cubicBezTo>
                    <a:pt x="1066" y="477"/>
                    <a:pt x="1072" y="473"/>
                    <a:pt x="1068" y="462"/>
                  </a:cubicBezTo>
                  <a:cubicBezTo>
                    <a:pt x="1063" y="450"/>
                    <a:pt x="1058" y="444"/>
                    <a:pt x="1052" y="442"/>
                  </a:cubicBezTo>
                  <a:cubicBezTo>
                    <a:pt x="1046" y="440"/>
                    <a:pt x="1036" y="437"/>
                    <a:pt x="1038" y="431"/>
                  </a:cubicBezTo>
                  <a:cubicBezTo>
                    <a:pt x="1040" y="425"/>
                    <a:pt x="1041" y="427"/>
                    <a:pt x="1046" y="416"/>
                  </a:cubicBezTo>
                  <a:cubicBezTo>
                    <a:pt x="1050" y="405"/>
                    <a:pt x="1052" y="377"/>
                    <a:pt x="1047" y="377"/>
                  </a:cubicBezTo>
                  <a:cubicBezTo>
                    <a:pt x="1043" y="377"/>
                    <a:pt x="1037" y="380"/>
                    <a:pt x="1037" y="375"/>
                  </a:cubicBezTo>
                  <a:cubicBezTo>
                    <a:pt x="1037" y="370"/>
                    <a:pt x="1041" y="365"/>
                    <a:pt x="1033" y="364"/>
                  </a:cubicBezTo>
                  <a:cubicBezTo>
                    <a:pt x="1025" y="362"/>
                    <a:pt x="1021" y="359"/>
                    <a:pt x="1018" y="356"/>
                  </a:cubicBezTo>
                  <a:cubicBezTo>
                    <a:pt x="1014" y="353"/>
                    <a:pt x="1012" y="343"/>
                    <a:pt x="1006" y="340"/>
                  </a:cubicBezTo>
                  <a:cubicBezTo>
                    <a:pt x="1001" y="337"/>
                    <a:pt x="994" y="340"/>
                    <a:pt x="999" y="335"/>
                  </a:cubicBezTo>
                  <a:cubicBezTo>
                    <a:pt x="1004" y="330"/>
                    <a:pt x="1003" y="317"/>
                    <a:pt x="1000" y="310"/>
                  </a:cubicBezTo>
                  <a:cubicBezTo>
                    <a:pt x="997" y="302"/>
                    <a:pt x="990" y="293"/>
                    <a:pt x="989" y="282"/>
                  </a:cubicBezTo>
                  <a:cubicBezTo>
                    <a:pt x="988" y="272"/>
                    <a:pt x="988" y="264"/>
                    <a:pt x="984" y="266"/>
                  </a:cubicBezTo>
                  <a:cubicBezTo>
                    <a:pt x="979" y="269"/>
                    <a:pt x="975" y="275"/>
                    <a:pt x="971" y="284"/>
                  </a:cubicBezTo>
                  <a:cubicBezTo>
                    <a:pt x="967" y="292"/>
                    <a:pt x="962" y="297"/>
                    <a:pt x="959" y="297"/>
                  </a:cubicBezTo>
                  <a:cubicBezTo>
                    <a:pt x="957" y="298"/>
                    <a:pt x="957" y="307"/>
                    <a:pt x="951" y="301"/>
                  </a:cubicBezTo>
                  <a:cubicBezTo>
                    <a:pt x="946" y="296"/>
                    <a:pt x="940" y="290"/>
                    <a:pt x="938" y="288"/>
                  </a:cubicBezTo>
                  <a:cubicBezTo>
                    <a:pt x="936" y="285"/>
                    <a:pt x="931" y="281"/>
                    <a:pt x="937" y="270"/>
                  </a:cubicBezTo>
                  <a:cubicBezTo>
                    <a:pt x="943" y="259"/>
                    <a:pt x="943" y="251"/>
                    <a:pt x="940" y="250"/>
                  </a:cubicBezTo>
                  <a:cubicBezTo>
                    <a:pt x="937" y="248"/>
                    <a:pt x="930" y="259"/>
                    <a:pt x="924" y="246"/>
                  </a:cubicBezTo>
                  <a:cubicBezTo>
                    <a:pt x="919" y="233"/>
                    <a:pt x="920" y="229"/>
                    <a:pt x="912" y="227"/>
                  </a:cubicBezTo>
                  <a:cubicBezTo>
                    <a:pt x="903" y="224"/>
                    <a:pt x="904" y="227"/>
                    <a:pt x="893" y="224"/>
                  </a:cubicBezTo>
                  <a:cubicBezTo>
                    <a:pt x="881" y="221"/>
                    <a:pt x="883" y="213"/>
                    <a:pt x="874" y="219"/>
                  </a:cubicBezTo>
                  <a:cubicBezTo>
                    <a:pt x="865" y="224"/>
                    <a:pt x="857" y="220"/>
                    <a:pt x="861" y="232"/>
                  </a:cubicBezTo>
                  <a:cubicBezTo>
                    <a:pt x="866" y="244"/>
                    <a:pt x="866" y="250"/>
                    <a:pt x="862" y="250"/>
                  </a:cubicBezTo>
                  <a:cubicBezTo>
                    <a:pt x="857" y="251"/>
                    <a:pt x="853" y="256"/>
                    <a:pt x="856" y="261"/>
                  </a:cubicBezTo>
                  <a:cubicBezTo>
                    <a:pt x="859" y="266"/>
                    <a:pt x="871" y="263"/>
                    <a:pt x="861" y="275"/>
                  </a:cubicBezTo>
                  <a:cubicBezTo>
                    <a:pt x="851" y="286"/>
                    <a:pt x="847" y="298"/>
                    <a:pt x="852" y="301"/>
                  </a:cubicBezTo>
                  <a:cubicBezTo>
                    <a:pt x="857" y="305"/>
                    <a:pt x="864" y="312"/>
                    <a:pt x="861" y="320"/>
                  </a:cubicBezTo>
                  <a:cubicBezTo>
                    <a:pt x="858" y="328"/>
                    <a:pt x="859" y="346"/>
                    <a:pt x="844" y="355"/>
                  </a:cubicBezTo>
                  <a:cubicBezTo>
                    <a:pt x="829" y="365"/>
                    <a:pt x="828" y="371"/>
                    <a:pt x="828" y="374"/>
                  </a:cubicBezTo>
                  <a:cubicBezTo>
                    <a:pt x="827" y="377"/>
                    <a:pt x="825" y="390"/>
                    <a:pt x="829" y="396"/>
                  </a:cubicBezTo>
                  <a:cubicBezTo>
                    <a:pt x="833" y="402"/>
                    <a:pt x="835" y="405"/>
                    <a:pt x="831" y="407"/>
                  </a:cubicBezTo>
                  <a:cubicBezTo>
                    <a:pt x="828" y="409"/>
                    <a:pt x="822" y="421"/>
                    <a:pt x="817" y="418"/>
                  </a:cubicBezTo>
                  <a:cubicBezTo>
                    <a:pt x="813" y="415"/>
                    <a:pt x="809" y="413"/>
                    <a:pt x="805" y="409"/>
                  </a:cubicBezTo>
                  <a:cubicBezTo>
                    <a:pt x="802" y="405"/>
                    <a:pt x="795" y="397"/>
                    <a:pt x="801" y="397"/>
                  </a:cubicBezTo>
                  <a:cubicBezTo>
                    <a:pt x="806" y="398"/>
                    <a:pt x="815" y="394"/>
                    <a:pt x="810" y="390"/>
                  </a:cubicBezTo>
                  <a:cubicBezTo>
                    <a:pt x="806" y="387"/>
                    <a:pt x="803" y="386"/>
                    <a:pt x="804" y="378"/>
                  </a:cubicBezTo>
                  <a:cubicBezTo>
                    <a:pt x="805" y="371"/>
                    <a:pt x="800" y="354"/>
                    <a:pt x="796" y="354"/>
                  </a:cubicBezTo>
                  <a:cubicBezTo>
                    <a:pt x="792" y="354"/>
                    <a:pt x="781" y="354"/>
                    <a:pt x="781" y="347"/>
                  </a:cubicBezTo>
                  <a:cubicBezTo>
                    <a:pt x="780" y="340"/>
                    <a:pt x="756" y="333"/>
                    <a:pt x="749" y="329"/>
                  </a:cubicBezTo>
                  <a:cubicBezTo>
                    <a:pt x="743" y="324"/>
                    <a:pt x="740" y="318"/>
                    <a:pt x="728" y="319"/>
                  </a:cubicBezTo>
                  <a:cubicBezTo>
                    <a:pt x="715" y="320"/>
                    <a:pt x="715" y="325"/>
                    <a:pt x="716" y="311"/>
                  </a:cubicBezTo>
                  <a:cubicBezTo>
                    <a:pt x="716" y="296"/>
                    <a:pt x="723" y="296"/>
                    <a:pt x="714" y="292"/>
                  </a:cubicBezTo>
                  <a:cubicBezTo>
                    <a:pt x="704" y="288"/>
                    <a:pt x="696" y="290"/>
                    <a:pt x="703" y="278"/>
                  </a:cubicBezTo>
                  <a:cubicBezTo>
                    <a:pt x="711" y="266"/>
                    <a:pt x="700" y="262"/>
                    <a:pt x="714" y="253"/>
                  </a:cubicBezTo>
                  <a:cubicBezTo>
                    <a:pt x="728" y="243"/>
                    <a:pt x="740" y="217"/>
                    <a:pt x="741" y="216"/>
                  </a:cubicBezTo>
                  <a:cubicBezTo>
                    <a:pt x="743" y="214"/>
                    <a:pt x="751" y="215"/>
                    <a:pt x="755" y="207"/>
                  </a:cubicBezTo>
                  <a:cubicBezTo>
                    <a:pt x="758" y="199"/>
                    <a:pt x="753" y="194"/>
                    <a:pt x="766" y="193"/>
                  </a:cubicBezTo>
                  <a:cubicBezTo>
                    <a:pt x="779" y="193"/>
                    <a:pt x="781" y="195"/>
                    <a:pt x="787" y="183"/>
                  </a:cubicBezTo>
                  <a:cubicBezTo>
                    <a:pt x="794" y="172"/>
                    <a:pt x="803" y="167"/>
                    <a:pt x="792" y="163"/>
                  </a:cubicBezTo>
                  <a:cubicBezTo>
                    <a:pt x="782" y="160"/>
                    <a:pt x="773" y="156"/>
                    <a:pt x="777" y="156"/>
                  </a:cubicBezTo>
                  <a:cubicBezTo>
                    <a:pt x="782" y="156"/>
                    <a:pt x="797" y="158"/>
                    <a:pt x="800" y="156"/>
                  </a:cubicBezTo>
                  <a:cubicBezTo>
                    <a:pt x="802" y="155"/>
                    <a:pt x="819" y="149"/>
                    <a:pt x="814" y="144"/>
                  </a:cubicBezTo>
                  <a:cubicBezTo>
                    <a:pt x="808" y="139"/>
                    <a:pt x="804" y="138"/>
                    <a:pt x="809" y="137"/>
                  </a:cubicBezTo>
                  <a:cubicBezTo>
                    <a:pt x="813" y="136"/>
                    <a:pt x="818" y="142"/>
                    <a:pt x="822" y="141"/>
                  </a:cubicBezTo>
                  <a:cubicBezTo>
                    <a:pt x="826" y="140"/>
                    <a:pt x="825" y="129"/>
                    <a:pt x="829" y="130"/>
                  </a:cubicBezTo>
                  <a:cubicBezTo>
                    <a:pt x="834" y="131"/>
                    <a:pt x="838" y="137"/>
                    <a:pt x="844" y="132"/>
                  </a:cubicBezTo>
                  <a:cubicBezTo>
                    <a:pt x="850" y="128"/>
                    <a:pt x="863" y="131"/>
                    <a:pt x="861" y="121"/>
                  </a:cubicBezTo>
                  <a:cubicBezTo>
                    <a:pt x="859" y="112"/>
                    <a:pt x="848" y="113"/>
                    <a:pt x="854" y="107"/>
                  </a:cubicBezTo>
                  <a:cubicBezTo>
                    <a:pt x="861" y="101"/>
                    <a:pt x="862" y="98"/>
                    <a:pt x="858" y="94"/>
                  </a:cubicBezTo>
                  <a:cubicBezTo>
                    <a:pt x="854" y="90"/>
                    <a:pt x="858" y="86"/>
                    <a:pt x="852" y="84"/>
                  </a:cubicBezTo>
                  <a:cubicBezTo>
                    <a:pt x="847" y="81"/>
                    <a:pt x="831" y="84"/>
                    <a:pt x="830" y="88"/>
                  </a:cubicBezTo>
                  <a:cubicBezTo>
                    <a:pt x="829" y="92"/>
                    <a:pt x="822" y="98"/>
                    <a:pt x="816" y="107"/>
                  </a:cubicBezTo>
                  <a:cubicBezTo>
                    <a:pt x="810" y="116"/>
                    <a:pt x="809" y="119"/>
                    <a:pt x="805" y="118"/>
                  </a:cubicBezTo>
                  <a:cubicBezTo>
                    <a:pt x="801" y="117"/>
                    <a:pt x="799" y="126"/>
                    <a:pt x="801" y="116"/>
                  </a:cubicBezTo>
                  <a:cubicBezTo>
                    <a:pt x="803" y="105"/>
                    <a:pt x="805" y="106"/>
                    <a:pt x="804" y="102"/>
                  </a:cubicBezTo>
                  <a:cubicBezTo>
                    <a:pt x="802" y="99"/>
                    <a:pt x="797" y="93"/>
                    <a:pt x="793" y="92"/>
                  </a:cubicBezTo>
                  <a:cubicBezTo>
                    <a:pt x="790" y="91"/>
                    <a:pt x="787" y="90"/>
                    <a:pt x="783" y="96"/>
                  </a:cubicBezTo>
                  <a:cubicBezTo>
                    <a:pt x="780" y="102"/>
                    <a:pt x="780" y="85"/>
                    <a:pt x="776" y="82"/>
                  </a:cubicBezTo>
                  <a:cubicBezTo>
                    <a:pt x="773" y="80"/>
                    <a:pt x="781" y="78"/>
                    <a:pt x="773" y="70"/>
                  </a:cubicBezTo>
                  <a:cubicBezTo>
                    <a:pt x="765" y="62"/>
                    <a:pt x="769" y="51"/>
                    <a:pt x="763" y="49"/>
                  </a:cubicBezTo>
                  <a:cubicBezTo>
                    <a:pt x="757" y="47"/>
                    <a:pt x="756" y="47"/>
                    <a:pt x="758" y="41"/>
                  </a:cubicBezTo>
                  <a:cubicBezTo>
                    <a:pt x="760" y="34"/>
                    <a:pt x="748" y="27"/>
                    <a:pt x="763" y="30"/>
                  </a:cubicBezTo>
                  <a:cubicBezTo>
                    <a:pt x="778" y="33"/>
                    <a:pt x="778" y="35"/>
                    <a:pt x="784" y="28"/>
                  </a:cubicBezTo>
                  <a:cubicBezTo>
                    <a:pt x="791" y="22"/>
                    <a:pt x="806" y="16"/>
                    <a:pt x="799" y="11"/>
                  </a:cubicBezTo>
                  <a:cubicBezTo>
                    <a:pt x="791" y="5"/>
                    <a:pt x="780" y="3"/>
                    <a:pt x="776" y="1"/>
                  </a:cubicBezTo>
                  <a:cubicBezTo>
                    <a:pt x="773" y="0"/>
                    <a:pt x="755" y="4"/>
                    <a:pt x="755" y="4"/>
                  </a:cubicBezTo>
                  <a:cubicBezTo>
                    <a:pt x="755" y="4"/>
                    <a:pt x="746" y="26"/>
                    <a:pt x="745" y="27"/>
                  </a:cubicBezTo>
                  <a:cubicBezTo>
                    <a:pt x="744" y="29"/>
                    <a:pt x="752" y="31"/>
                    <a:pt x="745" y="43"/>
                  </a:cubicBezTo>
                  <a:cubicBezTo>
                    <a:pt x="739" y="55"/>
                    <a:pt x="733" y="51"/>
                    <a:pt x="732" y="62"/>
                  </a:cubicBezTo>
                  <a:cubicBezTo>
                    <a:pt x="730" y="72"/>
                    <a:pt x="731" y="83"/>
                    <a:pt x="731" y="83"/>
                  </a:cubicBezTo>
                  <a:cubicBezTo>
                    <a:pt x="731" y="83"/>
                    <a:pt x="744" y="90"/>
                    <a:pt x="743" y="90"/>
                  </a:cubicBezTo>
                  <a:cubicBezTo>
                    <a:pt x="741" y="90"/>
                    <a:pt x="751" y="100"/>
                    <a:pt x="747" y="102"/>
                  </a:cubicBezTo>
                  <a:cubicBezTo>
                    <a:pt x="743" y="104"/>
                    <a:pt x="750" y="109"/>
                    <a:pt x="739" y="109"/>
                  </a:cubicBezTo>
                  <a:cubicBezTo>
                    <a:pt x="728" y="109"/>
                    <a:pt x="718" y="105"/>
                    <a:pt x="721" y="104"/>
                  </a:cubicBezTo>
                  <a:cubicBezTo>
                    <a:pt x="724" y="103"/>
                    <a:pt x="735" y="100"/>
                    <a:pt x="732" y="96"/>
                  </a:cubicBezTo>
                  <a:cubicBezTo>
                    <a:pt x="729" y="92"/>
                    <a:pt x="718" y="81"/>
                    <a:pt x="713" y="85"/>
                  </a:cubicBezTo>
                  <a:cubicBezTo>
                    <a:pt x="709" y="89"/>
                    <a:pt x="692" y="95"/>
                    <a:pt x="695" y="96"/>
                  </a:cubicBezTo>
                  <a:cubicBezTo>
                    <a:pt x="698" y="98"/>
                    <a:pt x="713" y="102"/>
                    <a:pt x="708" y="105"/>
                  </a:cubicBezTo>
                  <a:cubicBezTo>
                    <a:pt x="702" y="108"/>
                    <a:pt x="698" y="117"/>
                    <a:pt x="691" y="116"/>
                  </a:cubicBezTo>
                  <a:cubicBezTo>
                    <a:pt x="684" y="116"/>
                    <a:pt x="666" y="115"/>
                    <a:pt x="659" y="113"/>
                  </a:cubicBezTo>
                  <a:cubicBezTo>
                    <a:pt x="652" y="112"/>
                    <a:pt x="644" y="106"/>
                    <a:pt x="653" y="102"/>
                  </a:cubicBezTo>
                  <a:cubicBezTo>
                    <a:pt x="662" y="99"/>
                    <a:pt x="622" y="99"/>
                    <a:pt x="617" y="105"/>
                  </a:cubicBezTo>
                  <a:cubicBezTo>
                    <a:pt x="612" y="111"/>
                    <a:pt x="612" y="114"/>
                    <a:pt x="604" y="113"/>
                  </a:cubicBezTo>
                  <a:cubicBezTo>
                    <a:pt x="595" y="113"/>
                    <a:pt x="554" y="113"/>
                    <a:pt x="554" y="113"/>
                  </a:cubicBezTo>
                  <a:cubicBezTo>
                    <a:pt x="554" y="113"/>
                    <a:pt x="568" y="106"/>
                    <a:pt x="556" y="99"/>
                  </a:cubicBezTo>
                  <a:cubicBezTo>
                    <a:pt x="543" y="93"/>
                    <a:pt x="534" y="95"/>
                    <a:pt x="532" y="95"/>
                  </a:cubicBezTo>
                  <a:cubicBezTo>
                    <a:pt x="530" y="95"/>
                    <a:pt x="527" y="95"/>
                    <a:pt x="520" y="91"/>
                  </a:cubicBezTo>
                  <a:cubicBezTo>
                    <a:pt x="513" y="88"/>
                    <a:pt x="506" y="85"/>
                    <a:pt x="504" y="84"/>
                  </a:cubicBezTo>
                  <a:cubicBezTo>
                    <a:pt x="502" y="82"/>
                    <a:pt x="490" y="81"/>
                    <a:pt x="487" y="83"/>
                  </a:cubicBezTo>
                  <a:cubicBezTo>
                    <a:pt x="484" y="84"/>
                    <a:pt x="484" y="90"/>
                    <a:pt x="482" y="90"/>
                  </a:cubicBezTo>
                  <a:cubicBezTo>
                    <a:pt x="479" y="91"/>
                    <a:pt x="476" y="91"/>
                    <a:pt x="476" y="83"/>
                  </a:cubicBezTo>
                  <a:cubicBezTo>
                    <a:pt x="476" y="75"/>
                    <a:pt x="469" y="80"/>
                    <a:pt x="469" y="80"/>
                  </a:cubicBezTo>
                  <a:cubicBezTo>
                    <a:pt x="465" y="88"/>
                    <a:pt x="465" y="88"/>
                    <a:pt x="465" y="88"/>
                  </a:cubicBezTo>
                  <a:cubicBezTo>
                    <a:pt x="465" y="88"/>
                    <a:pt x="461" y="88"/>
                    <a:pt x="459" y="84"/>
                  </a:cubicBezTo>
                  <a:cubicBezTo>
                    <a:pt x="458" y="81"/>
                    <a:pt x="458" y="78"/>
                    <a:pt x="455" y="76"/>
                  </a:cubicBezTo>
                  <a:cubicBezTo>
                    <a:pt x="452" y="74"/>
                    <a:pt x="457" y="73"/>
                    <a:pt x="449" y="73"/>
                  </a:cubicBezTo>
                  <a:cubicBezTo>
                    <a:pt x="442" y="74"/>
                    <a:pt x="442" y="82"/>
                    <a:pt x="438" y="81"/>
                  </a:cubicBezTo>
                  <a:cubicBezTo>
                    <a:pt x="433" y="81"/>
                    <a:pt x="440" y="69"/>
                    <a:pt x="423" y="77"/>
                  </a:cubicBezTo>
                  <a:cubicBezTo>
                    <a:pt x="405" y="86"/>
                    <a:pt x="382" y="89"/>
                    <a:pt x="371" y="95"/>
                  </a:cubicBezTo>
                  <a:cubicBezTo>
                    <a:pt x="360" y="100"/>
                    <a:pt x="357" y="95"/>
                    <a:pt x="334" y="85"/>
                  </a:cubicBezTo>
                  <a:cubicBezTo>
                    <a:pt x="310" y="75"/>
                    <a:pt x="284" y="83"/>
                    <a:pt x="238" y="71"/>
                  </a:cubicBezTo>
                  <a:cubicBezTo>
                    <a:pt x="192" y="60"/>
                    <a:pt x="185" y="67"/>
                    <a:pt x="170" y="71"/>
                  </a:cubicBezTo>
                  <a:cubicBezTo>
                    <a:pt x="155" y="75"/>
                    <a:pt x="142" y="71"/>
                    <a:pt x="131" y="82"/>
                  </a:cubicBezTo>
                  <a:cubicBezTo>
                    <a:pt x="120" y="93"/>
                    <a:pt x="122" y="98"/>
                    <a:pt x="108" y="100"/>
                  </a:cubicBezTo>
                  <a:cubicBezTo>
                    <a:pt x="94" y="101"/>
                    <a:pt x="83" y="105"/>
                    <a:pt x="85" y="108"/>
                  </a:cubicBezTo>
                  <a:cubicBezTo>
                    <a:pt x="87" y="111"/>
                    <a:pt x="98" y="113"/>
                    <a:pt x="101" y="115"/>
                  </a:cubicBezTo>
                  <a:cubicBezTo>
                    <a:pt x="104" y="117"/>
                    <a:pt x="103" y="129"/>
                    <a:pt x="111" y="132"/>
                  </a:cubicBezTo>
                  <a:cubicBezTo>
                    <a:pt x="120" y="135"/>
                    <a:pt x="135" y="133"/>
                    <a:pt x="131" y="138"/>
                  </a:cubicBezTo>
                  <a:cubicBezTo>
                    <a:pt x="128" y="142"/>
                    <a:pt x="118" y="156"/>
                    <a:pt x="114" y="152"/>
                  </a:cubicBezTo>
                  <a:cubicBezTo>
                    <a:pt x="109" y="148"/>
                    <a:pt x="104" y="142"/>
                    <a:pt x="98" y="142"/>
                  </a:cubicBezTo>
                  <a:cubicBezTo>
                    <a:pt x="92" y="142"/>
                    <a:pt x="79" y="146"/>
                    <a:pt x="74" y="149"/>
                  </a:cubicBezTo>
                  <a:cubicBezTo>
                    <a:pt x="69" y="152"/>
                    <a:pt x="60" y="153"/>
                    <a:pt x="61" y="159"/>
                  </a:cubicBezTo>
                  <a:cubicBezTo>
                    <a:pt x="62" y="165"/>
                    <a:pt x="69" y="162"/>
                    <a:pt x="68" y="167"/>
                  </a:cubicBezTo>
                  <a:cubicBezTo>
                    <a:pt x="67" y="173"/>
                    <a:pt x="58" y="168"/>
                    <a:pt x="58" y="175"/>
                  </a:cubicBezTo>
                  <a:cubicBezTo>
                    <a:pt x="59" y="182"/>
                    <a:pt x="78" y="187"/>
                    <a:pt x="87" y="184"/>
                  </a:cubicBezTo>
                  <a:cubicBezTo>
                    <a:pt x="96" y="181"/>
                    <a:pt x="102" y="171"/>
                    <a:pt x="107" y="178"/>
                  </a:cubicBezTo>
                  <a:cubicBezTo>
                    <a:pt x="112" y="185"/>
                    <a:pt x="115" y="201"/>
                    <a:pt x="104" y="204"/>
                  </a:cubicBezTo>
                  <a:cubicBezTo>
                    <a:pt x="93" y="207"/>
                    <a:pt x="64" y="214"/>
                    <a:pt x="61" y="221"/>
                  </a:cubicBezTo>
                  <a:cubicBezTo>
                    <a:pt x="59" y="229"/>
                    <a:pt x="50" y="242"/>
                    <a:pt x="46" y="243"/>
                  </a:cubicBezTo>
                  <a:cubicBezTo>
                    <a:pt x="42" y="243"/>
                    <a:pt x="42" y="254"/>
                    <a:pt x="46" y="258"/>
                  </a:cubicBezTo>
                  <a:cubicBezTo>
                    <a:pt x="49" y="262"/>
                    <a:pt x="45" y="261"/>
                    <a:pt x="47" y="269"/>
                  </a:cubicBezTo>
                  <a:cubicBezTo>
                    <a:pt x="49" y="277"/>
                    <a:pt x="52" y="286"/>
                    <a:pt x="59" y="280"/>
                  </a:cubicBezTo>
                  <a:cubicBezTo>
                    <a:pt x="66" y="275"/>
                    <a:pt x="75" y="280"/>
                    <a:pt x="70" y="287"/>
                  </a:cubicBezTo>
                  <a:cubicBezTo>
                    <a:pt x="65" y="295"/>
                    <a:pt x="55" y="299"/>
                    <a:pt x="70" y="299"/>
                  </a:cubicBezTo>
                  <a:cubicBezTo>
                    <a:pt x="85" y="299"/>
                    <a:pt x="83" y="292"/>
                    <a:pt x="95" y="296"/>
                  </a:cubicBezTo>
                  <a:cubicBezTo>
                    <a:pt x="107" y="301"/>
                    <a:pt x="110" y="295"/>
                    <a:pt x="107" y="304"/>
                  </a:cubicBezTo>
                  <a:cubicBezTo>
                    <a:pt x="103" y="314"/>
                    <a:pt x="93" y="327"/>
                    <a:pt x="78" y="334"/>
                  </a:cubicBezTo>
                  <a:cubicBezTo>
                    <a:pt x="63" y="341"/>
                    <a:pt x="60" y="340"/>
                    <a:pt x="48" y="347"/>
                  </a:cubicBezTo>
                  <a:cubicBezTo>
                    <a:pt x="36" y="354"/>
                    <a:pt x="0" y="373"/>
                    <a:pt x="11" y="372"/>
                  </a:cubicBezTo>
                  <a:cubicBezTo>
                    <a:pt x="23" y="372"/>
                    <a:pt x="43" y="358"/>
                    <a:pt x="48" y="356"/>
                  </a:cubicBezTo>
                  <a:cubicBezTo>
                    <a:pt x="54" y="354"/>
                    <a:pt x="56" y="362"/>
                    <a:pt x="65" y="356"/>
                  </a:cubicBezTo>
                  <a:cubicBezTo>
                    <a:pt x="73" y="350"/>
                    <a:pt x="107" y="325"/>
                    <a:pt x="118" y="318"/>
                  </a:cubicBezTo>
                  <a:cubicBezTo>
                    <a:pt x="129" y="311"/>
                    <a:pt x="145" y="307"/>
                    <a:pt x="146" y="297"/>
                  </a:cubicBezTo>
                  <a:cubicBezTo>
                    <a:pt x="147" y="287"/>
                    <a:pt x="147" y="278"/>
                    <a:pt x="155" y="276"/>
                  </a:cubicBezTo>
                  <a:cubicBezTo>
                    <a:pt x="164" y="273"/>
                    <a:pt x="166" y="266"/>
                    <a:pt x="175" y="260"/>
                  </a:cubicBezTo>
                  <a:cubicBezTo>
                    <a:pt x="184" y="253"/>
                    <a:pt x="193" y="244"/>
                    <a:pt x="197" y="246"/>
                  </a:cubicBezTo>
                  <a:cubicBezTo>
                    <a:pt x="201" y="248"/>
                    <a:pt x="193" y="252"/>
                    <a:pt x="186" y="257"/>
                  </a:cubicBezTo>
                  <a:cubicBezTo>
                    <a:pt x="178" y="261"/>
                    <a:pt x="171" y="267"/>
                    <a:pt x="170" y="276"/>
                  </a:cubicBezTo>
                  <a:cubicBezTo>
                    <a:pt x="169" y="286"/>
                    <a:pt x="156" y="296"/>
                    <a:pt x="167" y="291"/>
                  </a:cubicBezTo>
                  <a:cubicBezTo>
                    <a:pt x="177" y="286"/>
                    <a:pt x="184" y="279"/>
                    <a:pt x="191" y="275"/>
                  </a:cubicBezTo>
                  <a:cubicBezTo>
                    <a:pt x="199" y="271"/>
                    <a:pt x="204" y="277"/>
                    <a:pt x="207" y="268"/>
                  </a:cubicBezTo>
                  <a:cubicBezTo>
                    <a:pt x="210" y="259"/>
                    <a:pt x="206" y="251"/>
                    <a:pt x="214" y="256"/>
                  </a:cubicBezTo>
                  <a:cubicBezTo>
                    <a:pt x="221" y="260"/>
                    <a:pt x="231" y="269"/>
                    <a:pt x="240" y="273"/>
                  </a:cubicBezTo>
                  <a:cubicBezTo>
                    <a:pt x="249" y="277"/>
                    <a:pt x="249" y="268"/>
                    <a:pt x="271" y="278"/>
                  </a:cubicBezTo>
                  <a:cubicBezTo>
                    <a:pt x="294" y="288"/>
                    <a:pt x="293" y="282"/>
                    <a:pt x="296" y="299"/>
                  </a:cubicBezTo>
                  <a:cubicBezTo>
                    <a:pt x="298" y="315"/>
                    <a:pt x="307" y="300"/>
                    <a:pt x="313" y="303"/>
                  </a:cubicBezTo>
                  <a:cubicBezTo>
                    <a:pt x="320" y="306"/>
                    <a:pt x="327" y="306"/>
                    <a:pt x="328" y="319"/>
                  </a:cubicBezTo>
                  <a:cubicBezTo>
                    <a:pt x="330" y="333"/>
                    <a:pt x="332" y="338"/>
                    <a:pt x="330" y="347"/>
                  </a:cubicBezTo>
                  <a:cubicBezTo>
                    <a:pt x="328" y="356"/>
                    <a:pt x="341" y="353"/>
                    <a:pt x="342" y="363"/>
                  </a:cubicBezTo>
                  <a:cubicBezTo>
                    <a:pt x="342" y="372"/>
                    <a:pt x="341" y="384"/>
                    <a:pt x="342" y="387"/>
                  </a:cubicBezTo>
                  <a:cubicBezTo>
                    <a:pt x="343" y="389"/>
                    <a:pt x="358" y="391"/>
                    <a:pt x="354" y="398"/>
                  </a:cubicBezTo>
                  <a:cubicBezTo>
                    <a:pt x="351" y="405"/>
                    <a:pt x="352" y="412"/>
                    <a:pt x="355" y="419"/>
                  </a:cubicBezTo>
                  <a:cubicBezTo>
                    <a:pt x="359" y="425"/>
                    <a:pt x="363" y="427"/>
                    <a:pt x="372" y="436"/>
                  </a:cubicBezTo>
                  <a:cubicBezTo>
                    <a:pt x="381" y="445"/>
                    <a:pt x="399" y="461"/>
                    <a:pt x="393" y="463"/>
                  </a:cubicBezTo>
                  <a:cubicBezTo>
                    <a:pt x="388" y="466"/>
                    <a:pt x="382" y="461"/>
                    <a:pt x="376" y="468"/>
                  </a:cubicBezTo>
                  <a:cubicBezTo>
                    <a:pt x="370" y="475"/>
                    <a:pt x="374" y="477"/>
                    <a:pt x="369" y="496"/>
                  </a:cubicBezTo>
                  <a:cubicBezTo>
                    <a:pt x="364" y="514"/>
                    <a:pt x="365" y="515"/>
                    <a:pt x="360" y="529"/>
                  </a:cubicBezTo>
                  <a:cubicBezTo>
                    <a:pt x="354" y="544"/>
                    <a:pt x="351" y="548"/>
                    <a:pt x="349" y="560"/>
                  </a:cubicBezTo>
                  <a:cubicBezTo>
                    <a:pt x="347" y="572"/>
                    <a:pt x="342" y="580"/>
                    <a:pt x="351" y="591"/>
                  </a:cubicBezTo>
                  <a:cubicBezTo>
                    <a:pt x="360" y="602"/>
                    <a:pt x="346" y="603"/>
                    <a:pt x="358" y="619"/>
                  </a:cubicBezTo>
                  <a:cubicBezTo>
                    <a:pt x="370" y="635"/>
                    <a:pt x="376" y="631"/>
                    <a:pt x="382" y="641"/>
                  </a:cubicBezTo>
                  <a:cubicBezTo>
                    <a:pt x="389" y="651"/>
                    <a:pt x="407" y="648"/>
                    <a:pt x="402" y="661"/>
                  </a:cubicBezTo>
                  <a:cubicBezTo>
                    <a:pt x="397" y="674"/>
                    <a:pt x="399" y="681"/>
                    <a:pt x="408" y="691"/>
                  </a:cubicBezTo>
                  <a:cubicBezTo>
                    <a:pt x="418" y="701"/>
                    <a:pt x="419" y="704"/>
                    <a:pt x="415" y="708"/>
                  </a:cubicBezTo>
                  <a:cubicBezTo>
                    <a:pt x="411" y="712"/>
                    <a:pt x="405" y="716"/>
                    <a:pt x="409" y="718"/>
                  </a:cubicBezTo>
                  <a:cubicBezTo>
                    <a:pt x="412" y="720"/>
                    <a:pt x="417" y="719"/>
                    <a:pt x="422" y="727"/>
                  </a:cubicBezTo>
                  <a:cubicBezTo>
                    <a:pt x="427" y="736"/>
                    <a:pt x="427" y="743"/>
                    <a:pt x="430" y="746"/>
                  </a:cubicBezTo>
                  <a:cubicBezTo>
                    <a:pt x="433" y="749"/>
                    <a:pt x="441" y="755"/>
                    <a:pt x="440" y="758"/>
                  </a:cubicBezTo>
                  <a:cubicBezTo>
                    <a:pt x="440" y="762"/>
                    <a:pt x="451" y="766"/>
                    <a:pt x="451" y="761"/>
                  </a:cubicBezTo>
                  <a:cubicBezTo>
                    <a:pt x="451" y="756"/>
                    <a:pt x="458" y="762"/>
                    <a:pt x="451" y="746"/>
                  </a:cubicBezTo>
                  <a:cubicBezTo>
                    <a:pt x="443" y="730"/>
                    <a:pt x="431" y="717"/>
                    <a:pt x="427" y="707"/>
                  </a:cubicBezTo>
                  <a:cubicBezTo>
                    <a:pt x="424" y="697"/>
                    <a:pt x="419" y="683"/>
                    <a:pt x="421" y="679"/>
                  </a:cubicBezTo>
                  <a:cubicBezTo>
                    <a:pt x="422" y="675"/>
                    <a:pt x="424" y="664"/>
                    <a:pt x="431" y="670"/>
                  </a:cubicBezTo>
                  <a:cubicBezTo>
                    <a:pt x="438" y="676"/>
                    <a:pt x="432" y="687"/>
                    <a:pt x="439" y="700"/>
                  </a:cubicBezTo>
                  <a:cubicBezTo>
                    <a:pt x="446" y="713"/>
                    <a:pt x="471" y="741"/>
                    <a:pt x="475" y="746"/>
                  </a:cubicBezTo>
                  <a:cubicBezTo>
                    <a:pt x="478" y="751"/>
                    <a:pt x="492" y="771"/>
                    <a:pt x="488" y="781"/>
                  </a:cubicBezTo>
                  <a:cubicBezTo>
                    <a:pt x="483" y="791"/>
                    <a:pt x="481" y="792"/>
                    <a:pt x="488" y="796"/>
                  </a:cubicBezTo>
                  <a:cubicBezTo>
                    <a:pt x="495" y="800"/>
                    <a:pt x="554" y="831"/>
                    <a:pt x="562" y="831"/>
                  </a:cubicBezTo>
                  <a:cubicBezTo>
                    <a:pt x="570" y="832"/>
                    <a:pt x="586" y="824"/>
                    <a:pt x="592" y="828"/>
                  </a:cubicBezTo>
                  <a:cubicBezTo>
                    <a:pt x="599" y="831"/>
                    <a:pt x="611" y="848"/>
                    <a:pt x="618" y="848"/>
                  </a:cubicBezTo>
                  <a:cubicBezTo>
                    <a:pt x="624" y="848"/>
                    <a:pt x="636" y="845"/>
                    <a:pt x="635" y="852"/>
                  </a:cubicBezTo>
                  <a:cubicBezTo>
                    <a:pt x="633" y="859"/>
                    <a:pt x="627" y="869"/>
                    <a:pt x="634" y="865"/>
                  </a:cubicBezTo>
                  <a:cubicBezTo>
                    <a:pt x="641" y="861"/>
                    <a:pt x="645" y="853"/>
                    <a:pt x="651" y="857"/>
                  </a:cubicBezTo>
                  <a:cubicBezTo>
                    <a:pt x="657" y="861"/>
                    <a:pt x="667" y="871"/>
                    <a:pt x="668" y="879"/>
                  </a:cubicBezTo>
                  <a:cubicBezTo>
                    <a:pt x="670" y="887"/>
                    <a:pt x="676" y="892"/>
                    <a:pt x="681" y="889"/>
                  </a:cubicBezTo>
                  <a:cubicBezTo>
                    <a:pt x="686" y="886"/>
                    <a:pt x="694" y="893"/>
                    <a:pt x="695" y="898"/>
                  </a:cubicBezTo>
                  <a:cubicBezTo>
                    <a:pt x="697" y="903"/>
                    <a:pt x="700" y="907"/>
                    <a:pt x="705" y="906"/>
                  </a:cubicBezTo>
                  <a:cubicBezTo>
                    <a:pt x="710" y="904"/>
                    <a:pt x="714" y="906"/>
                    <a:pt x="714" y="910"/>
                  </a:cubicBezTo>
                  <a:cubicBezTo>
                    <a:pt x="714" y="913"/>
                    <a:pt x="717" y="918"/>
                    <a:pt x="721" y="913"/>
                  </a:cubicBezTo>
                  <a:cubicBezTo>
                    <a:pt x="726" y="908"/>
                    <a:pt x="725" y="903"/>
                    <a:pt x="727" y="903"/>
                  </a:cubicBezTo>
                  <a:cubicBezTo>
                    <a:pt x="729" y="903"/>
                    <a:pt x="737" y="899"/>
                    <a:pt x="738" y="905"/>
                  </a:cubicBezTo>
                  <a:cubicBezTo>
                    <a:pt x="739" y="911"/>
                    <a:pt x="748" y="921"/>
                    <a:pt x="745" y="931"/>
                  </a:cubicBezTo>
                  <a:cubicBezTo>
                    <a:pt x="741" y="940"/>
                    <a:pt x="746" y="954"/>
                    <a:pt x="735" y="955"/>
                  </a:cubicBezTo>
                  <a:cubicBezTo>
                    <a:pt x="723" y="956"/>
                    <a:pt x="720" y="963"/>
                    <a:pt x="724" y="968"/>
                  </a:cubicBezTo>
                  <a:cubicBezTo>
                    <a:pt x="728" y="972"/>
                    <a:pt x="721" y="969"/>
                    <a:pt x="714" y="974"/>
                  </a:cubicBezTo>
                  <a:cubicBezTo>
                    <a:pt x="708" y="979"/>
                    <a:pt x="696" y="975"/>
                    <a:pt x="699" y="985"/>
                  </a:cubicBezTo>
                  <a:cubicBezTo>
                    <a:pt x="703" y="995"/>
                    <a:pt x="698" y="1008"/>
                    <a:pt x="698" y="1008"/>
                  </a:cubicBezTo>
                  <a:cubicBezTo>
                    <a:pt x="698" y="1008"/>
                    <a:pt x="711" y="1014"/>
                    <a:pt x="703" y="1015"/>
                  </a:cubicBezTo>
                  <a:cubicBezTo>
                    <a:pt x="694" y="1016"/>
                    <a:pt x="695" y="1018"/>
                    <a:pt x="692" y="1027"/>
                  </a:cubicBezTo>
                  <a:cubicBezTo>
                    <a:pt x="690" y="1036"/>
                    <a:pt x="690" y="1048"/>
                    <a:pt x="693" y="1048"/>
                  </a:cubicBezTo>
                  <a:cubicBezTo>
                    <a:pt x="696" y="1047"/>
                    <a:pt x="713" y="1067"/>
                    <a:pt x="715" y="1079"/>
                  </a:cubicBezTo>
                  <a:cubicBezTo>
                    <a:pt x="717" y="1091"/>
                    <a:pt x="724" y="1107"/>
                    <a:pt x="726" y="1119"/>
                  </a:cubicBezTo>
                  <a:cubicBezTo>
                    <a:pt x="727" y="1131"/>
                    <a:pt x="743" y="1135"/>
                    <a:pt x="750" y="1138"/>
                  </a:cubicBezTo>
                  <a:cubicBezTo>
                    <a:pt x="756" y="1141"/>
                    <a:pt x="771" y="1146"/>
                    <a:pt x="772" y="1153"/>
                  </a:cubicBezTo>
                  <a:cubicBezTo>
                    <a:pt x="774" y="1159"/>
                    <a:pt x="781" y="1152"/>
                    <a:pt x="779" y="1169"/>
                  </a:cubicBezTo>
                  <a:cubicBezTo>
                    <a:pt x="778" y="1186"/>
                    <a:pt x="772" y="1213"/>
                    <a:pt x="766" y="1225"/>
                  </a:cubicBezTo>
                  <a:cubicBezTo>
                    <a:pt x="760" y="1238"/>
                    <a:pt x="760" y="1241"/>
                    <a:pt x="755" y="1260"/>
                  </a:cubicBezTo>
                  <a:cubicBezTo>
                    <a:pt x="750" y="1279"/>
                    <a:pt x="752" y="1284"/>
                    <a:pt x="749" y="1291"/>
                  </a:cubicBezTo>
                  <a:cubicBezTo>
                    <a:pt x="746" y="1298"/>
                    <a:pt x="739" y="1327"/>
                    <a:pt x="730" y="1338"/>
                  </a:cubicBezTo>
                  <a:cubicBezTo>
                    <a:pt x="720" y="1349"/>
                    <a:pt x="711" y="1350"/>
                    <a:pt x="710" y="1367"/>
                  </a:cubicBezTo>
                  <a:cubicBezTo>
                    <a:pt x="708" y="1384"/>
                    <a:pt x="701" y="1393"/>
                    <a:pt x="698" y="1404"/>
                  </a:cubicBezTo>
                  <a:cubicBezTo>
                    <a:pt x="695" y="1416"/>
                    <a:pt x="688" y="1431"/>
                    <a:pt x="689" y="1436"/>
                  </a:cubicBezTo>
                  <a:cubicBezTo>
                    <a:pt x="689" y="1442"/>
                    <a:pt x="697" y="1435"/>
                    <a:pt x="697" y="1435"/>
                  </a:cubicBezTo>
                  <a:cubicBezTo>
                    <a:pt x="697" y="1435"/>
                    <a:pt x="707" y="1415"/>
                    <a:pt x="710" y="1416"/>
                  </a:cubicBezTo>
                  <a:cubicBezTo>
                    <a:pt x="713" y="1416"/>
                    <a:pt x="712" y="1412"/>
                    <a:pt x="712" y="1423"/>
                  </a:cubicBezTo>
                  <a:cubicBezTo>
                    <a:pt x="712" y="1434"/>
                    <a:pt x="703" y="1447"/>
                    <a:pt x="697" y="1451"/>
                  </a:cubicBezTo>
                  <a:cubicBezTo>
                    <a:pt x="692" y="1456"/>
                    <a:pt x="692" y="1456"/>
                    <a:pt x="682" y="1463"/>
                  </a:cubicBezTo>
                  <a:cubicBezTo>
                    <a:pt x="672" y="1470"/>
                    <a:pt x="672" y="1476"/>
                    <a:pt x="672" y="1479"/>
                  </a:cubicBezTo>
                  <a:cubicBezTo>
                    <a:pt x="672" y="1481"/>
                    <a:pt x="680" y="1484"/>
                    <a:pt x="676" y="1486"/>
                  </a:cubicBezTo>
                  <a:cubicBezTo>
                    <a:pt x="672" y="1488"/>
                    <a:pt x="674" y="1490"/>
                    <a:pt x="670" y="1493"/>
                  </a:cubicBezTo>
                  <a:cubicBezTo>
                    <a:pt x="667" y="1495"/>
                    <a:pt x="660" y="1498"/>
                    <a:pt x="663" y="1502"/>
                  </a:cubicBezTo>
                  <a:cubicBezTo>
                    <a:pt x="666" y="1507"/>
                    <a:pt x="659" y="1517"/>
                    <a:pt x="660" y="1524"/>
                  </a:cubicBezTo>
                  <a:cubicBezTo>
                    <a:pt x="660" y="1530"/>
                    <a:pt x="666" y="1541"/>
                    <a:pt x="666" y="1541"/>
                  </a:cubicBezTo>
                  <a:cubicBezTo>
                    <a:pt x="666" y="1541"/>
                    <a:pt x="674" y="1563"/>
                    <a:pt x="678" y="1566"/>
                  </a:cubicBezTo>
                  <a:cubicBezTo>
                    <a:pt x="682" y="1570"/>
                    <a:pt x="691" y="1572"/>
                    <a:pt x="690" y="1576"/>
                  </a:cubicBezTo>
                  <a:cubicBezTo>
                    <a:pt x="689" y="1581"/>
                    <a:pt x="698" y="1578"/>
                    <a:pt x="707" y="1582"/>
                  </a:cubicBezTo>
                  <a:cubicBezTo>
                    <a:pt x="716" y="1586"/>
                    <a:pt x="710" y="1601"/>
                    <a:pt x="727" y="1597"/>
                  </a:cubicBezTo>
                  <a:cubicBezTo>
                    <a:pt x="744" y="1594"/>
                    <a:pt x="759" y="1595"/>
                    <a:pt x="759" y="1595"/>
                  </a:cubicBezTo>
                  <a:cubicBezTo>
                    <a:pt x="759" y="1595"/>
                    <a:pt x="761" y="1597"/>
                    <a:pt x="767" y="1598"/>
                  </a:cubicBezTo>
                  <a:cubicBezTo>
                    <a:pt x="773" y="1599"/>
                    <a:pt x="790" y="1595"/>
                    <a:pt x="790" y="1595"/>
                  </a:cubicBezTo>
                  <a:lnTo>
                    <a:pt x="792" y="15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33" name="Freeform 111"/>
            <p:cNvSpPr/>
            <p:nvPr/>
          </p:nvSpPr>
          <p:spPr bwMode="auto">
            <a:xfrm>
              <a:off x="2484437" y="684213"/>
              <a:ext cx="1468438" cy="1327150"/>
            </a:xfrm>
            <a:custGeom>
              <a:avLst/>
              <a:gdLst>
                <a:gd name="T0" fmla="*/ 62 w 550"/>
                <a:gd name="T1" fmla="*/ 110 h 497"/>
                <a:gd name="T2" fmla="*/ 81 w 550"/>
                <a:gd name="T3" fmla="*/ 123 h 497"/>
                <a:gd name="T4" fmla="*/ 27 w 550"/>
                <a:gd name="T5" fmla="*/ 143 h 497"/>
                <a:gd name="T6" fmla="*/ 11 w 550"/>
                <a:gd name="T7" fmla="*/ 164 h 497"/>
                <a:gd name="T8" fmla="*/ 32 w 550"/>
                <a:gd name="T9" fmla="*/ 178 h 497"/>
                <a:gd name="T10" fmla="*/ 55 w 550"/>
                <a:gd name="T11" fmla="*/ 187 h 497"/>
                <a:gd name="T12" fmla="*/ 119 w 550"/>
                <a:gd name="T13" fmla="*/ 204 h 497"/>
                <a:gd name="T14" fmla="*/ 147 w 550"/>
                <a:gd name="T15" fmla="*/ 271 h 497"/>
                <a:gd name="T16" fmla="*/ 164 w 550"/>
                <a:gd name="T17" fmla="*/ 270 h 497"/>
                <a:gd name="T18" fmla="*/ 173 w 550"/>
                <a:gd name="T19" fmla="*/ 313 h 497"/>
                <a:gd name="T20" fmla="*/ 153 w 550"/>
                <a:gd name="T21" fmla="*/ 334 h 497"/>
                <a:gd name="T22" fmla="*/ 150 w 550"/>
                <a:gd name="T23" fmla="*/ 364 h 497"/>
                <a:gd name="T24" fmla="*/ 157 w 550"/>
                <a:gd name="T25" fmla="*/ 401 h 497"/>
                <a:gd name="T26" fmla="*/ 177 w 550"/>
                <a:gd name="T27" fmla="*/ 395 h 497"/>
                <a:gd name="T28" fmla="*/ 160 w 550"/>
                <a:gd name="T29" fmla="*/ 421 h 497"/>
                <a:gd name="T30" fmla="*/ 179 w 550"/>
                <a:gd name="T31" fmla="*/ 454 h 497"/>
                <a:gd name="T32" fmla="*/ 206 w 550"/>
                <a:gd name="T33" fmla="*/ 478 h 497"/>
                <a:gd name="T34" fmla="*/ 227 w 550"/>
                <a:gd name="T35" fmla="*/ 492 h 497"/>
                <a:gd name="T36" fmla="*/ 250 w 550"/>
                <a:gd name="T37" fmla="*/ 446 h 497"/>
                <a:gd name="T38" fmla="*/ 267 w 550"/>
                <a:gd name="T39" fmla="*/ 408 h 497"/>
                <a:gd name="T40" fmla="*/ 296 w 550"/>
                <a:gd name="T41" fmla="*/ 376 h 497"/>
                <a:gd name="T42" fmla="*/ 345 w 550"/>
                <a:gd name="T43" fmla="*/ 345 h 497"/>
                <a:gd name="T44" fmla="*/ 443 w 550"/>
                <a:gd name="T45" fmla="*/ 298 h 497"/>
                <a:gd name="T46" fmla="*/ 401 w 550"/>
                <a:gd name="T47" fmla="*/ 290 h 497"/>
                <a:gd name="T48" fmla="*/ 427 w 550"/>
                <a:gd name="T49" fmla="*/ 287 h 497"/>
                <a:gd name="T50" fmla="*/ 451 w 550"/>
                <a:gd name="T51" fmla="*/ 281 h 497"/>
                <a:gd name="T52" fmla="*/ 411 w 550"/>
                <a:gd name="T53" fmla="*/ 255 h 497"/>
                <a:gd name="T54" fmla="*/ 431 w 550"/>
                <a:gd name="T55" fmla="*/ 236 h 497"/>
                <a:gd name="T56" fmla="*/ 453 w 550"/>
                <a:gd name="T57" fmla="*/ 238 h 497"/>
                <a:gd name="T58" fmla="*/ 453 w 550"/>
                <a:gd name="T59" fmla="*/ 225 h 497"/>
                <a:gd name="T60" fmla="*/ 478 w 550"/>
                <a:gd name="T61" fmla="*/ 198 h 497"/>
                <a:gd name="T62" fmla="*/ 462 w 550"/>
                <a:gd name="T63" fmla="*/ 180 h 497"/>
                <a:gd name="T64" fmla="*/ 484 w 550"/>
                <a:gd name="T65" fmla="*/ 162 h 497"/>
                <a:gd name="T66" fmla="*/ 460 w 550"/>
                <a:gd name="T67" fmla="*/ 149 h 497"/>
                <a:gd name="T68" fmla="*/ 476 w 550"/>
                <a:gd name="T69" fmla="*/ 124 h 497"/>
                <a:gd name="T70" fmla="*/ 498 w 550"/>
                <a:gd name="T71" fmla="*/ 104 h 497"/>
                <a:gd name="T72" fmla="*/ 543 w 550"/>
                <a:gd name="T73" fmla="*/ 73 h 497"/>
                <a:gd name="T74" fmla="*/ 486 w 550"/>
                <a:gd name="T75" fmla="*/ 61 h 497"/>
                <a:gd name="T76" fmla="*/ 442 w 550"/>
                <a:gd name="T77" fmla="*/ 79 h 497"/>
                <a:gd name="T78" fmla="*/ 439 w 550"/>
                <a:gd name="T79" fmla="*/ 60 h 497"/>
                <a:gd name="T80" fmla="*/ 416 w 550"/>
                <a:gd name="T81" fmla="*/ 53 h 497"/>
                <a:gd name="T82" fmla="*/ 458 w 550"/>
                <a:gd name="T83" fmla="*/ 30 h 497"/>
                <a:gd name="T84" fmla="*/ 414 w 550"/>
                <a:gd name="T85" fmla="*/ 6 h 497"/>
                <a:gd name="T86" fmla="*/ 321 w 550"/>
                <a:gd name="T87" fmla="*/ 11 h 497"/>
                <a:gd name="T88" fmla="*/ 288 w 550"/>
                <a:gd name="T89" fmla="*/ 21 h 497"/>
                <a:gd name="T90" fmla="*/ 245 w 550"/>
                <a:gd name="T91" fmla="*/ 35 h 497"/>
                <a:gd name="T92" fmla="*/ 221 w 550"/>
                <a:gd name="T93" fmla="*/ 40 h 497"/>
                <a:gd name="T94" fmla="*/ 192 w 550"/>
                <a:gd name="T95" fmla="*/ 47 h 497"/>
                <a:gd name="T96" fmla="*/ 153 w 550"/>
                <a:gd name="T97" fmla="*/ 51 h 497"/>
                <a:gd name="T98" fmla="*/ 141 w 550"/>
                <a:gd name="T99" fmla="*/ 68 h 497"/>
                <a:gd name="T100" fmla="*/ 89 w 550"/>
                <a:gd name="T101" fmla="*/ 88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50" h="497">
                  <a:moveTo>
                    <a:pt x="67" y="99"/>
                  </a:moveTo>
                  <a:cubicBezTo>
                    <a:pt x="62" y="100"/>
                    <a:pt x="60" y="110"/>
                    <a:pt x="62" y="110"/>
                  </a:cubicBezTo>
                  <a:cubicBezTo>
                    <a:pt x="64" y="111"/>
                    <a:pt x="73" y="106"/>
                    <a:pt x="84" y="110"/>
                  </a:cubicBezTo>
                  <a:cubicBezTo>
                    <a:pt x="95" y="115"/>
                    <a:pt x="87" y="122"/>
                    <a:pt x="81" y="123"/>
                  </a:cubicBezTo>
                  <a:cubicBezTo>
                    <a:pt x="76" y="125"/>
                    <a:pt x="71" y="121"/>
                    <a:pt x="56" y="129"/>
                  </a:cubicBezTo>
                  <a:cubicBezTo>
                    <a:pt x="42" y="137"/>
                    <a:pt x="35" y="146"/>
                    <a:pt x="27" y="143"/>
                  </a:cubicBezTo>
                  <a:cubicBezTo>
                    <a:pt x="20" y="139"/>
                    <a:pt x="5" y="144"/>
                    <a:pt x="3" y="148"/>
                  </a:cubicBezTo>
                  <a:cubicBezTo>
                    <a:pt x="0" y="152"/>
                    <a:pt x="11" y="164"/>
                    <a:pt x="11" y="164"/>
                  </a:cubicBezTo>
                  <a:cubicBezTo>
                    <a:pt x="24" y="163"/>
                    <a:pt x="24" y="163"/>
                    <a:pt x="24" y="163"/>
                  </a:cubicBezTo>
                  <a:cubicBezTo>
                    <a:pt x="24" y="163"/>
                    <a:pt x="37" y="175"/>
                    <a:pt x="32" y="178"/>
                  </a:cubicBezTo>
                  <a:cubicBezTo>
                    <a:pt x="28" y="181"/>
                    <a:pt x="19" y="179"/>
                    <a:pt x="30" y="184"/>
                  </a:cubicBezTo>
                  <a:cubicBezTo>
                    <a:pt x="41" y="189"/>
                    <a:pt x="29" y="185"/>
                    <a:pt x="55" y="187"/>
                  </a:cubicBezTo>
                  <a:cubicBezTo>
                    <a:pt x="81" y="189"/>
                    <a:pt x="72" y="187"/>
                    <a:pt x="84" y="189"/>
                  </a:cubicBezTo>
                  <a:cubicBezTo>
                    <a:pt x="97" y="190"/>
                    <a:pt x="116" y="203"/>
                    <a:pt x="119" y="204"/>
                  </a:cubicBezTo>
                  <a:cubicBezTo>
                    <a:pt x="123" y="204"/>
                    <a:pt x="138" y="205"/>
                    <a:pt x="139" y="217"/>
                  </a:cubicBezTo>
                  <a:cubicBezTo>
                    <a:pt x="140" y="229"/>
                    <a:pt x="153" y="263"/>
                    <a:pt x="147" y="271"/>
                  </a:cubicBezTo>
                  <a:cubicBezTo>
                    <a:pt x="141" y="279"/>
                    <a:pt x="161" y="287"/>
                    <a:pt x="159" y="283"/>
                  </a:cubicBezTo>
                  <a:cubicBezTo>
                    <a:pt x="158" y="280"/>
                    <a:pt x="160" y="268"/>
                    <a:pt x="164" y="270"/>
                  </a:cubicBezTo>
                  <a:cubicBezTo>
                    <a:pt x="168" y="272"/>
                    <a:pt x="178" y="301"/>
                    <a:pt x="177" y="303"/>
                  </a:cubicBezTo>
                  <a:cubicBezTo>
                    <a:pt x="176" y="305"/>
                    <a:pt x="178" y="305"/>
                    <a:pt x="173" y="313"/>
                  </a:cubicBezTo>
                  <a:cubicBezTo>
                    <a:pt x="169" y="321"/>
                    <a:pt x="164" y="329"/>
                    <a:pt x="162" y="329"/>
                  </a:cubicBezTo>
                  <a:cubicBezTo>
                    <a:pt x="159" y="329"/>
                    <a:pt x="154" y="331"/>
                    <a:pt x="153" y="334"/>
                  </a:cubicBezTo>
                  <a:cubicBezTo>
                    <a:pt x="152" y="336"/>
                    <a:pt x="154" y="339"/>
                    <a:pt x="153" y="347"/>
                  </a:cubicBezTo>
                  <a:cubicBezTo>
                    <a:pt x="152" y="355"/>
                    <a:pt x="147" y="356"/>
                    <a:pt x="150" y="364"/>
                  </a:cubicBezTo>
                  <a:cubicBezTo>
                    <a:pt x="154" y="372"/>
                    <a:pt x="151" y="372"/>
                    <a:pt x="152" y="379"/>
                  </a:cubicBezTo>
                  <a:cubicBezTo>
                    <a:pt x="152" y="386"/>
                    <a:pt x="162" y="399"/>
                    <a:pt x="157" y="401"/>
                  </a:cubicBezTo>
                  <a:cubicBezTo>
                    <a:pt x="152" y="402"/>
                    <a:pt x="151" y="410"/>
                    <a:pt x="158" y="405"/>
                  </a:cubicBezTo>
                  <a:cubicBezTo>
                    <a:pt x="164" y="401"/>
                    <a:pt x="177" y="395"/>
                    <a:pt x="177" y="395"/>
                  </a:cubicBezTo>
                  <a:cubicBezTo>
                    <a:pt x="177" y="395"/>
                    <a:pt x="181" y="397"/>
                    <a:pt x="176" y="399"/>
                  </a:cubicBezTo>
                  <a:cubicBezTo>
                    <a:pt x="171" y="400"/>
                    <a:pt x="157" y="416"/>
                    <a:pt x="160" y="421"/>
                  </a:cubicBezTo>
                  <a:cubicBezTo>
                    <a:pt x="164" y="426"/>
                    <a:pt x="169" y="428"/>
                    <a:pt x="171" y="436"/>
                  </a:cubicBezTo>
                  <a:cubicBezTo>
                    <a:pt x="173" y="445"/>
                    <a:pt x="183" y="444"/>
                    <a:pt x="179" y="454"/>
                  </a:cubicBezTo>
                  <a:cubicBezTo>
                    <a:pt x="175" y="465"/>
                    <a:pt x="186" y="468"/>
                    <a:pt x="186" y="474"/>
                  </a:cubicBezTo>
                  <a:cubicBezTo>
                    <a:pt x="186" y="480"/>
                    <a:pt x="197" y="469"/>
                    <a:pt x="206" y="478"/>
                  </a:cubicBezTo>
                  <a:cubicBezTo>
                    <a:pt x="215" y="487"/>
                    <a:pt x="208" y="489"/>
                    <a:pt x="216" y="493"/>
                  </a:cubicBezTo>
                  <a:cubicBezTo>
                    <a:pt x="224" y="497"/>
                    <a:pt x="225" y="494"/>
                    <a:pt x="227" y="492"/>
                  </a:cubicBezTo>
                  <a:cubicBezTo>
                    <a:pt x="229" y="490"/>
                    <a:pt x="230" y="475"/>
                    <a:pt x="237" y="464"/>
                  </a:cubicBezTo>
                  <a:cubicBezTo>
                    <a:pt x="244" y="453"/>
                    <a:pt x="250" y="453"/>
                    <a:pt x="250" y="446"/>
                  </a:cubicBezTo>
                  <a:cubicBezTo>
                    <a:pt x="250" y="439"/>
                    <a:pt x="260" y="426"/>
                    <a:pt x="263" y="421"/>
                  </a:cubicBezTo>
                  <a:cubicBezTo>
                    <a:pt x="265" y="417"/>
                    <a:pt x="273" y="412"/>
                    <a:pt x="267" y="408"/>
                  </a:cubicBezTo>
                  <a:cubicBezTo>
                    <a:pt x="261" y="404"/>
                    <a:pt x="271" y="400"/>
                    <a:pt x="281" y="393"/>
                  </a:cubicBezTo>
                  <a:cubicBezTo>
                    <a:pt x="290" y="386"/>
                    <a:pt x="288" y="378"/>
                    <a:pt x="296" y="376"/>
                  </a:cubicBezTo>
                  <a:cubicBezTo>
                    <a:pt x="305" y="374"/>
                    <a:pt x="298" y="370"/>
                    <a:pt x="311" y="366"/>
                  </a:cubicBezTo>
                  <a:cubicBezTo>
                    <a:pt x="324" y="361"/>
                    <a:pt x="336" y="351"/>
                    <a:pt x="345" y="345"/>
                  </a:cubicBezTo>
                  <a:cubicBezTo>
                    <a:pt x="353" y="339"/>
                    <a:pt x="350" y="336"/>
                    <a:pt x="366" y="332"/>
                  </a:cubicBezTo>
                  <a:cubicBezTo>
                    <a:pt x="383" y="328"/>
                    <a:pt x="443" y="298"/>
                    <a:pt x="443" y="298"/>
                  </a:cubicBezTo>
                  <a:cubicBezTo>
                    <a:pt x="443" y="298"/>
                    <a:pt x="431" y="296"/>
                    <a:pt x="421" y="295"/>
                  </a:cubicBezTo>
                  <a:cubicBezTo>
                    <a:pt x="412" y="295"/>
                    <a:pt x="397" y="293"/>
                    <a:pt x="401" y="290"/>
                  </a:cubicBezTo>
                  <a:cubicBezTo>
                    <a:pt x="405" y="287"/>
                    <a:pt x="410" y="278"/>
                    <a:pt x="413" y="277"/>
                  </a:cubicBezTo>
                  <a:cubicBezTo>
                    <a:pt x="416" y="276"/>
                    <a:pt x="427" y="287"/>
                    <a:pt x="427" y="287"/>
                  </a:cubicBezTo>
                  <a:cubicBezTo>
                    <a:pt x="427" y="287"/>
                    <a:pt x="447" y="291"/>
                    <a:pt x="445" y="289"/>
                  </a:cubicBezTo>
                  <a:cubicBezTo>
                    <a:pt x="444" y="287"/>
                    <a:pt x="451" y="284"/>
                    <a:pt x="451" y="281"/>
                  </a:cubicBezTo>
                  <a:cubicBezTo>
                    <a:pt x="451" y="278"/>
                    <a:pt x="445" y="270"/>
                    <a:pt x="432" y="264"/>
                  </a:cubicBezTo>
                  <a:cubicBezTo>
                    <a:pt x="420" y="258"/>
                    <a:pt x="423" y="261"/>
                    <a:pt x="411" y="255"/>
                  </a:cubicBezTo>
                  <a:cubicBezTo>
                    <a:pt x="398" y="248"/>
                    <a:pt x="387" y="247"/>
                    <a:pt x="397" y="245"/>
                  </a:cubicBezTo>
                  <a:cubicBezTo>
                    <a:pt x="406" y="242"/>
                    <a:pt x="428" y="240"/>
                    <a:pt x="431" y="236"/>
                  </a:cubicBezTo>
                  <a:cubicBezTo>
                    <a:pt x="433" y="232"/>
                    <a:pt x="426" y="227"/>
                    <a:pt x="433" y="232"/>
                  </a:cubicBezTo>
                  <a:cubicBezTo>
                    <a:pt x="441" y="237"/>
                    <a:pt x="444" y="237"/>
                    <a:pt x="453" y="238"/>
                  </a:cubicBezTo>
                  <a:cubicBezTo>
                    <a:pt x="462" y="239"/>
                    <a:pt x="466" y="241"/>
                    <a:pt x="463" y="236"/>
                  </a:cubicBezTo>
                  <a:cubicBezTo>
                    <a:pt x="459" y="231"/>
                    <a:pt x="449" y="239"/>
                    <a:pt x="453" y="225"/>
                  </a:cubicBezTo>
                  <a:cubicBezTo>
                    <a:pt x="458" y="211"/>
                    <a:pt x="476" y="206"/>
                    <a:pt x="476" y="206"/>
                  </a:cubicBezTo>
                  <a:cubicBezTo>
                    <a:pt x="476" y="206"/>
                    <a:pt x="487" y="211"/>
                    <a:pt x="478" y="198"/>
                  </a:cubicBezTo>
                  <a:cubicBezTo>
                    <a:pt x="469" y="186"/>
                    <a:pt x="470" y="187"/>
                    <a:pt x="466" y="183"/>
                  </a:cubicBezTo>
                  <a:cubicBezTo>
                    <a:pt x="462" y="180"/>
                    <a:pt x="462" y="180"/>
                    <a:pt x="462" y="180"/>
                  </a:cubicBezTo>
                  <a:cubicBezTo>
                    <a:pt x="462" y="180"/>
                    <a:pt x="493" y="175"/>
                    <a:pt x="490" y="172"/>
                  </a:cubicBezTo>
                  <a:cubicBezTo>
                    <a:pt x="488" y="168"/>
                    <a:pt x="484" y="162"/>
                    <a:pt x="484" y="162"/>
                  </a:cubicBezTo>
                  <a:cubicBezTo>
                    <a:pt x="484" y="162"/>
                    <a:pt x="484" y="161"/>
                    <a:pt x="472" y="155"/>
                  </a:cubicBezTo>
                  <a:cubicBezTo>
                    <a:pt x="460" y="149"/>
                    <a:pt x="460" y="154"/>
                    <a:pt x="460" y="149"/>
                  </a:cubicBezTo>
                  <a:cubicBezTo>
                    <a:pt x="459" y="144"/>
                    <a:pt x="470" y="137"/>
                    <a:pt x="471" y="133"/>
                  </a:cubicBezTo>
                  <a:cubicBezTo>
                    <a:pt x="473" y="129"/>
                    <a:pt x="476" y="126"/>
                    <a:pt x="476" y="124"/>
                  </a:cubicBezTo>
                  <a:cubicBezTo>
                    <a:pt x="476" y="122"/>
                    <a:pt x="477" y="116"/>
                    <a:pt x="479" y="115"/>
                  </a:cubicBezTo>
                  <a:cubicBezTo>
                    <a:pt x="481" y="114"/>
                    <a:pt x="489" y="112"/>
                    <a:pt x="498" y="104"/>
                  </a:cubicBezTo>
                  <a:cubicBezTo>
                    <a:pt x="507" y="95"/>
                    <a:pt x="515" y="83"/>
                    <a:pt x="518" y="83"/>
                  </a:cubicBezTo>
                  <a:cubicBezTo>
                    <a:pt x="522" y="83"/>
                    <a:pt x="539" y="75"/>
                    <a:pt x="543" y="73"/>
                  </a:cubicBezTo>
                  <a:cubicBezTo>
                    <a:pt x="546" y="71"/>
                    <a:pt x="550" y="64"/>
                    <a:pt x="536" y="63"/>
                  </a:cubicBezTo>
                  <a:cubicBezTo>
                    <a:pt x="521" y="61"/>
                    <a:pt x="490" y="56"/>
                    <a:pt x="486" y="61"/>
                  </a:cubicBezTo>
                  <a:cubicBezTo>
                    <a:pt x="481" y="67"/>
                    <a:pt x="471" y="73"/>
                    <a:pt x="468" y="79"/>
                  </a:cubicBezTo>
                  <a:cubicBezTo>
                    <a:pt x="465" y="85"/>
                    <a:pt x="448" y="80"/>
                    <a:pt x="442" y="79"/>
                  </a:cubicBezTo>
                  <a:cubicBezTo>
                    <a:pt x="436" y="77"/>
                    <a:pt x="466" y="69"/>
                    <a:pt x="459" y="63"/>
                  </a:cubicBezTo>
                  <a:cubicBezTo>
                    <a:pt x="452" y="56"/>
                    <a:pt x="453" y="54"/>
                    <a:pt x="439" y="60"/>
                  </a:cubicBezTo>
                  <a:cubicBezTo>
                    <a:pt x="425" y="66"/>
                    <a:pt x="426" y="71"/>
                    <a:pt x="419" y="72"/>
                  </a:cubicBezTo>
                  <a:cubicBezTo>
                    <a:pt x="412" y="73"/>
                    <a:pt x="401" y="60"/>
                    <a:pt x="416" y="53"/>
                  </a:cubicBezTo>
                  <a:cubicBezTo>
                    <a:pt x="431" y="46"/>
                    <a:pt x="469" y="52"/>
                    <a:pt x="470" y="48"/>
                  </a:cubicBezTo>
                  <a:cubicBezTo>
                    <a:pt x="472" y="44"/>
                    <a:pt x="468" y="33"/>
                    <a:pt x="458" y="30"/>
                  </a:cubicBezTo>
                  <a:cubicBezTo>
                    <a:pt x="448" y="27"/>
                    <a:pt x="429" y="20"/>
                    <a:pt x="422" y="17"/>
                  </a:cubicBezTo>
                  <a:cubicBezTo>
                    <a:pt x="416" y="13"/>
                    <a:pt x="414" y="6"/>
                    <a:pt x="414" y="6"/>
                  </a:cubicBezTo>
                  <a:cubicBezTo>
                    <a:pt x="371" y="0"/>
                    <a:pt x="371" y="0"/>
                    <a:pt x="371" y="0"/>
                  </a:cubicBezTo>
                  <a:cubicBezTo>
                    <a:pt x="371" y="0"/>
                    <a:pt x="326" y="10"/>
                    <a:pt x="321" y="11"/>
                  </a:cubicBezTo>
                  <a:cubicBezTo>
                    <a:pt x="316" y="11"/>
                    <a:pt x="317" y="15"/>
                    <a:pt x="305" y="17"/>
                  </a:cubicBezTo>
                  <a:cubicBezTo>
                    <a:pt x="293" y="20"/>
                    <a:pt x="288" y="21"/>
                    <a:pt x="288" y="21"/>
                  </a:cubicBezTo>
                  <a:cubicBezTo>
                    <a:pt x="288" y="21"/>
                    <a:pt x="274" y="18"/>
                    <a:pt x="263" y="20"/>
                  </a:cubicBezTo>
                  <a:cubicBezTo>
                    <a:pt x="252" y="22"/>
                    <a:pt x="245" y="35"/>
                    <a:pt x="245" y="35"/>
                  </a:cubicBezTo>
                  <a:cubicBezTo>
                    <a:pt x="245" y="35"/>
                    <a:pt x="250" y="38"/>
                    <a:pt x="252" y="40"/>
                  </a:cubicBezTo>
                  <a:cubicBezTo>
                    <a:pt x="255" y="42"/>
                    <a:pt x="234" y="41"/>
                    <a:pt x="221" y="40"/>
                  </a:cubicBezTo>
                  <a:cubicBezTo>
                    <a:pt x="208" y="38"/>
                    <a:pt x="208" y="43"/>
                    <a:pt x="205" y="52"/>
                  </a:cubicBezTo>
                  <a:cubicBezTo>
                    <a:pt x="201" y="60"/>
                    <a:pt x="197" y="54"/>
                    <a:pt x="192" y="47"/>
                  </a:cubicBezTo>
                  <a:cubicBezTo>
                    <a:pt x="187" y="40"/>
                    <a:pt x="182" y="42"/>
                    <a:pt x="178" y="48"/>
                  </a:cubicBezTo>
                  <a:cubicBezTo>
                    <a:pt x="174" y="54"/>
                    <a:pt x="168" y="46"/>
                    <a:pt x="153" y="51"/>
                  </a:cubicBezTo>
                  <a:cubicBezTo>
                    <a:pt x="139" y="56"/>
                    <a:pt x="126" y="61"/>
                    <a:pt x="126" y="61"/>
                  </a:cubicBezTo>
                  <a:cubicBezTo>
                    <a:pt x="126" y="61"/>
                    <a:pt x="145" y="65"/>
                    <a:pt x="141" y="68"/>
                  </a:cubicBezTo>
                  <a:cubicBezTo>
                    <a:pt x="137" y="71"/>
                    <a:pt x="111" y="77"/>
                    <a:pt x="111" y="77"/>
                  </a:cubicBezTo>
                  <a:cubicBezTo>
                    <a:pt x="111" y="77"/>
                    <a:pt x="92" y="88"/>
                    <a:pt x="89" y="88"/>
                  </a:cubicBezTo>
                  <a:cubicBezTo>
                    <a:pt x="85" y="88"/>
                    <a:pt x="67" y="99"/>
                    <a:pt x="67"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34" name="Freeform 112"/>
            <p:cNvSpPr/>
            <p:nvPr/>
          </p:nvSpPr>
          <p:spPr bwMode="auto">
            <a:xfrm>
              <a:off x="1952625" y="735013"/>
              <a:ext cx="868363" cy="539750"/>
            </a:xfrm>
            <a:custGeom>
              <a:avLst/>
              <a:gdLst>
                <a:gd name="T0" fmla="*/ 297 w 325"/>
                <a:gd name="T1" fmla="*/ 44 h 202"/>
                <a:gd name="T2" fmla="*/ 285 w 325"/>
                <a:gd name="T3" fmla="*/ 53 h 202"/>
                <a:gd name="T4" fmla="*/ 277 w 325"/>
                <a:gd name="T5" fmla="*/ 64 h 202"/>
                <a:gd name="T6" fmla="*/ 232 w 325"/>
                <a:gd name="T7" fmla="*/ 88 h 202"/>
                <a:gd name="T8" fmla="*/ 211 w 325"/>
                <a:gd name="T9" fmla="*/ 104 h 202"/>
                <a:gd name="T10" fmla="*/ 197 w 325"/>
                <a:gd name="T11" fmla="*/ 106 h 202"/>
                <a:gd name="T12" fmla="*/ 192 w 325"/>
                <a:gd name="T13" fmla="*/ 124 h 202"/>
                <a:gd name="T14" fmla="*/ 169 w 325"/>
                <a:gd name="T15" fmla="*/ 138 h 202"/>
                <a:gd name="T16" fmla="*/ 160 w 325"/>
                <a:gd name="T17" fmla="*/ 148 h 202"/>
                <a:gd name="T18" fmla="*/ 162 w 325"/>
                <a:gd name="T19" fmla="*/ 164 h 202"/>
                <a:gd name="T20" fmla="*/ 143 w 325"/>
                <a:gd name="T21" fmla="*/ 169 h 202"/>
                <a:gd name="T22" fmla="*/ 127 w 325"/>
                <a:gd name="T23" fmla="*/ 168 h 202"/>
                <a:gd name="T24" fmla="*/ 105 w 325"/>
                <a:gd name="T25" fmla="*/ 168 h 202"/>
                <a:gd name="T26" fmla="*/ 80 w 325"/>
                <a:gd name="T27" fmla="*/ 168 h 202"/>
                <a:gd name="T28" fmla="*/ 74 w 325"/>
                <a:gd name="T29" fmla="*/ 168 h 202"/>
                <a:gd name="T30" fmla="*/ 60 w 325"/>
                <a:gd name="T31" fmla="*/ 170 h 202"/>
                <a:gd name="T32" fmla="*/ 62 w 325"/>
                <a:gd name="T33" fmla="*/ 177 h 202"/>
                <a:gd name="T34" fmla="*/ 83 w 325"/>
                <a:gd name="T35" fmla="*/ 177 h 202"/>
                <a:gd name="T36" fmla="*/ 118 w 325"/>
                <a:gd name="T37" fmla="*/ 182 h 202"/>
                <a:gd name="T38" fmla="*/ 142 w 325"/>
                <a:gd name="T39" fmla="*/ 182 h 202"/>
                <a:gd name="T40" fmla="*/ 144 w 325"/>
                <a:gd name="T41" fmla="*/ 195 h 202"/>
                <a:gd name="T42" fmla="*/ 129 w 325"/>
                <a:gd name="T43" fmla="*/ 201 h 202"/>
                <a:gd name="T44" fmla="*/ 109 w 325"/>
                <a:gd name="T45" fmla="*/ 200 h 202"/>
                <a:gd name="T46" fmla="*/ 67 w 325"/>
                <a:gd name="T47" fmla="*/ 199 h 202"/>
                <a:gd name="T48" fmla="*/ 37 w 325"/>
                <a:gd name="T49" fmla="*/ 193 h 202"/>
                <a:gd name="T50" fmla="*/ 29 w 325"/>
                <a:gd name="T51" fmla="*/ 181 h 202"/>
                <a:gd name="T52" fmla="*/ 24 w 325"/>
                <a:gd name="T53" fmla="*/ 170 h 202"/>
                <a:gd name="T54" fmla="*/ 3 w 325"/>
                <a:gd name="T55" fmla="*/ 160 h 202"/>
                <a:gd name="T56" fmla="*/ 3 w 325"/>
                <a:gd name="T57" fmla="*/ 153 h 202"/>
                <a:gd name="T58" fmla="*/ 21 w 325"/>
                <a:gd name="T59" fmla="*/ 152 h 202"/>
                <a:gd name="T60" fmla="*/ 35 w 325"/>
                <a:gd name="T61" fmla="*/ 158 h 202"/>
                <a:gd name="T62" fmla="*/ 63 w 325"/>
                <a:gd name="T63" fmla="*/ 156 h 202"/>
                <a:gd name="T64" fmla="*/ 81 w 325"/>
                <a:gd name="T65" fmla="*/ 151 h 202"/>
                <a:gd name="T66" fmla="*/ 77 w 325"/>
                <a:gd name="T67" fmla="*/ 137 h 202"/>
                <a:gd name="T68" fmla="*/ 94 w 325"/>
                <a:gd name="T69" fmla="*/ 137 h 202"/>
                <a:gd name="T70" fmla="*/ 98 w 325"/>
                <a:gd name="T71" fmla="*/ 137 h 202"/>
                <a:gd name="T72" fmla="*/ 94 w 325"/>
                <a:gd name="T73" fmla="*/ 131 h 202"/>
                <a:gd name="T74" fmla="*/ 81 w 325"/>
                <a:gd name="T75" fmla="*/ 127 h 202"/>
                <a:gd name="T76" fmla="*/ 103 w 325"/>
                <a:gd name="T77" fmla="*/ 109 h 202"/>
                <a:gd name="T78" fmla="*/ 116 w 325"/>
                <a:gd name="T79" fmla="*/ 100 h 202"/>
                <a:gd name="T80" fmla="*/ 100 w 325"/>
                <a:gd name="T81" fmla="*/ 87 h 202"/>
                <a:gd name="T82" fmla="*/ 87 w 325"/>
                <a:gd name="T83" fmla="*/ 79 h 202"/>
                <a:gd name="T84" fmla="*/ 74 w 325"/>
                <a:gd name="T85" fmla="*/ 59 h 202"/>
                <a:gd name="T86" fmla="*/ 61 w 325"/>
                <a:gd name="T87" fmla="*/ 52 h 202"/>
                <a:gd name="T88" fmla="*/ 74 w 325"/>
                <a:gd name="T89" fmla="*/ 41 h 202"/>
                <a:gd name="T90" fmla="*/ 98 w 325"/>
                <a:gd name="T91" fmla="*/ 33 h 202"/>
                <a:gd name="T92" fmla="*/ 114 w 325"/>
                <a:gd name="T93" fmla="*/ 37 h 202"/>
                <a:gd name="T94" fmla="*/ 113 w 325"/>
                <a:gd name="T95" fmla="*/ 25 h 202"/>
                <a:gd name="T96" fmla="*/ 134 w 325"/>
                <a:gd name="T97" fmla="*/ 31 h 202"/>
                <a:gd name="T98" fmla="*/ 143 w 325"/>
                <a:gd name="T99" fmla="*/ 22 h 202"/>
                <a:gd name="T100" fmla="*/ 156 w 325"/>
                <a:gd name="T101" fmla="*/ 11 h 202"/>
                <a:gd name="T102" fmla="*/ 194 w 325"/>
                <a:gd name="T103" fmla="*/ 8 h 202"/>
                <a:gd name="T104" fmla="*/ 212 w 325"/>
                <a:gd name="T105" fmla="*/ 3 h 202"/>
                <a:gd name="T106" fmla="*/ 223 w 325"/>
                <a:gd name="T107" fmla="*/ 15 h 202"/>
                <a:gd name="T108" fmla="*/ 226 w 325"/>
                <a:gd name="T109" fmla="*/ 4 h 202"/>
                <a:gd name="T110" fmla="*/ 284 w 325"/>
                <a:gd name="T111" fmla="*/ 12 h 202"/>
                <a:gd name="T112" fmla="*/ 324 w 325"/>
                <a:gd name="T113" fmla="*/ 22 h 202"/>
                <a:gd name="T114" fmla="*/ 318 w 325"/>
                <a:gd name="T115" fmla="*/ 38 h 202"/>
                <a:gd name="T116" fmla="*/ 297 w 325"/>
                <a:gd name="T117" fmla="*/ 4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5" h="202">
                  <a:moveTo>
                    <a:pt x="297" y="44"/>
                  </a:moveTo>
                  <a:cubicBezTo>
                    <a:pt x="280" y="48"/>
                    <a:pt x="275" y="52"/>
                    <a:pt x="285" y="53"/>
                  </a:cubicBezTo>
                  <a:cubicBezTo>
                    <a:pt x="294" y="54"/>
                    <a:pt x="303" y="50"/>
                    <a:pt x="277" y="64"/>
                  </a:cubicBezTo>
                  <a:cubicBezTo>
                    <a:pt x="252" y="77"/>
                    <a:pt x="242" y="83"/>
                    <a:pt x="232" y="88"/>
                  </a:cubicBezTo>
                  <a:cubicBezTo>
                    <a:pt x="222" y="93"/>
                    <a:pt x="223" y="103"/>
                    <a:pt x="211" y="104"/>
                  </a:cubicBezTo>
                  <a:cubicBezTo>
                    <a:pt x="200" y="104"/>
                    <a:pt x="201" y="93"/>
                    <a:pt x="197" y="106"/>
                  </a:cubicBezTo>
                  <a:cubicBezTo>
                    <a:pt x="193" y="119"/>
                    <a:pt x="193" y="122"/>
                    <a:pt x="192" y="124"/>
                  </a:cubicBezTo>
                  <a:cubicBezTo>
                    <a:pt x="191" y="127"/>
                    <a:pt x="180" y="137"/>
                    <a:pt x="169" y="138"/>
                  </a:cubicBezTo>
                  <a:cubicBezTo>
                    <a:pt x="159" y="139"/>
                    <a:pt x="164" y="141"/>
                    <a:pt x="160" y="148"/>
                  </a:cubicBezTo>
                  <a:cubicBezTo>
                    <a:pt x="156" y="154"/>
                    <a:pt x="177" y="161"/>
                    <a:pt x="162" y="164"/>
                  </a:cubicBezTo>
                  <a:cubicBezTo>
                    <a:pt x="147" y="166"/>
                    <a:pt x="145" y="168"/>
                    <a:pt x="143" y="169"/>
                  </a:cubicBezTo>
                  <a:cubicBezTo>
                    <a:pt x="140" y="170"/>
                    <a:pt x="135" y="171"/>
                    <a:pt x="127" y="168"/>
                  </a:cubicBezTo>
                  <a:cubicBezTo>
                    <a:pt x="119" y="166"/>
                    <a:pt x="119" y="169"/>
                    <a:pt x="105" y="168"/>
                  </a:cubicBezTo>
                  <a:cubicBezTo>
                    <a:pt x="91" y="168"/>
                    <a:pt x="86" y="168"/>
                    <a:pt x="80" y="168"/>
                  </a:cubicBezTo>
                  <a:cubicBezTo>
                    <a:pt x="74" y="168"/>
                    <a:pt x="84" y="167"/>
                    <a:pt x="74" y="168"/>
                  </a:cubicBezTo>
                  <a:cubicBezTo>
                    <a:pt x="65" y="168"/>
                    <a:pt x="59" y="166"/>
                    <a:pt x="60" y="170"/>
                  </a:cubicBezTo>
                  <a:cubicBezTo>
                    <a:pt x="61" y="174"/>
                    <a:pt x="60" y="176"/>
                    <a:pt x="62" y="177"/>
                  </a:cubicBezTo>
                  <a:cubicBezTo>
                    <a:pt x="65" y="178"/>
                    <a:pt x="70" y="176"/>
                    <a:pt x="83" y="177"/>
                  </a:cubicBezTo>
                  <a:cubicBezTo>
                    <a:pt x="97" y="178"/>
                    <a:pt x="106" y="182"/>
                    <a:pt x="118" y="182"/>
                  </a:cubicBezTo>
                  <a:cubicBezTo>
                    <a:pt x="130" y="181"/>
                    <a:pt x="136" y="179"/>
                    <a:pt x="142" y="182"/>
                  </a:cubicBezTo>
                  <a:cubicBezTo>
                    <a:pt x="147" y="185"/>
                    <a:pt x="149" y="195"/>
                    <a:pt x="144" y="195"/>
                  </a:cubicBezTo>
                  <a:cubicBezTo>
                    <a:pt x="138" y="196"/>
                    <a:pt x="138" y="201"/>
                    <a:pt x="129" y="201"/>
                  </a:cubicBezTo>
                  <a:cubicBezTo>
                    <a:pt x="120" y="201"/>
                    <a:pt x="126" y="202"/>
                    <a:pt x="109" y="200"/>
                  </a:cubicBezTo>
                  <a:cubicBezTo>
                    <a:pt x="92" y="198"/>
                    <a:pt x="80" y="201"/>
                    <a:pt x="67" y="199"/>
                  </a:cubicBezTo>
                  <a:cubicBezTo>
                    <a:pt x="54" y="196"/>
                    <a:pt x="43" y="198"/>
                    <a:pt x="37" y="193"/>
                  </a:cubicBezTo>
                  <a:cubicBezTo>
                    <a:pt x="31" y="189"/>
                    <a:pt x="31" y="187"/>
                    <a:pt x="29" y="181"/>
                  </a:cubicBezTo>
                  <a:cubicBezTo>
                    <a:pt x="26" y="174"/>
                    <a:pt x="34" y="176"/>
                    <a:pt x="24" y="170"/>
                  </a:cubicBezTo>
                  <a:cubicBezTo>
                    <a:pt x="13" y="164"/>
                    <a:pt x="3" y="160"/>
                    <a:pt x="3" y="160"/>
                  </a:cubicBezTo>
                  <a:cubicBezTo>
                    <a:pt x="3" y="160"/>
                    <a:pt x="0" y="157"/>
                    <a:pt x="3" y="153"/>
                  </a:cubicBezTo>
                  <a:cubicBezTo>
                    <a:pt x="6" y="149"/>
                    <a:pt x="21" y="152"/>
                    <a:pt x="21" y="152"/>
                  </a:cubicBezTo>
                  <a:cubicBezTo>
                    <a:pt x="35" y="158"/>
                    <a:pt x="35" y="158"/>
                    <a:pt x="35" y="158"/>
                  </a:cubicBezTo>
                  <a:cubicBezTo>
                    <a:pt x="35" y="158"/>
                    <a:pt x="61" y="162"/>
                    <a:pt x="63" y="156"/>
                  </a:cubicBezTo>
                  <a:cubicBezTo>
                    <a:pt x="65" y="149"/>
                    <a:pt x="82" y="158"/>
                    <a:pt x="81" y="151"/>
                  </a:cubicBezTo>
                  <a:cubicBezTo>
                    <a:pt x="80" y="144"/>
                    <a:pt x="69" y="142"/>
                    <a:pt x="77" y="137"/>
                  </a:cubicBezTo>
                  <a:cubicBezTo>
                    <a:pt x="86" y="131"/>
                    <a:pt x="94" y="137"/>
                    <a:pt x="94" y="137"/>
                  </a:cubicBezTo>
                  <a:cubicBezTo>
                    <a:pt x="94" y="137"/>
                    <a:pt x="96" y="139"/>
                    <a:pt x="98" y="137"/>
                  </a:cubicBezTo>
                  <a:cubicBezTo>
                    <a:pt x="100" y="135"/>
                    <a:pt x="99" y="133"/>
                    <a:pt x="94" y="131"/>
                  </a:cubicBezTo>
                  <a:cubicBezTo>
                    <a:pt x="90" y="129"/>
                    <a:pt x="81" y="127"/>
                    <a:pt x="81" y="127"/>
                  </a:cubicBezTo>
                  <a:cubicBezTo>
                    <a:pt x="81" y="127"/>
                    <a:pt x="99" y="109"/>
                    <a:pt x="103" y="109"/>
                  </a:cubicBezTo>
                  <a:cubicBezTo>
                    <a:pt x="106" y="109"/>
                    <a:pt x="126" y="110"/>
                    <a:pt x="116" y="100"/>
                  </a:cubicBezTo>
                  <a:cubicBezTo>
                    <a:pt x="105" y="89"/>
                    <a:pt x="107" y="92"/>
                    <a:pt x="100" y="87"/>
                  </a:cubicBezTo>
                  <a:cubicBezTo>
                    <a:pt x="94" y="83"/>
                    <a:pt x="100" y="91"/>
                    <a:pt x="87" y="79"/>
                  </a:cubicBezTo>
                  <a:cubicBezTo>
                    <a:pt x="74" y="68"/>
                    <a:pt x="76" y="70"/>
                    <a:pt x="74" y="59"/>
                  </a:cubicBezTo>
                  <a:cubicBezTo>
                    <a:pt x="72" y="48"/>
                    <a:pt x="60" y="57"/>
                    <a:pt x="61" y="52"/>
                  </a:cubicBezTo>
                  <a:cubicBezTo>
                    <a:pt x="62" y="48"/>
                    <a:pt x="70" y="41"/>
                    <a:pt x="74" y="41"/>
                  </a:cubicBezTo>
                  <a:cubicBezTo>
                    <a:pt x="78" y="41"/>
                    <a:pt x="87" y="29"/>
                    <a:pt x="98" y="33"/>
                  </a:cubicBezTo>
                  <a:cubicBezTo>
                    <a:pt x="109" y="37"/>
                    <a:pt x="109" y="40"/>
                    <a:pt x="114" y="37"/>
                  </a:cubicBezTo>
                  <a:cubicBezTo>
                    <a:pt x="118" y="33"/>
                    <a:pt x="101" y="29"/>
                    <a:pt x="113" y="25"/>
                  </a:cubicBezTo>
                  <a:cubicBezTo>
                    <a:pt x="125" y="21"/>
                    <a:pt x="129" y="31"/>
                    <a:pt x="134" y="31"/>
                  </a:cubicBezTo>
                  <a:cubicBezTo>
                    <a:pt x="139" y="31"/>
                    <a:pt x="144" y="29"/>
                    <a:pt x="143" y="22"/>
                  </a:cubicBezTo>
                  <a:cubicBezTo>
                    <a:pt x="143" y="16"/>
                    <a:pt x="151" y="12"/>
                    <a:pt x="156" y="11"/>
                  </a:cubicBezTo>
                  <a:cubicBezTo>
                    <a:pt x="162" y="10"/>
                    <a:pt x="194" y="8"/>
                    <a:pt x="194" y="8"/>
                  </a:cubicBezTo>
                  <a:cubicBezTo>
                    <a:pt x="194" y="8"/>
                    <a:pt x="213" y="0"/>
                    <a:pt x="212" y="3"/>
                  </a:cubicBezTo>
                  <a:cubicBezTo>
                    <a:pt x="210" y="6"/>
                    <a:pt x="223" y="15"/>
                    <a:pt x="223" y="15"/>
                  </a:cubicBezTo>
                  <a:cubicBezTo>
                    <a:pt x="226" y="4"/>
                    <a:pt x="226" y="4"/>
                    <a:pt x="226" y="4"/>
                  </a:cubicBezTo>
                  <a:cubicBezTo>
                    <a:pt x="226" y="4"/>
                    <a:pt x="282" y="12"/>
                    <a:pt x="284" y="12"/>
                  </a:cubicBezTo>
                  <a:cubicBezTo>
                    <a:pt x="286" y="12"/>
                    <a:pt x="325" y="24"/>
                    <a:pt x="324" y="22"/>
                  </a:cubicBezTo>
                  <a:cubicBezTo>
                    <a:pt x="323" y="20"/>
                    <a:pt x="324" y="37"/>
                    <a:pt x="318" y="38"/>
                  </a:cubicBezTo>
                  <a:cubicBezTo>
                    <a:pt x="313" y="39"/>
                    <a:pt x="297" y="44"/>
                    <a:pt x="29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35" name="Freeform 113"/>
            <p:cNvSpPr/>
            <p:nvPr/>
          </p:nvSpPr>
          <p:spPr bwMode="auto">
            <a:xfrm>
              <a:off x="1990725" y="884238"/>
              <a:ext cx="255588" cy="217488"/>
            </a:xfrm>
            <a:custGeom>
              <a:avLst/>
              <a:gdLst>
                <a:gd name="T0" fmla="*/ 57 w 96"/>
                <a:gd name="T1" fmla="*/ 73 h 81"/>
                <a:gd name="T2" fmla="*/ 41 w 96"/>
                <a:gd name="T3" fmla="*/ 75 h 81"/>
                <a:gd name="T4" fmla="*/ 17 w 96"/>
                <a:gd name="T5" fmla="*/ 66 h 81"/>
                <a:gd name="T6" fmla="*/ 26 w 96"/>
                <a:gd name="T7" fmla="*/ 52 h 81"/>
                <a:gd name="T8" fmla="*/ 19 w 96"/>
                <a:gd name="T9" fmla="*/ 50 h 81"/>
                <a:gd name="T10" fmla="*/ 3 w 96"/>
                <a:gd name="T11" fmla="*/ 29 h 81"/>
                <a:gd name="T12" fmla="*/ 16 w 96"/>
                <a:gd name="T13" fmla="*/ 17 h 81"/>
                <a:gd name="T14" fmla="*/ 38 w 96"/>
                <a:gd name="T15" fmla="*/ 0 h 81"/>
                <a:gd name="T16" fmla="*/ 55 w 96"/>
                <a:gd name="T17" fmla="*/ 8 h 81"/>
                <a:gd name="T18" fmla="*/ 66 w 96"/>
                <a:gd name="T19" fmla="*/ 23 h 81"/>
                <a:gd name="T20" fmla="*/ 94 w 96"/>
                <a:gd name="T21" fmla="*/ 41 h 81"/>
                <a:gd name="T22" fmla="*/ 75 w 96"/>
                <a:gd name="T23" fmla="*/ 56 h 81"/>
                <a:gd name="T24" fmla="*/ 57 w 96"/>
                <a:gd name="T25"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81">
                  <a:moveTo>
                    <a:pt x="57" y="73"/>
                  </a:moveTo>
                  <a:cubicBezTo>
                    <a:pt x="48" y="81"/>
                    <a:pt x="48" y="79"/>
                    <a:pt x="41" y="75"/>
                  </a:cubicBezTo>
                  <a:cubicBezTo>
                    <a:pt x="34" y="72"/>
                    <a:pt x="18" y="68"/>
                    <a:pt x="17" y="66"/>
                  </a:cubicBezTo>
                  <a:cubicBezTo>
                    <a:pt x="17" y="64"/>
                    <a:pt x="24" y="52"/>
                    <a:pt x="26" y="52"/>
                  </a:cubicBezTo>
                  <a:cubicBezTo>
                    <a:pt x="28" y="52"/>
                    <a:pt x="24" y="51"/>
                    <a:pt x="19" y="50"/>
                  </a:cubicBezTo>
                  <a:cubicBezTo>
                    <a:pt x="14" y="50"/>
                    <a:pt x="0" y="35"/>
                    <a:pt x="3" y="29"/>
                  </a:cubicBezTo>
                  <a:cubicBezTo>
                    <a:pt x="7" y="23"/>
                    <a:pt x="10" y="20"/>
                    <a:pt x="16" y="17"/>
                  </a:cubicBezTo>
                  <a:cubicBezTo>
                    <a:pt x="21" y="15"/>
                    <a:pt x="35" y="1"/>
                    <a:pt x="38" y="0"/>
                  </a:cubicBezTo>
                  <a:cubicBezTo>
                    <a:pt x="41" y="0"/>
                    <a:pt x="53" y="0"/>
                    <a:pt x="55" y="8"/>
                  </a:cubicBezTo>
                  <a:cubicBezTo>
                    <a:pt x="57" y="16"/>
                    <a:pt x="55" y="15"/>
                    <a:pt x="66" y="23"/>
                  </a:cubicBezTo>
                  <a:cubicBezTo>
                    <a:pt x="76" y="31"/>
                    <a:pt x="96" y="37"/>
                    <a:pt x="94" y="41"/>
                  </a:cubicBezTo>
                  <a:cubicBezTo>
                    <a:pt x="93" y="46"/>
                    <a:pt x="81" y="50"/>
                    <a:pt x="75" y="56"/>
                  </a:cubicBezTo>
                  <a:cubicBezTo>
                    <a:pt x="68" y="61"/>
                    <a:pt x="57" y="73"/>
                    <a:pt x="57"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36" name="Freeform 114"/>
            <p:cNvSpPr/>
            <p:nvPr/>
          </p:nvSpPr>
          <p:spPr bwMode="auto">
            <a:xfrm>
              <a:off x="1920875" y="1042988"/>
              <a:ext cx="125413" cy="68263"/>
            </a:xfrm>
            <a:custGeom>
              <a:avLst/>
              <a:gdLst>
                <a:gd name="T0" fmla="*/ 29 w 47"/>
                <a:gd name="T1" fmla="*/ 22 h 26"/>
                <a:gd name="T2" fmla="*/ 12 w 47"/>
                <a:gd name="T3" fmla="*/ 22 h 26"/>
                <a:gd name="T4" fmla="*/ 5 w 47"/>
                <a:gd name="T5" fmla="*/ 3 h 26"/>
                <a:gd name="T6" fmla="*/ 28 w 47"/>
                <a:gd name="T7" fmla="*/ 8 h 26"/>
                <a:gd name="T8" fmla="*/ 29 w 47"/>
                <a:gd name="T9" fmla="*/ 22 h 26"/>
              </a:gdLst>
              <a:ahLst/>
              <a:cxnLst>
                <a:cxn ang="0">
                  <a:pos x="T0" y="T1"/>
                </a:cxn>
                <a:cxn ang="0">
                  <a:pos x="T2" y="T3"/>
                </a:cxn>
                <a:cxn ang="0">
                  <a:pos x="T4" y="T5"/>
                </a:cxn>
                <a:cxn ang="0">
                  <a:pos x="T6" y="T7"/>
                </a:cxn>
                <a:cxn ang="0">
                  <a:pos x="T8" y="T9"/>
                </a:cxn>
              </a:cxnLst>
              <a:rect l="0" t="0" r="r" b="b"/>
              <a:pathLst>
                <a:path w="47" h="26">
                  <a:moveTo>
                    <a:pt x="29" y="22"/>
                  </a:moveTo>
                  <a:cubicBezTo>
                    <a:pt x="25" y="22"/>
                    <a:pt x="16" y="26"/>
                    <a:pt x="12" y="22"/>
                  </a:cubicBezTo>
                  <a:cubicBezTo>
                    <a:pt x="8" y="17"/>
                    <a:pt x="0" y="5"/>
                    <a:pt x="5" y="3"/>
                  </a:cubicBezTo>
                  <a:cubicBezTo>
                    <a:pt x="9" y="1"/>
                    <a:pt x="8" y="0"/>
                    <a:pt x="28" y="8"/>
                  </a:cubicBezTo>
                  <a:cubicBezTo>
                    <a:pt x="47" y="16"/>
                    <a:pt x="29" y="22"/>
                    <a:pt x="2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37" name="Freeform 115"/>
            <p:cNvSpPr/>
            <p:nvPr/>
          </p:nvSpPr>
          <p:spPr bwMode="auto">
            <a:xfrm>
              <a:off x="1741487" y="1012826"/>
              <a:ext cx="182563" cy="98425"/>
            </a:xfrm>
            <a:custGeom>
              <a:avLst/>
              <a:gdLst>
                <a:gd name="T0" fmla="*/ 39 w 68"/>
                <a:gd name="T1" fmla="*/ 34 h 37"/>
                <a:gd name="T2" fmla="*/ 21 w 68"/>
                <a:gd name="T3" fmla="*/ 25 h 37"/>
                <a:gd name="T4" fmla="*/ 8 w 68"/>
                <a:gd name="T5" fmla="*/ 25 h 37"/>
                <a:gd name="T6" fmla="*/ 16 w 68"/>
                <a:gd name="T7" fmla="*/ 18 h 37"/>
                <a:gd name="T8" fmla="*/ 11 w 68"/>
                <a:gd name="T9" fmla="*/ 10 h 37"/>
                <a:gd name="T10" fmla="*/ 15 w 68"/>
                <a:gd name="T11" fmla="*/ 0 h 37"/>
                <a:gd name="T12" fmla="*/ 46 w 68"/>
                <a:gd name="T13" fmla="*/ 14 h 37"/>
                <a:gd name="T14" fmla="*/ 64 w 68"/>
                <a:gd name="T15" fmla="*/ 30 h 37"/>
                <a:gd name="T16" fmla="*/ 39 w 68"/>
                <a:gd name="T17" fmla="*/ 3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7">
                  <a:moveTo>
                    <a:pt x="39" y="34"/>
                  </a:moveTo>
                  <a:cubicBezTo>
                    <a:pt x="30" y="33"/>
                    <a:pt x="27" y="29"/>
                    <a:pt x="21" y="25"/>
                  </a:cubicBezTo>
                  <a:cubicBezTo>
                    <a:pt x="15" y="22"/>
                    <a:pt x="17" y="37"/>
                    <a:pt x="8" y="25"/>
                  </a:cubicBezTo>
                  <a:cubicBezTo>
                    <a:pt x="0" y="12"/>
                    <a:pt x="13" y="19"/>
                    <a:pt x="16" y="18"/>
                  </a:cubicBezTo>
                  <a:cubicBezTo>
                    <a:pt x="20" y="16"/>
                    <a:pt x="13" y="12"/>
                    <a:pt x="11" y="10"/>
                  </a:cubicBezTo>
                  <a:cubicBezTo>
                    <a:pt x="9" y="9"/>
                    <a:pt x="11" y="0"/>
                    <a:pt x="15" y="0"/>
                  </a:cubicBezTo>
                  <a:cubicBezTo>
                    <a:pt x="19" y="0"/>
                    <a:pt x="36" y="5"/>
                    <a:pt x="46" y="14"/>
                  </a:cubicBezTo>
                  <a:cubicBezTo>
                    <a:pt x="56" y="22"/>
                    <a:pt x="68" y="29"/>
                    <a:pt x="64" y="30"/>
                  </a:cubicBezTo>
                  <a:cubicBezTo>
                    <a:pt x="60" y="31"/>
                    <a:pt x="39" y="34"/>
                    <a:pt x="39"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38" name="Freeform 116"/>
            <p:cNvSpPr/>
            <p:nvPr/>
          </p:nvSpPr>
          <p:spPr bwMode="auto">
            <a:xfrm>
              <a:off x="1373187" y="1311276"/>
              <a:ext cx="409575" cy="265113"/>
            </a:xfrm>
            <a:custGeom>
              <a:avLst/>
              <a:gdLst>
                <a:gd name="T0" fmla="*/ 153 w 153"/>
                <a:gd name="T1" fmla="*/ 68 h 99"/>
                <a:gd name="T2" fmla="*/ 136 w 153"/>
                <a:gd name="T3" fmla="*/ 54 h 99"/>
                <a:gd name="T4" fmla="*/ 123 w 153"/>
                <a:gd name="T5" fmla="*/ 43 h 99"/>
                <a:gd name="T6" fmla="*/ 128 w 153"/>
                <a:gd name="T7" fmla="*/ 23 h 99"/>
                <a:gd name="T8" fmla="*/ 133 w 153"/>
                <a:gd name="T9" fmla="*/ 0 h 99"/>
                <a:gd name="T10" fmla="*/ 115 w 153"/>
                <a:gd name="T11" fmla="*/ 0 h 99"/>
                <a:gd name="T12" fmla="*/ 106 w 153"/>
                <a:gd name="T13" fmla="*/ 9 h 99"/>
                <a:gd name="T14" fmla="*/ 99 w 153"/>
                <a:gd name="T15" fmla="*/ 20 h 99"/>
                <a:gd name="T16" fmla="*/ 93 w 153"/>
                <a:gd name="T17" fmla="*/ 35 h 99"/>
                <a:gd name="T18" fmla="*/ 89 w 153"/>
                <a:gd name="T19" fmla="*/ 22 h 99"/>
                <a:gd name="T20" fmla="*/ 85 w 153"/>
                <a:gd name="T21" fmla="*/ 18 h 99"/>
                <a:gd name="T22" fmla="*/ 74 w 153"/>
                <a:gd name="T23" fmla="*/ 21 h 99"/>
                <a:gd name="T24" fmla="*/ 68 w 153"/>
                <a:gd name="T25" fmla="*/ 18 h 99"/>
                <a:gd name="T26" fmla="*/ 66 w 153"/>
                <a:gd name="T27" fmla="*/ 16 h 99"/>
                <a:gd name="T28" fmla="*/ 57 w 153"/>
                <a:gd name="T29" fmla="*/ 15 h 99"/>
                <a:gd name="T30" fmla="*/ 45 w 153"/>
                <a:gd name="T31" fmla="*/ 19 h 99"/>
                <a:gd name="T32" fmla="*/ 43 w 153"/>
                <a:gd name="T33" fmla="*/ 6 h 99"/>
                <a:gd name="T34" fmla="*/ 35 w 153"/>
                <a:gd name="T35" fmla="*/ 12 h 99"/>
                <a:gd name="T36" fmla="*/ 19 w 153"/>
                <a:gd name="T37" fmla="*/ 19 h 99"/>
                <a:gd name="T38" fmla="*/ 0 w 153"/>
                <a:gd name="T39" fmla="*/ 37 h 99"/>
                <a:gd name="T40" fmla="*/ 7 w 153"/>
                <a:gd name="T41" fmla="*/ 45 h 99"/>
                <a:gd name="T42" fmla="*/ 3 w 153"/>
                <a:gd name="T43" fmla="*/ 56 h 99"/>
                <a:gd name="T44" fmla="*/ 14 w 153"/>
                <a:gd name="T45" fmla="*/ 60 h 99"/>
                <a:gd name="T46" fmla="*/ 3 w 153"/>
                <a:gd name="T47" fmla="*/ 72 h 99"/>
                <a:gd name="T48" fmla="*/ 19 w 153"/>
                <a:gd name="T49" fmla="*/ 83 h 99"/>
                <a:gd name="T50" fmla="*/ 35 w 153"/>
                <a:gd name="T51" fmla="*/ 86 h 99"/>
                <a:gd name="T52" fmla="*/ 54 w 153"/>
                <a:gd name="T53" fmla="*/ 93 h 99"/>
                <a:gd name="T54" fmla="*/ 73 w 153"/>
                <a:gd name="T55" fmla="*/ 84 h 99"/>
                <a:gd name="T56" fmla="*/ 95 w 153"/>
                <a:gd name="T57" fmla="*/ 84 h 99"/>
                <a:gd name="T58" fmla="*/ 113 w 153"/>
                <a:gd name="T59" fmla="*/ 83 h 99"/>
                <a:gd name="T60" fmla="*/ 132 w 153"/>
                <a:gd name="T61" fmla="*/ 88 h 99"/>
                <a:gd name="T62" fmla="*/ 139 w 153"/>
                <a:gd name="T63" fmla="*/ 80 h 99"/>
                <a:gd name="T64" fmla="*/ 128 w 153"/>
                <a:gd name="T65" fmla="*/ 75 h 99"/>
                <a:gd name="T66" fmla="*/ 153 w 153"/>
                <a:gd name="T67" fmla="*/ 6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99">
                  <a:moveTo>
                    <a:pt x="153" y="68"/>
                  </a:moveTo>
                  <a:cubicBezTo>
                    <a:pt x="145" y="64"/>
                    <a:pt x="149" y="60"/>
                    <a:pt x="136" y="54"/>
                  </a:cubicBezTo>
                  <a:cubicBezTo>
                    <a:pt x="123" y="49"/>
                    <a:pt x="123" y="56"/>
                    <a:pt x="123" y="43"/>
                  </a:cubicBezTo>
                  <a:cubicBezTo>
                    <a:pt x="123" y="30"/>
                    <a:pt x="127" y="29"/>
                    <a:pt x="128" y="23"/>
                  </a:cubicBezTo>
                  <a:cubicBezTo>
                    <a:pt x="130" y="18"/>
                    <a:pt x="133" y="0"/>
                    <a:pt x="133" y="0"/>
                  </a:cubicBezTo>
                  <a:cubicBezTo>
                    <a:pt x="133" y="0"/>
                    <a:pt x="125" y="1"/>
                    <a:pt x="115" y="0"/>
                  </a:cubicBezTo>
                  <a:cubicBezTo>
                    <a:pt x="104" y="0"/>
                    <a:pt x="106" y="8"/>
                    <a:pt x="106" y="9"/>
                  </a:cubicBezTo>
                  <a:cubicBezTo>
                    <a:pt x="107" y="10"/>
                    <a:pt x="99" y="20"/>
                    <a:pt x="99" y="20"/>
                  </a:cubicBezTo>
                  <a:cubicBezTo>
                    <a:pt x="93" y="35"/>
                    <a:pt x="93" y="35"/>
                    <a:pt x="93" y="35"/>
                  </a:cubicBezTo>
                  <a:cubicBezTo>
                    <a:pt x="89" y="30"/>
                    <a:pt x="89" y="22"/>
                    <a:pt x="89" y="22"/>
                  </a:cubicBezTo>
                  <a:cubicBezTo>
                    <a:pt x="89" y="22"/>
                    <a:pt x="87" y="19"/>
                    <a:pt x="85" y="18"/>
                  </a:cubicBezTo>
                  <a:cubicBezTo>
                    <a:pt x="83" y="18"/>
                    <a:pt x="74" y="21"/>
                    <a:pt x="74" y="21"/>
                  </a:cubicBezTo>
                  <a:cubicBezTo>
                    <a:pt x="74" y="21"/>
                    <a:pt x="70" y="21"/>
                    <a:pt x="68" y="18"/>
                  </a:cubicBezTo>
                  <a:cubicBezTo>
                    <a:pt x="66" y="16"/>
                    <a:pt x="70" y="18"/>
                    <a:pt x="66" y="16"/>
                  </a:cubicBezTo>
                  <a:cubicBezTo>
                    <a:pt x="61" y="14"/>
                    <a:pt x="62" y="11"/>
                    <a:pt x="57" y="15"/>
                  </a:cubicBezTo>
                  <a:cubicBezTo>
                    <a:pt x="52" y="19"/>
                    <a:pt x="49" y="26"/>
                    <a:pt x="45" y="19"/>
                  </a:cubicBezTo>
                  <a:cubicBezTo>
                    <a:pt x="41" y="12"/>
                    <a:pt x="46" y="6"/>
                    <a:pt x="43" y="6"/>
                  </a:cubicBezTo>
                  <a:cubicBezTo>
                    <a:pt x="40" y="7"/>
                    <a:pt x="44" y="10"/>
                    <a:pt x="35" y="12"/>
                  </a:cubicBezTo>
                  <a:cubicBezTo>
                    <a:pt x="25" y="14"/>
                    <a:pt x="24" y="14"/>
                    <a:pt x="19" y="19"/>
                  </a:cubicBezTo>
                  <a:cubicBezTo>
                    <a:pt x="14" y="23"/>
                    <a:pt x="0" y="35"/>
                    <a:pt x="0" y="37"/>
                  </a:cubicBezTo>
                  <a:cubicBezTo>
                    <a:pt x="0" y="39"/>
                    <a:pt x="9" y="43"/>
                    <a:pt x="7" y="45"/>
                  </a:cubicBezTo>
                  <a:cubicBezTo>
                    <a:pt x="5" y="48"/>
                    <a:pt x="3" y="56"/>
                    <a:pt x="3" y="56"/>
                  </a:cubicBezTo>
                  <a:cubicBezTo>
                    <a:pt x="3" y="56"/>
                    <a:pt x="12" y="60"/>
                    <a:pt x="14" y="60"/>
                  </a:cubicBezTo>
                  <a:cubicBezTo>
                    <a:pt x="16" y="61"/>
                    <a:pt x="1" y="72"/>
                    <a:pt x="3" y="72"/>
                  </a:cubicBezTo>
                  <a:cubicBezTo>
                    <a:pt x="6" y="73"/>
                    <a:pt x="19" y="83"/>
                    <a:pt x="19" y="83"/>
                  </a:cubicBezTo>
                  <a:cubicBezTo>
                    <a:pt x="19" y="83"/>
                    <a:pt x="29" y="82"/>
                    <a:pt x="35" y="86"/>
                  </a:cubicBezTo>
                  <a:cubicBezTo>
                    <a:pt x="40" y="90"/>
                    <a:pt x="46" y="99"/>
                    <a:pt x="54" y="93"/>
                  </a:cubicBezTo>
                  <a:cubicBezTo>
                    <a:pt x="63" y="88"/>
                    <a:pt x="62" y="87"/>
                    <a:pt x="73" y="84"/>
                  </a:cubicBezTo>
                  <a:cubicBezTo>
                    <a:pt x="84" y="81"/>
                    <a:pt x="90" y="87"/>
                    <a:pt x="95" y="84"/>
                  </a:cubicBezTo>
                  <a:cubicBezTo>
                    <a:pt x="101" y="81"/>
                    <a:pt x="113" y="83"/>
                    <a:pt x="113" y="83"/>
                  </a:cubicBezTo>
                  <a:cubicBezTo>
                    <a:pt x="113" y="83"/>
                    <a:pt x="114" y="91"/>
                    <a:pt x="132" y="88"/>
                  </a:cubicBezTo>
                  <a:cubicBezTo>
                    <a:pt x="150" y="85"/>
                    <a:pt x="145" y="80"/>
                    <a:pt x="139" y="80"/>
                  </a:cubicBezTo>
                  <a:cubicBezTo>
                    <a:pt x="133" y="80"/>
                    <a:pt x="125" y="75"/>
                    <a:pt x="128" y="75"/>
                  </a:cubicBezTo>
                  <a:cubicBezTo>
                    <a:pt x="131" y="75"/>
                    <a:pt x="153" y="68"/>
                    <a:pt x="153"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39" name="Freeform 117"/>
            <p:cNvSpPr/>
            <p:nvPr/>
          </p:nvSpPr>
          <p:spPr bwMode="auto">
            <a:xfrm>
              <a:off x="1201737" y="1260476"/>
              <a:ext cx="265113" cy="187325"/>
            </a:xfrm>
            <a:custGeom>
              <a:avLst/>
              <a:gdLst>
                <a:gd name="T0" fmla="*/ 33 w 99"/>
                <a:gd name="T1" fmla="*/ 65 h 70"/>
                <a:gd name="T2" fmla="*/ 16 w 99"/>
                <a:gd name="T3" fmla="*/ 62 h 70"/>
                <a:gd name="T4" fmla="*/ 5 w 99"/>
                <a:gd name="T5" fmla="*/ 52 h 70"/>
                <a:gd name="T6" fmla="*/ 7 w 99"/>
                <a:gd name="T7" fmla="*/ 40 h 70"/>
                <a:gd name="T8" fmla="*/ 16 w 99"/>
                <a:gd name="T9" fmla="*/ 33 h 70"/>
                <a:gd name="T10" fmla="*/ 23 w 99"/>
                <a:gd name="T11" fmla="*/ 16 h 70"/>
                <a:gd name="T12" fmla="*/ 21 w 99"/>
                <a:gd name="T13" fmla="*/ 6 h 70"/>
                <a:gd name="T14" fmla="*/ 45 w 99"/>
                <a:gd name="T15" fmla="*/ 3 h 70"/>
                <a:gd name="T16" fmla="*/ 66 w 99"/>
                <a:gd name="T17" fmla="*/ 6 h 70"/>
                <a:gd name="T18" fmla="*/ 82 w 99"/>
                <a:gd name="T19" fmla="*/ 6 h 70"/>
                <a:gd name="T20" fmla="*/ 96 w 99"/>
                <a:gd name="T21" fmla="*/ 15 h 70"/>
                <a:gd name="T22" fmla="*/ 77 w 99"/>
                <a:gd name="T23" fmla="*/ 35 h 70"/>
                <a:gd name="T24" fmla="*/ 61 w 99"/>
                <a:gd name="T25" fmla="*/ 43 h 70"/>
                <a:gd name="T26" fmla="*/ 33 w 99"/>
                <a:gd name="T27"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70">
                  <a:moveTo>
                    <a:pt x="33" y="65"/>
                  </a:moveTo>
                  <a:cubicBezTo>
                    <a:pt x="28" y="70"/>
                    <a:pt x="20" y="65"/>
                    <a:pt x="16" y="62"/>
                  </a:cubicBezTo>
                  <a:cubicBezTo>
                    <a:pt x="12" y="58"/>
                    <a:pt x="11" y="54"/>
                    <a:pt x="5" y="52"/>
                  </a:cubicBezTo>
                  <a:cubicBezTo>
                    <a:pt x="0" y="49"/>
                    <a:pt x="4" y="42"/>
                    <a:pt x="7" y="40"/>
                  </a:cubicBezTo>
                  <a:cubicBezTo>
                    <a:pt x="10" y="39"/>
                    <a:pt x="16" y="33"/>
                    <a:pt x="16" y="33"/>
                  </a:cubicBezTo>
                  <a:cubicBezTo>
                    <a:pt x="16" y="33"/>
                    <a:pt x="25" y="18"/>
                    <a:pt x="23" y="16"/>
                  </a:cubicBezTo>
                  <a:cubicBezTo>
                    <a:pt x="20" y="14"/>
                    <a:pt x="19" y="9"/>
                    <a:pt x="21" y="6"/>
                  </a:cubicBezTo>
                  <a:cubicBezTo>
                    <a:pt x="23" y="4"/>
                    <a:pt x="41" y="0"/>
                    <a:pt x="45" y="3"/>
                  </a:cubicBezTo>
                  <a:cubicBezTo>
                    <a:pt x="49" y="6"/>
                    <a:pt x="64" y="10"/>
                    <a:pt x="66" y="6"/>
                  </a:cubicBezTo>
                  <a:cubicBezTo>
                    <a:pt x="68" y="2"/>
                    <a:pt x="77" y="4"/>
                    <a:pt x="82" y="6"/>
                  </a:cubicBezTo>
                  <a:cubicBezTo>
                    <a:pt x="86" y="8"/>
                    <a:pt x="99" y="13"/>
                    <a:pt x="96" y="15"/>
                  </a:cubicBezTo>
                  <a:cubicBezTo>
                    <a:pt x="93" y="18"/>
                    <a:pt x="87" y="32"/>
                    <a:pt x="77" y="35"/>
                  </a:cubicBezTo>
                  <a:cubicBezTo>
                    <a:pt x="68" y="37"/>
                    <a:pt x="65" y="39"/>
                    <a:pt x="61" y="43"/>
                  </a:cubicBezTo>
                  <a:cubicBezTo>
                    <a:pt x="58" y="47"/>
                    <a:pt x="33" y="65"/>
                    <a:pt x="33"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40" name="Freeform 118"/>
            <p:cNvSpPr/>
            <p:nvPr/>
          </p:nvSpPr>
          <p:spPr bwMode="auto">
            <a:xfrm>
              <a:off x="1314450" y="1114426"/>
              <a:ext cx="198438" cy="96838"/>
            </a:xfrm>
            <a:custGeom>
              <a:avLst/>
              <a:gdLst>
                <a:gd name="T0" fmla="*/ 3 w 74"/>
                <a:gd name="T1" fmla="*/ 30 h 36"/>
                <a:gd name="T2" fmla="*/ 27 w 74"/>
                <a:gd name="T3" fmla="*/ 31 h 36"/>
                <a:gd name="T4" fmla="*/ 44 w 74"/>
                <a:gd name="T5" fmla="*/ 23 h 36"/>
                <a:gd name="T6" fmla="*/ 64 w 74"/>
                <a:gd name="T7" fmla="*/ 20 h 36"/>
                <a:gd name="T8" fmla="*/ 71 w 74"/>
                <a:gd name="T9" fmla="*/ 4 h 36"/>
                <a:gd name="T10" fmla="*/ 55 w 74"/>
                <a:gd name="T11" fmla="*/ 5 h 36"/>
                <a:gd name="T12" fmla="*/ 31 w 74"/>
                <a:gd name="T13" fmla="*/ 7 h 36"/>
                <a:gd name="T14" fmla="*/ 20 w 74"/>
                <a:gd name="T15" fmla="*/ 16 h 36"/>
                <a:gd name="T16" fmla="*/ 3 w 74"/>
                <a:gd name="T17"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6">
                  <a:moveTo>
                    <a:pt x="3" y="30"/>
                  </a:moveTo>
                  <a:cubicBezTo>
                    <a:pt x="0" y="36"/>
                    <a:pt x="21" y="34"/>
                    <a:pt x="27" y="31"/>
                  </a:cubicBezTo>
                  <a:cubicBezTo>
                    <a:pt x="32" y="28"/>
                    <a:pt x="30" y="22"/>
                    <a:pt x="44" y="23"/>
                  </a:cubicBezTo>
                  <a:cubicBezTo>
                    <a:pt x="57" y="24"/>
                    <a:pt x="62" y="22"/>
                    <a:pt x="64" y="20"/>
                  </a:cubicBezTo>
                  <a:cubicBezTo>
                    <a:pt x="66" y="18"/>
                    <a:pt x="74" y="8"/>
                    <a:pt x="71" y="4"/>
                  </a:cubicBezTo>
                  <a:cubicBezTo>
                    <a:pt x="69" y="0"/>
                    <a:pt x="58" y="5"/>
                    <a:pt x="55" y="5"/>
                  </a:cubicBezTo>
                  <a:cubicBezTo>
                    <a:pt x="51" y="5"/>
                    <a:pt x="34" y="7"/>
                    <a:pt x="31" y="7"/>
                  </a:cubicBezTo>
                  <a:cubicBezTo>
                    <a:pt x="29" y="8"/>
                    <a:pt x="22" y="14"/>
                    <a:pt x="20" y="16"/>
                  </a:cubicBezTo>
                  <a:cubicBezTo>
                    <a:pt x="18" y="18"/>
                    <a:pt x="5" y="22"/>
                    <a:pt x="3"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41" name="Freeform 119"/>
            <p:cNvSpPr/>
            <p:nvPr/>
          </p:nvSpPr>
          <p:spPr bwMode="auto">
            <a:xfrm>
              <a:off x="1520825" y="1079501"/>
              <a:ext cx="153988" cy="63500"/>
            </a:xfrm>
            <a:custGeom>
              <a:avLst/>
              <a:gdLst>
                <a:gd name="T0" fmla="*/ 4 w 58"/>
                <a:gd name="T1" fmla="*/ 3 h 24"/>
                <a:gd name="T2" fmla="*/ 16 w 58"/>
                <a:gd name="T3" fmla="*/ 6 h 24"/>
                <a:gd name="T4" fmla="*/ 44 w 58"/>
                <a:gd name="T5" fmla="*/ 6 h 24"/>
                <a:gd name="T6" fmla="*/ 50 w 58"/>
                <a:gd name="T7" fmla="*/ 14 h 24"/>
                <a:gd name="T8" fmla="*/ 37 w 58"/>
                <a:gd name="T9" fmla="*/ 22 h 24"/>
                <a:gd name="T10" fmla="*/ 15 w 58"/>
                <a:gd name="T11" fmla="*/ 16 h 24"/>
                <a:gd name="T12" fmla="*/ 0 w 58"/>
                <a:gd name="T13" fmla="*/ 12 h 24"/>
                <a:gd name="T14" fmla="*/ 4 w 58"/>
                <a:gd name="T15" fmla="*/ 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4">
                  <a:moveTo>
                    <a:pt x="4" y="3"/>
                  </a:moveTo>
                  <a:cubicBezTo>
                    <a:pt x="8" y="0"/>
                    <a:pt x="11" y="2"/>
                    <a:pt x="16" y="6"/>
                  </a:cubicBezTo>
                  <a:cubicBezTo>
                    <a:pt x="21" y="11"/>
                    <a:pt x="38" y="3"/>
                    <a:pt x="44" y="6"/>
                  </a:cubicBezTo>
                  <a:cubicBezTo>
                    <a:pt x="49" y="10"/>
                    <a:pt x="58" y="8"/>
                    <a:pt x="50" y="14"/>
                  </a:cubicBezTo>
                  <a:cubicBezTo>
                    <a:pt x="41" y="21"/>
                    <a:pt x="44" y="24"/>
                    <a:pt x="37" y="22"/>
                  </a:cubicBezTo>
                  <a:cubicBezTo>
                    <a:pt x="29" y="19"/>
                    <a:pt x="23" y="19"/>
                    <a:pt x="15" y="16"/>
                  </a:cubicBezTo>
                  <a:cubicBezTo>
                    <a:pt x="7" y="12"/>
                    <a:pt x="0" y="12"/>
                    <a:pt x="0" y="12"/>
                  </a:cubicBezTo>
                  <a:lnTo>
                    <a:pt x="4"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42" name="Freeform 120"/>
            <p:cNvSpPr/>
            <p:nvPr/>
          </p:nvSpPr>
          <p:spPr bwMode="auto">
            <a:xfrm>
              <a:off x="1584325" y="1036638"/>
              <a:ext cx="85725" cy="58738"/>
            </a:xfrm>
            <a:custGeom>
              <a:avLst/>
              <a:gdLst>
                <a:gd name="T0" fmla="*/ 2 w 32"/>
                <a:gd name="T1" fmla="*/ 18 h 22"/>
                <a:gd name="T2" fmla="*/ 27 w 32"/>
                <a:gd name="T3" fmla="*/ 16 h 22"/>
                <a:gd name="T4" fmla="*/ 13 w 32"/>
                <a:gd name="T5" fmla="*/ 3 h 22"/>
                <a:gd name="T6" fmla="*/ 0 w 32"/>
                <a:gd name="T7" fmla="*/ 9 h 22"/>
                <a:gd name="T8" fmla="*/ 2 w 32"/>
                <a:gd name="T9" fmla="*/ 18 h 22"/>
              </a:gdLst>
              <a:ahLst/>
              <a:cxnLst>
                <a:cxn ang="0">
                  <a:pos x="T0" y="T1"/>
                </a:cxn>
                <a:cxn ang="0">
                  <a:pos x="T2" y="T3"/>
                </a:cxn>
                <a:cxn ang="0">
                  <a:pos x="T4" y="T5"/>
                </a:cxn>
                <a:cxn ang="0">
                  <a:pos x="T6" y="T7"/>
                </a:cxn>
                <a:cxn ang="0">
                  <a:pos x="T8" y="T9"/>
                </a:cxn>
              </a:cxnLst>
              <a:rect l="0" t="0" r="r" b="b"/>
              <a:pathLst>
                <a:path w="32" h="22">
                  <a:moveTo>
                    <a:pt x="2" y="18"/>
                  </a:moveTo>
                  <a:cubicBezTo>
                    <a:pt x="7" y="17"/>
                    <a:pt x="22" y="22"/>
                    <a:pt x="27" y="16"/>
                  </a:cubicBezTo>
                  <a:cubicBezTo>
                    <a:pt x="32" y="9"/>
                    <a:pt x="19" y="0"/>
                    <a:pt x="13" y="3"/>
                  </a:cubicBezTo>
                  <a:cubicBezTo>
                    <a:pt x="8" y="5"/>
                    <a:pt x="0" y="9"/>
                    <a:pt x="0" y="9"/>
                  </a:cubicBezTo>
                  <a:lnTo>
                    <a:pt x="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43" name="Freeform 121"/>
            <p:cNvSpPr/>
            <p:nvPr/>
          </p:nvSpPr>
          <p:spPr bwMode="auto">
            <a:xfrm>
              <a:off x="1428750" y="1157288"/>
              <a:ext cx="304800" cy="125413"/>
            </a:xfrm>
            <a:custGeom>
              <a:avLst/>
              <a:gdLst>
                <a:gd name="T0" fmla="*/ 75 w 114"/>
                <a:gd name="T1" fmla="*/ 17 h 47"/>
                <a:gd name="T2" fmla="*/ 60 w 114"/>
                <a:gd name="T3" fmla="*/ 17 h 47"/>
                <a:gd name="T4" fmla="*/ 38 w 114"/>
                <a:gd name="T5" fmla="*/ 8 h 47"/>
                <a:gd name="T6" fmla="*/ 14 w 114"/>
                <a:gd name="T7" fmla="*/ 12 h 47"/>
                <a:gd name="T8" fmla="*/ 5 w 114"/>
                <a:gd name="T9" fmla="*/ 24 h 47"/>
                <a:gd name="T10" fmla="*/ 5 w 114"/>
                <a:gd name="T11" fmla="*/ 28 h 47"/>
                <a:gd name="T12" fmla="*/ 26 w 114"/>
                <a:gd name="T13" fmla="*/ 27 h 47"/>
                <a:gd name="T14" fmla="*/ 43 w 114"/>
                <a:gd name="T15" fmla="*/ 33 h 47"/>
                <a:gd name="T16" fmla="*/ 34 w 114"/>
                <a:gd name="T17" fmla="*/ 37 h 47"/>
                <a:gd name="T18" fmla="*/ 49 w 114"/>
                <a:gd name="T19" fmla="*/ 42 h 47"/>
                <a:gd name="T20" fmla="*/ 67 w 114"/>
                <a:gd name="T21" fmla="*/ 35 h 47"/>
                <a:gd name="T22" fmla="*/ 90 w 114"/>
                <a:gd name="T23" fmla="*/ 35 h 47"/>
                <a:gd name="T24" fmla="*/ 108 w 114"/>
                <a:gd name="T25" fmla="*/ 27 h 47"/>
                <a:gd name="T26" fmla="*/ 112 w 114"/>
                <a:gd name="T27" fmla="*/ 19 h 47"/>
                <a:gd name="T28" fmla="*/ 106 w 114"/>
                <a:gd name="T29" fmla="*/ 14 h 47"/>
                <a:gd name="T30" fmla="*/ 98 w 114"/>
                <a:gd name="T31" fmla="*/ 14 h 47"/>
                <a:gd name="T32" fmla="*/ 92 w 114"/>
                <a:gd name="T33" fmla="*/ 7 h 47"/>
                <a:gd name="T34" fmla="*/ 86 w 114"/>
                <a:gd name="T35" fmla="*/ 0 h 47"/>
                <a:gd name="T36" fmla="*/ 69 w 114"/>
                <a:gd name="T37" fmla="*/ 4 h 47"/>
                <a:gd name="T38" fmla="*/ 75 w 114"/>
                <a:gd name="T39"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47">
                  <a:moveTo>
                    <a:pt x="75" y="17"/>
                  </a:moveTo>
                  <a:cubicBezTo>
                    <a:pt x="69" y="18"/>
                    <a:pt x="65" y="26"/>
                    <a:pt x="60" y="17"/>
                  </a:cubicBezTo>
                  <a:cubicBezTo>
                    <a:pt x="55" y="8"/>
                    <a:pt x="42" y="6"/>
                    <a:pt x="38" y="8"/>
                  </a:cubicBezTo>
                  <a:cubicBezTo>
                    <a:pt x="33" y="10"/>
                    <a:pt x="13" y="8"/>
                    <a:pt x="14" y="12"/>
                  </a:cubicBezTo>
                  <a:cubicBezTo>
                    <a:pt x="14" y="17"/>
                    <a:pt x="9" y="24"/>
                    <a:pt x="5" y="24"/>
                  </a:cubicBezTo>
                  <a:cubicBezTo>
                    <a:pt x="0" y="25"/>
                    <a:pt x="3" y="27"/>
                    <a:pt x="5" y="28"/>
                  </a:cubicBezTo>
                  <a:cubicBezTo>
                    <a:pt x="8" y="29"/>
                    <a:pt x="11" y="24"/>
                    <a:pt x="26" y="27"/>
                  </a:cubicBezTo>
                  <a:cubicBezTo>
                    <a:pt x="41" y="31"/>
                    <a:pt x="45" y="31"/>
                    <a:pt x="43" y="33"/>
                  </a:cubicBezTo>
                  <a:cubicBezTo>
                    <a:pt x="41" y="36"/>
                    <a:pt x="31" y="35"/>
                    <a:pt x="34" y="37"/>
                  </a:cubicBezTo>
                  <a:cubicBezTo>
                    <a:pt x="37" y="39"/>
                    <a:pt x="41" y="47"/>
                    <a:pt x="49" y="42"/>
                  </a:cubicBezTo>
                  <a:cubicBezTo>
                    <a:pt x="58" y="37"/>
                    <a:pt x="59" y="35"/>
                    <a:pt x="67" y="35"/>
                  </a:cubicBezTo>
                  <a:cubicBezTo>
                    <a:pt x="75" y="35"/>
                    <a:pt x="73" y="40"/>
                    <a:pt x="90" y="35"/>
                  </a:cubicBezTo>
                  <a:cubicBezTo>
                    <a:pt x="107" y="31"/>
                    <a:pt x="108" y="27"/>
                    <a:pt x="108" y="27"/>
                  </a:cubicBezTo>
                  <a:cubicBezTo>
                    <a:pt x="108" y="27"/>
                    <a:pt x="114" y="22"/>
                    <a:pt x="112" y="19"/>
                  </a:cubicBezTo>
                  <a:cubicBezTo>
                    <a:pt x="110" y="16"/>
                    <a:pt x="108" y="14"/>
                    <a:pt x="106" y="14"/>
                  </a:cubicBezTo>
                  <a:cubicBezTo>
                    <a:pt x="104" y="14"/>
                    <a:pt x="103" y="17"/>
                    <a:pt x="98" y="14"/>
                  </a:cubicBezTo>
                  <a:cubicBezTo>
                    <a:pt x="93" y="10"/>
                    <a:pt x="95" y="14"/>
                    <a:pt x="92" y="7"/>
                  </a:cubicBezTo>
                  <a:cubicBezTo>
                    <a:pt x="89" y="0"/>
                    <a:pt x="91" y="0"/>
                    <a:pt x="86" y="0"/>
                  </a:cubicBezTo>
                  <a:cubicBezTo>
                    <a:pt x="80" y="0"/>
                    <a:pt x="62" y="2"/>
                    <a:pt x="69" y="4"/>
                  </a:cubicBezTo>
                  <a:cubicBezTo>
                    <a:pt x="76" y="7"/>
                    <a:pt x="75" y="17"/>
                    <a:pt x="7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44" name="Freeform 122"/>
            <p:cNvSpPr/>
            <p:nvPr/>
          </p:nvSpPr>
          <p:spPr bwMode="auto">
            <a:xfrm>
              <a:off x="1779587" y="1282701"/>
              <a:ext cx="157163" cy="160338"/>
            </a:xfrm>
            <a:custGeom>
              <a:avLst/>
              <a:gdLst>
                <a:gd name="T0" fmla="*/ 40 w 59"/>
                <a:gd name="T1" fmla="*/ 20 h 60"/>
                <a:gd name="T2" fmla="*/ 51 w 59"/>
                <a:gd name="T3" fmla="*/ 9 h 60"/>
                <a:gd name="T4" fmla="*/ 32 w 59"/>
                <a:gd name="T5" fmla="*/ 4 h 60"/>
                <a:gd name="T6" fmla="*/ 11 w 59"/>
                <a:gd name="T7" fmla="*/ 10 h 60"/>
                <a:gd name="T8" fmla="*/ 11 w 59"/>
                <a:gd name="T9" fmla="*/ 21 h 60"/>
                <a:gd name="T10" fmla="*/ 0 w 59"/>
                <a:gd name="T11" fmla="*/ 26 h 60"/>
                <a:gd name="T12" fmla="*/ 4 w 59"/>
                <a:gd name="T13" fmla="*/ 40 h 60"/>
                <a:gd name="T14" fmla="*/ 16 w 59"/>
                <a:gd name="T15" fmla="*/ 50 h 60"/>
                <a:gd name="T16" fmla="*/ 22 w 59"/>
                <a:gd name="T17" fmla="*/ 59 h 60"/>
                <a:gd name="T18" fmla="*/ 34 w 59"/>
                <a:gd name="T19" fmla="*/ 52 h 60"/>
                <a:gd name="T20" fmla="*/ 44 w 59"/>
                <a:gd name="T21" fmla="*/ 49 h 60"/>
                <a:gd name="T22" fmla="*/ 46 w 59"/>
                <a:gd name="T23" fmla="*/ 42 h 60"/>
                <a:gd name="T24" fmla="*/ 47 w 59"/>
                <a:gd name="T25" fmla="*/ 31 h 60"/>
                <a:gd name="T26" fmla="*/ 40 w 59"/>
                <a:gd name="T27" fmla="*/ 2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60">
                  <a:moveTo>
                    <a:pt x="40" y="20"/>
                  </a:moveTo>
                  <a:cubicBezTo>
                    <a:pt x="32" y="19"/>
                    <a:pt x="59" y="9"/>
                    <a:pt x="51" y="9"/>
                  </a:cubicBezTo>
                  <a:cubicBezTo>
                    <a:pt x="43" y="9"/>
                    <a:pt x="37" y="0"/>
                    <a:pt x="32" y="4"/>
                  </a:cubicBezTo>
                  <a:cubicBezTo>
                    <a:pt x="27" y="8"/>
                    <a:pt x="11" y="10"/>
                    <a:pt x="11" y="10"/>
                  </a:cubicBezTo>
                  <a:cubicBezTo>
                    <a:pt x="11" y="21"/>
                    <a:pt x="11" y="21"/>
                    <a:pt x="11" y="21"/>
                  </a:cubicBezTo>
                  <a:cubicBezTo>
                    <a:pt x="0" y="26"/>
                    <a:pt x="0" y="26"/>
                    <a:pt x="0" y="26"/>
                  </a:cubicBezTo>
                  <a:cubicBezTo>
                    <a:pt x="0" y="26"/>
                    <a:pt x="0" y="36"/>
                    <a:pt x="4" y="40"/>
                  </a:cubicBezTo>
                  <a:cubicBezTo>
                    <a:pt x="9" y="43"/>
                    <a:pt x="20" y="46"/>
                    <a:pt x="16" y="50"/>
                  </a:cubicBezTo>
                  <a:cubicBezTo>
                    <a:pt x="12" y="53"/>
                    <a:pt x="25" y="59"/>
                    <a:pt x="22" y="59"/>
                  </a:cubicBezTo>
                  <a:cubicBezTo>
                    <a:pt x="19" y="60"/>
                    <a:pt x="26" y="55"/>
                    <a:pt x="34" y="52"/>
                  </a:cubicBezTo>
                  <a:cubicBezTo>
                    <a:pt x="41" y="50"/>
                    <a:pt x="45" y="48"/>
                    <a:pt x="44" y="49"/>
                  </a:cubicBezTo>
                  <a:cubicBezTo>
                    <a:pt x="44" y="50"/>
                    <a:pt x="45" y="45"/>
                    <a:pt x="46" y="42"/>
                  </a:cubicBezTo>
                  <a:cubicBezTo>
                    <a:pt x="47" y="38"/>
                    <a:pt x="47" y="31"/>
                    <a:pt x="47" y="31"/>
                  </a:cubicBezTo>
                  <a:cubicBezTo>
                    <a:pt x="47" y="31"/>
                    <a:pt x="50" y="21"/>
                    <a:pt x="4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45" name="Freeform 123"/>
            <p:cNvSpPr/>
            <p:nvPr/>
          </p:nvSpPr>
          <p:spPr bwMode="auto">
            <a:xfrm>
              <a:off x="1755775" y="1152526"/>
              <a:ext cx="254000" cy="125413"/>
            </a:xfrm>
            <a:custGeom>
              <a:avLst/>
              <a:gdLst>
                <a:gd name="T0" fmla="*/ 21 w 95"/>
                <a:gd name="T1" fmla="*/ 14 h 47"/>
                <a:gd name="T2" fmla="*/ 6 w 95"/>
                <a:gd name="T3" fmla="*/ 4 h 47"/>
                <a:gd name="T4" fmla="*/ 7 w 95"/>
                <a:gd name="T5" fmla="*/ 16 h 47"/>
                <a:gd name="T6" fmla="*/ 5 w 95"/>
                <a:gd name="T7" fmla="*/ 27 h 47"/>
                <a:gd name="T8" fmla="*/ 12 w 95"/>
                <a:gd name="T9" fmla="*/ 34 h 47"/>
                <a:gd name="T10" fmla="*/ 19 w 95"/>
                <a:gd name="T11" fmla="*/ 44 h 47"/>
                <a:gd name="T12" fmla="*/ 59 w 95"/>
                <a:gd name="T13" fmla="*/ 42 h 47"/>
                <a:gd name="T14" fmla="*/ 82 w 95"/>
                <a:gd name="T15" fmla="*/ 40 h 47"/>
                <a:gd name="T16" fmla="*/ 95 w 95"/>
                <a:gd name="T17" fmla="*/ 35 h 47"/>
                <a:gd name="T18" fmla="*/ 86 w 95"/>
                <a:gd name="T19" fmla="*/ 18 h 47"/>
                <a:gd name="T20" fmla="*/ 75 w 95"/>
                <a:gd name="T21" fmla="*/ 23 h 47"/>
                <a:gd name="T22" fmla="*/ 64 w 95"/>
                <a:gd name="T23" fmla="*/ 12 h 47"/>
                <a:gd name="T24" fmla="*/ 61 w 95"/>
                <a:gd name="T25" fmla="*/ 2 h 47"/>
                <a:gd name="T26" fmla="*/ 40 w 95"/>
                <a:gd name="T27" fmla="*/ 2 h 47"/>
                <a:gd name="T28" fmla="*/ 26 w 95"/>
                <a:gd name="T29" fmla="*/ 3 h 47"/>
                <a:gd name="T30" fmla="*/ 21 w 95"/>
                <a:gd name="T31" fmla="*/ 1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47">
                  <a:moveTo>
                    <a:pt x="21" y="14"/>
                  </a:moveTo>
                  <a:cubicBezTo>
                    <a:pt x="15" y="8"/>
                    <a:pt x="10" y="3"/>
                    <a:pt x="6" y="4"/>
                  </a:cubicBezTo>
                  <a:cubicBezTo>
                    <a:pt x="3" y="4"/>
                    <a:pt x="9" y="12"/>
                    <a:pt x="7" y="16"/>
                  </a:cubicBezTo>
                  <a:cubicBezTo>
                    <a:pt x="6" y="19"/>
                    <a:pt x="10" y="26"/>
                    <a:pt x="5" y="27"/>
                  </a:cubicBezTo>
                  <a:cubicBezTo>
                    <a:pt x="0" y="29"/>
                    <a:pt x="5" y="27"/>
                    <a:pt x="12" y="34"/>
                  </a:cubicBezTo>
                  <a:cubicBezTo>
                    <a:pt x="18" y="41"/>
                    <a:pt x="5" y="47"/>
                    <a:pt x="19" y="44"/>
                  </a:cubicBezTo>
                  <a:cubicBezTo>
                    <a:pt x="32" y="41"/>
                    <a:pt x="46" y="43"/>
                    <a:pt x="59" y="42"/>
                  </a:cubicBezTo>
                  <a:cubicBezTo>
                    <a:pt x="71" y="41"/>
                    <a:pt x="82" y="40"/>
                    <a:pt x="82" y="40"/>
                  </a:cubicBezTo>
                  <a:cubicBezTo>
                    <a:pt x="95" y="35"/>
                    <a:pt x="95" y="35"/>
                    <a:pt x="95" y="35"/>
                  </a:cubicBezTo>
                  <a:cubicBezTo>
                    <a:pt x="95" y="35"/>
                    <a:pt x="89" y="20"/>
                    <a:pt x="86" y="18"/>
                  </a:cubicBezTo>
                  <a:cubicBezTo>
                    <a:pt x="83" y="16"/>
                    <a:pt x="75" y="23"/>
                    <a:pt x="75" y="23"/>
                  </a:cubicBezTo>
                  <a:cubicBezTo>
                    <a:pt x="75" y="23"/>
                    <a:pt x="64" y="14"/>
                    <a:pt x="64" y="12"/>
                  </a:cubicBezTo>
                  <a:cubicBezTo>
                    <a:pt x="64" y="9"/>
                    <a:pt x="65" y="4"/>
                    <a:pt x="61" y="2"/>
                  </a:cubicBezTo>
                  <a:cubicBezTo>
                    <a:pt x="57" y="1"/>
                    <a:pt x="47" y="2"/>
                    <a:pt x="40" y="2"/>
                  </a:cubicBezTo>
                  <a:cubicBezTo>
                    <a:pt x="34" y="2"/>
                    <a:pt x="26" y="0"/>
                    <a:pt x="26" y="3"/>
                  </a:cubicBezTo>
                  <a:cubicBezTo>
                    <a:pt x="26" y="6"/>
                    <a:pt x="21" y="14"/>
                    <a:pt x="2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48" name="Freeform 124"/>
            <p:cNvSpPr/>
            <p:nvPr/>
          </p:nvSpPr>
          <p:spPr bwMode="auto">
            <a:xfrm>
              <a:off x="2038350" y="1298576"/>
              <a:ext cx="660400" cy="614363"/>
            </a:xfrm>
            <a:custGeom>
              <a:avLst/>
              <a:gdLst>
                <a:gd name="T0" fmla="*/ 57 w 247"/>
                <a:gd name="T1" fmla="*/ 3 h 230"/>
                <a:gd name="T2" fmla="*/ 35 w 247"/>
                <a:gd name="T3" fmla="*/ 6 h 230"/>
                <a:gd name="T4" fmla="*/ 14 w 247"/>
                <a:gd name="T5" fmla="*/ 26 h 230"/>
                <a:gd name="T6" fmla="*/ 20 w 247"/>
                <a:gd name="T7" fmla="*/ 56 h 230"/>
                <a:gd name="T8" fmla="*/ 22 w 247"/>
                <a:gd name="T9" fmla="*/ 76 h 230"/>
                <a:gd name="T10" fmla="*/ 73 w 247"/>
                <a:gd name="T11" fmla="*/ 71 h 230"/>
                <a:gd name="T12" fmla="*/ 113 w 247"/>
                <a:gd name="T13" fmla="*/ 69 h 230"/>
                <a:gd name="T14" fmla="*/ 121 w 247"/>
                <a:gd name="T15" fmla="*/ 94 h 230"/>
                <a:gd name="T16" fmla="*/ 121 w 247"/>
                <a:gd name="T17" fmla="*/ 107 h 230"/>
                <a:gd name="T18" fmla="*/ 149 w 247"/>
                <a:gd name="T19" fmla="*/ 107 h 230"/>
                <a:gd name="T20" fmla="*/ 143 w 247"/>
                <a:gd name="T21" fmla="*/ 121 h 230"/>
                <a:gd name="T22" fmla="*/ 130 w 247"/>
                <a:gd name="T23" fmla="*/ 147 h 230"/>
                <a:gd name="T24" fmla="*/ 120 w 247"/>
                <a:gd name="T25" fmla="*/ 156 h 230"/>
                <a:gd name="T26" fmla="*/ 94 w 247"/>
                <a:gd name="T27" fmla="*/ 150 h 230"/>
                <a:gd name="T28" fmla="*/ 84 w 247"/>
                <a:gd name="T29" fmla="*/ 176 h 230"/>
                <a:gd name="T30" fmla="*/ 88 w 247"/>
                <a:gd name="T31" fmla="*/ 187 h 230"/>
                <a:gd name="T32" fmla="*/ 121 w 247"/>
                <a:gd name="T33" fmla="*/ 173 h 230"/>
                <a:gd name="T34" fmla="*/ 128 w 247"/>
                <a:gd name="T35" fmla="*/ 188 h 230"/>
                <a:gd name="T36" fmla="*/ 142 w 247"/>
                <a:gd name="T37" fmla="*/ 201 h 230"/>
                <a:gd name="T38" fmla="*/ 159 w 247"/>
                <a:gd name="T39" fmla="*/ 226 h 230"/>
                <a:gd name="T40" fmla="*/ 165 w 247"/>
                <a:gd name="T41" fmla="*/ 227 h 230"/>
                <a:gd name="T42" fmla="*/ 182 w 247"/>
                <a:gd name="T43" fmla="*/ 227 h 230"/>
                <a:gd name="T44" fmla="*/ 192 w 247"/>
                <a:gd name="T45" fmla="*/ 227 h 230"/>
                <a:gd name="T46" fmla="*/ 184 w 247"/>
                <a:gd name="T47" fmla="*/ 212 h 230"/>
                <a:gd name="T48" fmla="*/ 172 w 247"/>
                <a:gd name="T49" fmla="*/ 187 h 230"/>
                <a:gd name="T50" fmla="*/ 191 w 247"/>
                <a:gd name="T51" fmla="*/ 207 h 230"/>
                <a:gd name="T52" fmla="*/ 194 w 247"/>
                <a:gd name="T53" fmla="*/ 209 h 230"/>
                <a:gd name="T54" fmla="*/ 210 w 247"/>
                <a:gd name="T55" fmla="*/ 194 h 230"/>
                <a:gd name="T56" fmla="*/ 206 w 247"/>
                <a:gd name="T57" fmla="*/ 181 h 230"/>
                <a:gd name="T58" fmla="*/ 189 w 247"/>
                <a:gd name="T59" fmla="*/ 151 h 230"/>
                <a:gd name="T60" fmla="*/ 194 w 247"/>
                <a:gd name="T61" fmla="*/ 132 h 230"/>
                <a:gd name="T62" fmla="*/ 212 w 247"/>
                <a:gd name="T63" fmla="*/ 137 h 230"/>
                <a:gd name="T64" fmla="*/ 213 w 247"/>
                <a:gd name="T65" fmla="*/ 154 h 230"/>
                <a:gd name="T66" fmla="*/ 225 w 247"/>
                <a:gd name="T67" fmla="*/ 158 h 230"/>
                <a:gd name="T68" fmla="*/ 237 w 247"/>
                <a:gd name="T69" fmla="*/ 148 h 230"/>
                <a:gd name="T70" fmla="*/ 244 w 247"/>
                <a:gd name="T71" fmla="*/ 136 h 230"/>
                <a:gd name="T72" fmla="*/ 247 w 247"/>
                <a:gd name="T73" fmla="*/ 125 h 230"/>
                <a:gd name="T74" fmla="*/ 218 w 247"/>
                <a:gd name="T75" fmla="*/ 117 h 230"/>
                <a:gd name="T76" fmla="*/ 194 w 247"/>
                <a:gd name="T77" fmla="*/ 111 h 230"/>
                <a:gd name="T78" fmla="*/ 190 w 247"/>
                <a:gd name="T79" fmla="*/ 98 h 230"/>
                <a:gd name="T80" fmla="*/ 195 w 247"/>
                <a:gd name="T81" fmla="*/ 88 h 230"/>
                <a:gd name="T82" fmla="*/ 204 w 247"/>
                <a:gd name="T83" fmla="*/ 82 h 230"/>
                <a:gd name="T84" fmla="*/ 183 w 247"/>
                <a:gd name="T85" fmla="*/ 59 h 230"/>
                <a:gd name="T86" fmla="*/ 174 w 247"/>
                <a:gd name="T87" fmla="*/ 60 h 230"/>
                <a:gd name="T88" fmla="*/ 171 w 247"/>
                <a:gd name="T89" fmla="*/ 45 h 230"/>
                <a:gd name="T90" fmla="*/ 153 w 247"/>
                <a:gd name="T91" fmla="*/ 49 h 230"/>
                <a:gd name="T92" fmla="*/ 145 w 247"/>
                <a:gd name="T93" fmla="*/ 36 h 230"/>
                <a:gd name="T94" fmla="*/ 138 w 247"/>
                <a:gd name="T95" fmla="*/ 28 h 230"/>
                <a:gd name="T96" fmla="*/ 140 w 247"/>
                <a:gd name="T97" fmla="*/ 17 h 230"/>
                <a:gd name="T98" fmla="*/ 123 w 247"/>
                <a:gd name="T99" fmla="*/ 9 h 230"/>
                <a:gd name="T100" fmla="*/ 110 w 247"/>
                <a:gd name="T101" fmla="*/ 3 h 230"/>
                <a:gd name="T102" fmla="*/ 97 w 247"/>
                <a:gd name="T103" fmla="*/ 4 h 230"/>
                <a:gd name="T104" fmla="*/ 88 w 247"/>
                <a:gd name="T105" fmla="*/ 14 h 230"/>
                <a:gd name="T106" fmla="*/ 87 w 247"/>
                <a:gd name="T107" fmla="*/ 35 h 230"/>
                <a:gd name="T108" fmla="*/ 73 w 247"/>
                <a:gd name="T109" fmla="*/ 24 h 230"/>
                <a:gd name="T110" fmla="*/ 68 w 247"/>
                <a:gd name="T111" fmla="*/ 8 h 230"/>
                <a:gd name="T112" fmla="*/ 64 w 247"/>
                <a:gd name="T113" fmla="*/ 7 h 230"/>
                <a:gd name="T114" fmla="*/ 57 w 247"/>
                <a:gd name="T115" fmla="*/ 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7" h="230">
                  <a:moveTo>
                    <a:pt x="57" y="3"/>
                  </a:moveTo>
                  <a:cubicBezTo>
                    <a:pt x="49" y="3"/>
                    <a:pt x="44" y="0"/>
                    <a:pt x="35" y="6"/>
                  </a:cubicBezTo>
                  <a:cubicBezTo>
                    <a:pt x="26" y="12"/>
                    <a:pt x="17" y="19"/>
                    <a:pt x="14" y="26"/>
                  </a:cubicBezTo>
                  <a:cubicBezTo>
                    <a:pt x="11" y="32"/>
                    <a:pt x="20" y="54"/>
                    <a:pt x="20" y="56"/>
                  </a:cubicBezTo>
                  <a:cubicBezTo>
                    <a:pt x="20" y="58"/>
                    <a:pt x="0" y="76"/>
                    <a:pt x="22" y="76"/>
                  </a:cubicBezTo>
                  <a:cubicBezTo>
                    <a:pt x="44" y="76"/>
                    <a:pt x="65" y="71"/>
                    <a:pt x="73" y="71"/>
                  </a:cubicBezTo>
                  <a:cubicBezTo>
                    <a:pt x="81" y="72"/>
                    <a:pt x="105" y="48"/>
                    <a:pt x="113" y="69"/>
                  </a:cubicBezTo>
                  <a:cubicBezTo>
                    <a:pt x="122" y="90"/>
                    <a:pt x="126" y="93"/>
                    <a:pt x="121" y="94"/>
                  </a:cubicBezTo>
                  <a:cubicBezTo>
                    <a:pt x="117" y="96"/>
                    <a:pt x="117" y="104"/>
                    <a:pt x="121" y="107"/>
                  </a:cubicBezTo>
                  <a:cubicBezTo>
                    <a:pt x="125" y="110"/>
                    <a:pt x="144" y="107"/>
                    <a:pt x="149" y="107"/>
                  </a:cubicBezTo>
                  <a:cubicBezTo>
                    <a:pt x="153" y="107"/>
                    <a:pt x="155" y="111"/>
                    <a:pt x="143" y="121"/>
                  </a:cubicBezTo>
                  <a:cubicBezTo>
                    <a:pt x="131" y="131"/>
                    <a:pt x="134" y="142"/>
                    <a:pt x="130" y="147"/>
                  </a:cubicBezTo>
                  <a:cubicBezTo>
                    <a:pt x="125" y="152"/>
                    <a:pt x="123" y="156"/>
                    <a:pt x="120" y="156"/>
                  </a:cubicBezTo>
                  <a:cubicBezTo>
                    <a:pt x="117" y="157"/>
                    <a:pt x="102" y="145"/>
                    <a:pt x="94" y="150"/>
                  </a:cubicBezTo>
                  <a:cubicBezTo>
                    <a:pt x="87" y="154"/>
                    <a:pt x="84" y="173"/>
                    <a:pt x="84" y="176"/>
                  </a:cubicBezTo>
                  <a:cubicBezTo>
                    <a:pt x="84" y="179"/>
                    <a:pt x="81" y="192"/>
                    <a:pt x="88" y="187"/>
                  </a:cubicBezTo>
                  <a:cubicBezTo>
                    <a:pt x="96" y="183"/>
                    <a:pt x="121" y="173"/>
                    <a:pt x="121" y="173"/>
                  </a:cubicBezTo>
                  <a:cubicBezTo>
                    <a:pt x="121" y="173"/>
                    <a:pt x="121" y="186"/>
                    <a:pt x="128" y="188"/>
                  </a:cubicBezTo>
                  <a:cubicBezTo>
                    <a:pt x="134" y="190"/>
                    <a:pt x="133" y="196"/>
                    <a:pt x="142" y="201"/>
                  </a:cubicBezTo>
                  <a:cubicBezTo>
                    <a:pt x="152" y="206"/>
                    <a:pt x="159" y="226"/>
                    <a:pt x="159" y="226"/>
                  </a:cubicBezTo>
                  <a:cubicBezTo>
                    <a:pt x="159" y="226"/>
                    <a:pt x="160" y="227"/>
                    <a:pt x="165" y="227"/>
                  </a:cubicBezTo>
                  <a:cubicBezTo>
                    <a:pt x="171" y="227"/>
                    <a:pt x="182" y="227"/>
                    <a:pt x="182" y="227"/>
                  </a:cubicBezTo>
                  <a:cubicBezTo>
                    <a:pt x="182" y="227"/>
                    <a:pt x="194" y="230"/>
                    <a:pt x="192" y="227"/>
                  </a:cubicBezTo>
                  <a:cubicBezTo>
                    <a:pt x="189" y="223"/>
                    <a:pt x="189" y="221"/>
                    <a:pt x="184" y="212"/>
                  </a:cubicBezTo>
                  <a:cubicBezTo>
                    <a:pt x="178" y="204"/>
                    <a:pt x="161" y="180"/>
                    <a:pt x="172" y="187"/>
                  </a:cubicBezTo>
                  <a:cubicBezTo>
                    <a:pt x="183" y="193"/>
                    <a:pt x="192" y="204"/>
                    <a:pt x="191" y="207"/>
                  </a:cubicBezTo>
                  <a:cubicBezTo>
                    <a:pt x="191" y="210"/>
                    <a:pt x="183" y="212"/>
                    <a:pt x="194" y="209"/>
                  </a:cubicBezTo>
                  <a:cubicBezTo>
                    <a:pt x="205" y="206"/>
                    <a:pt x="213" y="198"/>
                    <a:pt x="210" y="194"/>
                  </a:cubicBezTo>
                  <a:cubicBezTo>
                    <a:pt x="208" y="191"/>
                    <a:pt x="212" y="189"/>
                    <a:pt x="206" y="181"/>
                  </a:cubicBezTo>
                  <a:cubicBezTo>
                    <a:pt x="201" y="173"/>
                    <a:pt x="185" y="162"/>
                    <a:pt x="189" y="151"/>
                  </a:cubicBezTo>
                  <a:cubicBezTo>
                    <a:pt x="192" y="140"/>
                    <a:pt x="194" y="132"/>
                    <a:pt x="194" y="132"/>
                  </a:cubicBezTo>
                  <a:cubicBezTo>
                    <a:pt x="194" y="132"/>
                    <a:pt x="214" y="133"/>
                    <a:pt x="212" y="137"/>
                  </a:cubicBezTo>
                  <a:cubicBezTo>
                    <a:pt x="211" y="141"/>
                    <a:pt x="213" y="154"/>
                    <a:pt x="213" y="154"/>
                  </a:cubicBezTo>
                  <a:cubicBezTo>
                    <a:pt x="213" y="154"/>
                    <a:pt x="217" y="160"/>
                    <a:pt x="225" y="158"/>
                  </a:cubicBezTo>
                  <a:cubicBezTo>
                    <a:pt x="234" y="156"/>
                    <a:pt x="237" y="148"/>
                    <a:pt x="237" y="148"/>
                  </a:cubicBezTo>
                  <a:cubicBezTo>
                    <a:pt x="237" y="148"/>
                    <a:pt x="246" y="141"/>
                    <a:pt x="244" y="136"/>
                  </a:cubicBezTo>
                  <a:cubicBezTo>
                    <a:pt x="243" y="131"/>
                    <a:pt x="247" y="125"/>
                    <a:pt x="247" y="125"/>
                  </a:cubicBezTo>
                  <a:cubicBezTo>
                    <a:pt x="247" y="125"/>
                    <a:pt x="228" y="119"/>
                    <a:pt x="218" y="117"/>
                  </a:cubicBezTo>
                  <a:cubicBezTo>
                    <a:pt x="207" y="115"/>
                    <a:pt x="199" y="119"/>
                    <a:pt x="194" y="111"/>
                  </a:cubicBezTo>
                  <a:cubicBezTo>
                    <a:pt x="189" y="104"/>
                    <a:pt x="189" y="105"/>
                    <a:pt x="190" y="98"/>
                  </a:cubicBezTo>
                  <a:cubicBezTo>
                    <a:pt x="191" y="90"/>
                    <a:pt x="189" y="89"/>
                    <a:pt x="195" y="88"/>
                  </a:cubicBezTo>
                  <a:cubicBezTo>
                    <a:pt x="202" y="86"/>
                    <a:pt x="207" y="90"/>
                    <a:pt x="204" y="82"/>
                  </a:cubicBezTo>
                  <a:cubicBezTo>
                    <a:pt x="201" y="73"/>
                    <a:pt x="186" y="61"/>
                    <a:pt x="183" y="59"/>
                  </a:cubicBezTo>
                  <a:cubicBezTo>
                    <a:pt x="180" y="57"/>
                    <a:pt x="179" y="60"/>
                    <a:pt x="174" y="60"/>
                  </a:cubicBezTo>
                  <a:cubicBezTo>
                    <a:pt x="170" y="60"/>
                    <a:pt x="181" y="45"/>
                    <a:pt x="171" y="45"/>
                  </a:cubicBezTo>
                  <a:cubicBezTo>
                    <a:pt x="161" y="45"/>
                    <a:pt x="156" y="48"/>
                    <a:pt x="153" y="49"/>
                  </a:cubicBezTo>
                  <a:cubicBezTo>
                    <a:pt x="150" y="49"/>
                    <a:pt x="151" y="43"/>
                    <a:pt x="145" y="36"/>
                  </a:cubicBezTo>
                  <a:cubicBezTo>
                    <a:pt x="138" y="28"/>
                    <a:pt x="138" y="34"/>
                    <a:pt x="138" y="28"/>
                  </a:cubicBezTo>
                  <a:cubicBezTo>
                    <a:pt x="137" y="23"/>
                    <a:pt x="153" y="22"/>
                    <a:pt x="140" y="17"/>
                  </a:cubicBezTo>
                  <a:cubicBezTo>
                    <a:pt x="127" y="13"/>
                    <a:pt x="137" y="15"/>
                    <a:pt x="123" y="9"/>
                  </a:cubicBezTo>
                  <a:cubicBezTo>
                    <a:pt x="110" y="3"/>
                    <a:pt x="113" y="3"/>
                    <a:pt x="110" y="3"/>
                  </a:cubicBezTo>
                  <a:cubicBezTo>
                    <a:pt x="106" y="2"/>
                    <a:pt x="103" y="0"/>
                    <a:pt x="97" y="4"/>
                  </a:cubicBezTo>
                  <a:cubicBezTo>
                    <a:pt x="90" y="8"/>
                    <a:pt x="88" y="1"/>
                    <a:pt x="88" y="14"/>
                  </a:cubicBezTo>
                  <a:cubicBezTo>
                    <a:pt x="87" y="27"/>
                    <a:pt x="94" y="36"/>
                    <a:pt x="87" y="35"/>
                  </a:cubicBezTo>
                  <a:cubicBezTo>
                    <a:pt x="81" y="34"/>
                    <a:pt x="73" y="24"/>
                    <a:pt x="73" y="24"/>
                  </a:cubicBezTo>
                  <a:cubicBezTo>
                    <a:pt x="68" y="8"/>
                    <a:pt x="68" y="8"/>
                    <a:pt x="68" y="8"/>
                  </a:cubicBezTo>
                  <a:cubicBezTo>
                    <a:pt x="64" y="7"/>
                    <a:pt x="64" y="7"/>
                    <a:pt x="64" y="7"/>
                  </a:cubicBezTo>
                  <a:lnTo>
                    <a:pt x="57"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54" name="Freeform 125"/>
            <p:cNvSpPr/>
            <p:nvPr/>
          </p:nvSpPr>
          <p:spPr bwMode="auto">
            <a:xfrm>
              <a:off x="2046287" y="1689101"/>
              <a:ext cx="176213" cy="141288"/>
            </a:xfrm>
            <a:custGeom>
              <a:avLst/>
              <a:gdLst>
                <a:gd name="T0" fmla="*/ 17 w 66"/>
                <a:gd name="T1" fmla="*/ 53 h 53"/>
                <a:gd name="T2" fmla="*/ 39 w 66"/>
                <a:gd name="T3" fmla="*/ 37 h 53"/>
                <a:gd name="T4" fmla="*/ 50 w 66"/>
                <a:gd name="T5" fmla="*/ 45 h 53"/>
                <a:gd name="T6" fmla="*/ 62 w 66"/>
                <a:gd name="T7" fmla="*/ 37 h 53"/>
                <a:gd name="T8" fmla="*/ 54 w 66"/>
                <a:gd name="T9" fmla="*/ 25 h 53"/>
                <a:gd name="T10" fmla="*/ 42 w 66"/>
                <a:gd name="T11" fmla="*/ 10 h 53"/>
                <a:gd name="T12" fmla="*/ 28 w 66"/>
                <a:gd name="T13" fmla="*/ 2 h 53"/>
                <a:gd name="T14" fmla="*/ 18 w 66"/>
                <a:gd name="T15" fmla="*/ 12 h 53"/>
                <a:gd name="T16" fmla="*/ 12 w 66"/>
                <a:gd name="T17" fmla="*/ 29 h 53"/>
                <a:gd name="T18" fmla="*/ 0 w 66"/>
                <a:gd name="T19" fmla="*/ 41 h 53"/>
                <a:gd name="T20" fmla="*/ 17 w 66"/>
                <a:gd name="T21"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53">
                  <a:moveTo>
                    <a:pt x="17" y="53"/>
                  </a:moveTo>
                  <a:cubicBezTo>
                    <a:pt x="24" y="45"/>
                    <a:pt x="34" y="40"/>
                    <a:pt x="39" y="37"/>
                  </a:cubicBezTo>
                  <a:cubicBezTo>
                    <a:pt x="44" y="35"/>
                    <a:pt x="37" y="48"/>
                    <a:pt x="50" y="45"/>
                  </a:cubicBezTo>
                  <a:cubicBezTo>
                    <a:pt x="63" y="42"/>
                    <a:pt x="66" y="41"/>
                    <a:pt x="62" y="37"/>
                  </a:cubicBezTo>
                  <a:cubicBezTo>
                    <a:pt x="58" y="33"/>
                    <a:pt x="61" y="38"/>
                    <a:pt x="54" y="25"/>
                  </a:cubicBezTo>
                  <a:cubicBezTo>
                    <a:pt x="46" y="13"/>
                    <a:pt x="52" y="14"/>
                    <a:pt x="42" y="10"/>
                  </a:cubicBezTo>
                  <a:cubicBezTo>
                    <a:pt x="32" y="6"/>
                    <a:pt x="31" y="4"/>
                    <a:pt x="28" y="2"/>
                  </a:cubicBezTo>
                  <a:cubicBezTo>
                    <a:pt x="25" y="0"/>
                    <a:pt x="18" y="10"/>
                    <a:pt x="18" y="12"/>
                  </a:cubicBezTo>
                  <a:cubicBezTo>
                    <a:pt x="18" y="14"/>
                    <a:pt x="21" y="27"/>
                    <a:pt x="12" y="29"/>
                  </a:cubicBezTo>
                  <a:cubicBezTo>
                    <a:pt x="2" y="32"/>
                    <a:pt x="0" y="41"/>
                    <a:pt x="0" y="41"/>
                  </a:cubicBezTo>
                  <a:lnTo>
                    <a:pt x="17"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55" name="Freeform 126"/>
            <p:cNvSpPr/>
            <p:nvPr/>
          </p:nvSpPr>
          <p:spPr bwMode="auto">
            <a:xfrm>
              <a:off x="2092325" y="1841501"/>
              <a:ext cx="76200" cy="39688"/>
            </a:xfrm>
            <a:custGeom>
              <a:avLst/>
              <a:gdLst>
                <a:gd name="T0" fmla="*/ 25 w 29"/>
                <a:gd name="T1" fmla="*/ 0 h 15"/>
                <a:gd name="T2" fmla="*/ 8 w 29"/>
                <a:gd name="T3" fmla="*/ 14 h 15"/>
                <a:gd name="T4" fmla="*/ 23 w 29"/>
                <a:gd name="T5" fmla="*/ 12 h 15"/>
                <a:gd name="T6" fmla="*/ 29 w 29"/>
                <a:gd name="T7" fmla="*/ 2 h 15"/>
                <a:gd name="T8" fmla="*/ 25 w 29"/>
                <a:gd name="T9" fmla="*/ 0 h 15"/>
              </a:gdLst>
              <a:ahLst/>
              <a:cxnLst>
                <a:cxn ang="0">
                  <a:pos x="T0" y="T1"/>
                </a:cxn>
                <a:cxn ang="0">
                  <a:pos x="T2" y="T3"/>
                </a:cxn>
                <a:cxn ang="0">
                  <a:pos x="T4" y="T5"/>
                </a:cxn>
                <a:cxn ang="0">
                  <a:pos x="T6" y="T7"/>
                </a:cxn>
                <a:cxn ang="0">
                  <a:pos x="T8" y="T9"/>
                </a:cxn>
              </a:cxnLst>
              <a:rect l="0" t="0" r="r" b="b"/>
              <a:pathLst>
                <a:path w="29" h="15">
                  <a:moveTo>
                    <a:pt x="25" y="0"/>
                  </a:moveTo>
                  <a:cubicBezTo>
                    <a:pt x="18" y="7"/>
                    <a:pt x="0" y="14"/>
                    <a:pt x="8" y="14"/>
                  </a:cubicBezTo>
                  <a:cubicBezTo>
                    <a:pt x="15" y="15"/>
                    <a:pt x="23" y="12"/>
                    <a:pt x="23" y="12"/>
                  </a:cubicBezTo>
                  <a:cubicBezTo>
                    <a:pt x="29" y="2"/>
                    <a:pt x="29" y="2"/>
                    <a:pt x="29" y="2"/>
                  </a:cubicBez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56" name="Freeform 127"/>
            <p:cNvSpPr/>
            <p:nvPr/>
          </p:nvSpPr>
          <p:spPr bwMode="auto">
            <a:xfrm>
              <a:off x="2171700" y="1884363"/>
              <a:ext cx="61913" cy="52388"/>
            </a:xfrm>
            <a:custGeom>
              <a:avLst/>
              <a:gdLst>
                <a:gd name="T0" fmla="*/ 13 w 23"/>
                <a:gd name="T1" fmla="*/ 0 h 20"/>
                <a:gd name="T2" fmla="*/ 9 w 23"/>
                <a:gd name="T3" fmla="*/ 14 h 20"/>
                <a:gd name="T4" fmla="*/ 21 w 23"/>
                <a:gd name="T5" fmla="*/ 15 h 20"/>
                <a:gd name="T6" fmla="*/ 20 w 23"/>
                <a:gd name="T7" fmla="*/ 6 h 20"/>
                <a:gd name="T8" fmla="*/ 13 w 23"/>
                <a:gd name="T9" fmla="*/ 0 h 20"/>
              </a:gdLst>
              <a:ahLst/>
              <a:cxnLst>
                <a:cxn ang="0">
                  <a:pos x="T0" y="T1"/>
                </a:cxn>
                <a:cxn ang="0">
                  <a:pos x="T2" y="T3"/>
                </a:cxn>
                <a:cxn ang="0">
                  <a:pos x="T4" y="T5"/>
                </a:cxn>
                <a:cxn ang="0">
                  <a:pos x="T6" y="T7"/>
                </a:cxn>
                <a:cxn ang="0">
                  <a:pos x="T8" y="T9"/>
                </a:cxn>
              </a:cxnLst>
              <a:rect l="0" t="0" r="r" b="b"/>
              <a:pathLst>
                <a:path w="23" h="20">
                  <a:moveTo>
                    <a:pt x="13" y="0"/>
                  </a:moveTo>
                  <a:cubicBezTo>
                    <a:pt x="12" y="7"/>
                    <a:pt x="0" y="13"/>
                    <a:pt x="9" y="14"/>
                  </a:cubicBezTo>
                  <a:cubicBezTo>
                    <a:pt x="18" y="16"/>
                    <a:pt x="19" y="20"/>
                    <a:pt x="21" y="15"/>
                  </a:cubicBezTo>
                  <a:cubicBezTo>
                    <a:pt x="23" y="10"/>
                    <a:pt x="19" y="8"/>
                    <a:pt x="20" y="6"/>
                  </a:cubicBezTo>
                  <a:cubicBezTo>
                    <a:pt x="20" y="3"/>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58" name="Freeform 128"/>
            <p:cNvSpPr/>
            <p:nvPr/>
          </p:nvSpPr>
          <p:spPr bwMode="auto">
            <a:xfrm>
              <a:off x="2468562" y="1974851"/>
              <a:ext cx="26988" cy="34925"/>
            </a:xfrm>
            <a:custGeom>
              <a:avLst/>
              <a:gdLst>
                <a:gd name="T0" fmla="*/ 3 w 10"/>
                <a:gd name="T1" fmla="*/ 0 h 13"/>
                <a:gd name="T2" fmla="*/ 9 w 10"/>
                <a:gd name="T3" fmla="*/ 7 h 13"/>
                <a:gd name="T4" fmla="*/ 3 w 10"/>
                <a:gd name="T5" fmla="*/ 0 h 13"/>
              </a:gdLst>
              <a:ahLst/>
              <a:cxnLst>
                <a:cxn ang="0">
                  <a:pos x="T0" y="T1"/>
                </a:cxn>
                <a:cxn ang="0">
                  <a:pos x="T2" y="T3"/>
                </a:cxn>
                <a:cxn ang="0">
                  <a:pos x="T4" y="T5"/>
                </a:cxn>
              </a:cxnLst>
              <a:rect l="0" t="0" r="r" b="b"/>
              <a:pathLst>
                <a:path w="10" h="13">
                  <a:moveTo>
                    <a:pt x="3" y="0"/>
                  </a:moveTo>
                  <a:cubicBezTo>
                    <a:pt x="0" y="9"/>
                    <a:pt x="10" y="13"/>
                    <a:pt x="9" y="7"/>
                  </a:cubicBezTo>
                  <a:cubicBezTo>
                    <a:pt x="8" y="0"/>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60" name="Freeform 129"/>
            <p:cNvSpPr/>
            <p:nvPr/>
          </p:nvSpPr>
          <p:spPr bwMode="auto">
            <a:xfrm>
              <a:off x="2547937" y="1916113"/>
              <a:ext cx="30163" cy="20638"/>
            </a:xfrm>
            <a:custGeom>
              <a:avLst/>
              <a:gdLst>
                <a:gd name="T0" fmla="*/ 0 w 11"/>
                <a:gd name="T1" fmla="*/ 0 h 8"/>
                <a:gd name="T2" fmla="*/ 10 w 11"/>
                <a:gd name="T3" fmla="*/ 1 h 8"/>
                <a:gd name="T4" fmla="*/ 8 w 11"/>
                <a:gd name="T5" fmla="*/ 8 h 8"/>
                <a:gd name="T6" fmla="*/ 0 w 11"/>
                <a:gd name="T7" fmla="*/ 6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cubicBezTo>
                    <a:pt x="10" y="1"/>
                    <a:pt x="10" y="1"/>
                    <a:pt x="10" y="1"/>
                  </a:cubicBezTo>
                  <a:cubicBezTo>
                    <a:pt x="10" y="1"/>
                    <a:pt x="11" y="8"/>
                    <a:pt x="8" y="8"/>
                  </a:cubicBezTo>
                  <a:cubicBezTo>
                    <a:pt x="5" y="7"/>
                    <a:pt x="0" y="6"/>
                    <a:pt x="0" y="6"/>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61" name="Freeform 130"/>
            <p:cNvSpPr/>
            <p:nvPr/>
          </p:nvSpPr>
          <p:spPr bwMode="auto">
            <a:xfrm>
              <a:off x="2136775" y="2170113"/>
              <a:ext cx="42863" cy="39688"/>
            </a:xfrm>
            <a:custGeom>
              <a:avLst/>
              <a:gdLst>
                <a:gd name="T0" fmla="*/ 14 w 16"/>
                <a:gd name="T1" fmla="*/ 0 h 15"/>
                <a:gd name="T2" fmla="*/ 0 w 16"/>
                <a:gd name="T3" fmla="*/ 11 h 15"/>
                <a:gd name="T4" fmla="*/ 11 w 16"/>
                <a:gd name="T5" fmla="*/ 11 h 15"/>
                <a:gd name="T6" fmla="*/ 14 w 16"/>
                <a:gd name="T7" fmla="*/ 0 h 15"/>
              </a:gdLst>
              <a:ahLst/>
              <a:cxnLst>
                <a:cxn ang="0">
                  <a:pos x="T0" y="T1"/>
                </a:cxn>
                <a:cxn ang="0">
                  <a:pos x="T2" y="T3"/>
                </a:cxn>
                <a:cxn ang="0">
                  <a:pos x="T4" y="T5"/>
                </a:cxn>
                <a:cxn ang="0">
                  <a:pos x="T6" y="T7"/>
                </a:cxn>
              </a:cxnLst>
              <a:rect l="0" t="0" r="r" b="b"/>
              <a:pathLst>
                <a:path w="16" h="15">
                  <a:moveTo>
                    <a:pt x="14" y="0"/>
                  </a:moveTo>
                  <a:cubicBezTo>
                    <a:pt x="0" y="11"/>
                    <a:pt x="0" y="11"/>
                    <a:pt x="0" y="11"/>
                  </a:cubicBezTo>
                  <a:cubicBezTo>
                    <a:pt x="0" y="11"/>
                    <a:pt x="8" y="15"/>
                    <a:pt x="11" y="11"/>
                  </a:cubicBezTo>
                  <a:cubicBezTo>
                    <a:pt x="14" y="6"/>
                    <a:pt x="16" y="1"/>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62" name="Freeform 131"/>
            <p:cNvSpPr/>
            <p:nvPr/>
          </p:nvSpPr>
          <p:spPr bwMode="auto">
            <a:xfrm>
              <a:off x="765175" y="2152651"/>
              <a:ext cx="58738" cy="104775"/>
            </a:xfrm>
            <a:custGeom>
              <a:avLst/>
              <a:gdLst>
                <a:gd name="T0" fmla="*/ 6 w 22"/>
                <a:gd name="T1" fmla="*/ 0 h 39"/>
                <a:gd name="T2" fmla="*/ 5 w 22"/>
                <a:gd name="T3" fmla="*/ 10 h 39"/>
                <a:gd name="T4" fmla="*/ 7 w 22"/>
                <a:gd name="T5" fmla="*/ 27 h 39"/>
                <a:gd name="T6" fmla="*/ 19 w 22"/>
                <a:gd name="T7" fmla="*/ 37 h 39"/>
                <a:gd name="T8" fmla="*/ 18 w 22"/>
                <a:gd name="T9" fmla="*/ 27 h 39"/>
                <a:gd name="T10" fmla="*/ 12 w 22"/>
                <a:gd name="T11" fmla="*/ 15 h 39"/>
                <a:gd name="T12" fmla="*/ 10 w 22"/>
                <a:gd name="T13" fmla="*/ 5 h 39"/>
                <a:gd name="T14" fmla="*/ 6 w 22"/>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9">
                  <a:moveTo>
                    <a:pt x="6" y="0"/>
                  </a:moveTo>
                  <a:cubicBezTo>
                    <a:pt x="0" y="4"/>
                    <a:pt x="5" y="10"/>
                    <a:pt x="5" y="10"/>
                  </a:cubicBezTo>
                  <a:cubicBezTo>
                    <a:pt x="5" y="10"/>
                    <a:pt x="9" y="21"/>
                    <a:pt x="7" y="27"/>
                  </a:cubicBezTo>
                  <a:cubicBezTo>
                    <a:pt x="6" y="34"/>
                    <a:pt x="15" y="39"/>
                    <a:pt x="19" y="37"/>
                  </a:cubicBezTo>
                  <a:cubicBezTo>
                    <a:pt x="22" y="35"/>
                    <a:pt x="20" y="29"/>
                    <a:pt x="18" y="27"/>
                  </a:cubicBezTo>
                  <a:cubicBezTo>
                    <a:pt x="15" y="25"/>
                    <a:pt x="14" y="21"/>
                    <a:pt x="12" y="15"/>
                  </a:cubicBezTo>
                  <a:cubicBezTo>
                    <a:pt x="10" y="8"/>
                    <a:pt x="11" y="8"/>
                    <a:pt x="10" y="5"/>
                  </a:cubicBezTo>
                  <a:cubicBezTo>
                    <a:pt x="9" y="2"/>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64" name="Freeform 132"/>
            <p:cNvSpPr/>
            <p:nvPr/>
          </p:nvSpPr>
          <p:spPr bwMode="auto">
            <a:xfrm>
              <a:off x="769937" y="2281238"/>
              <a:ext cx="47625" cy="46038"/>
            </a:xfrm>
            <a:custGeom>
              <a:avLst/>
              <a:gdLst>
                <a:gd name="T0" fmla="*/ 11 w 18"/>
                <a:gd name="T1" fmla="*/ 0 h 17"/>
                <a:gd name="T2" fmla="*/ 3 w 18"/>
                <a:gd name="T3" fmla="*/ 6 h 17"/>
                <a:gd name="T4" fmla="*/ 11 w 18"/>
                <a:gd name="T5" fmla="*/ 14 h 17"/>
                <a:gd name="T6" fmla="*/ 8 w 18"/>
                <a:gd name="T7" fmla="*/ 15 h 17"/>
                <a:gd name="T8" fmla="*/ 18 w 18"/>
                <a:gd name="T9" fmla="*/ 7 h 17"/>
                <a:gd name="T10" fmla="*/ 11 w 18"/>
                <a:gd name="T11" fmla="*/ 0 h 17"/>
              </a:gdLst>
              <a:ahLst/>
              <a:cxnLst>
                <a:cxn ang="0">
                  <a:pos x="T0" y="T1"/>
                </a:cxn>
                <a:cxn ang="0">
                  <a:pos x="T2" y="T3"/>
                </a:cxn>
                <a:cxn ang="0">
                  <a:pos x="T4" y="T5"/>
                </a:cxn>
                <a:cxn ang="0">
                  <a:pos x="T6" y="T7"/>
                </a:cxn>
                <a:cxn ang="0">
                  <a:pos x="T8" y="T9"/>
                </a:cxn>
                <a:cxn ang="0">
                  <a:pos x="T10" y="T11"/>
                </a:cxn>
              </a:cxnLst>
              <a:rect l="0" t="0" r="r" b="b"/>
              <a:pathLst>
                <a:path w="18" h="17">
                  <a:moveTo>
                    <a:pt x="11" y="0"/>
                  </a:moveTo>
                  <a:cubicBezTo>
                    <a:pt x="6" y="0"/>
                    <a:pt x="0" y="2"/>
                    <a:pt x="3" y="6"/>
                  </a:cubicBezTo>
                  <a:cubicBezTo>
                    <a:pt x="7" y="10"/>
                    <a:pt x="13" y="12"/>
                    <a:pt x="11" y="14"/>
                  </a:cubicBezTo>
                  <a:cubicBezTo>
                    <a:pt x="8" y="15"/>
                    <a:pt x="3" y="17"/>
                    <a:pt x="8" y="15"/>
                  </a:cubicBezTo>
                  <a:cubicBezTo>
                    <a:pt x="14" y="14"/>
                    <a:pt x="18" y="7"/>
                    <a:pt x="18" y="7"/>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65" name="Freeform 133"/>
            <p:cNvSpPr/>
            <p:nvPr/>
          </p:nvSpPr>
          <p:spPr bwMode="auto">
            <a:xfrm>
              <a:off x="790575" y="2332038"/>
              <a:ext cx="23813" cy="15875"/>
            </a:xfrm>
            <a:custGeom>
              <a:avLst/>
              <a:gdLst>
                <a:gd name="T0" fmla="*/ 0 w 9"/>
                <a:gd name="T1" fmla="*/ 1 h 6"/>
                <a:gd name="T2" fmla="*/ 7 w 9"/>
                <a:gd name="T3" fmla="*/ 0 h 6"/>
                <a:gd name="T4" fmla="*/ 0 w 9"/>
                <a:gd name="T5" fmla="*/ 1 h 6"/>
              </a:gdLst>
              <a:ahLst/>
              <a:cxnLst>
                <a:cxn ang="0">
                  <a:pos x="T0" y="T1"/>
                </a:cxn>
                <a:cxn ang="0">
                  <a:pos x="T2" y="T3"/>
                </a:cxn>
                <a:cxn ang="0">
                  <a:pos x="T4" y="T5"/>
                </a:cxn>
              </a:cxnLst>
              <a:rect l="0" t="0" r="r" b="b"/>
              <a:pathLst>
                <a:path w="9" h="6">
                  <a:moveTo>
                    <a:pt x="0" y="1"/>
                  </a:moveTo>
                  <a:cubicBezTo>
                    <a:pt x="9" y="6"/>
                    <a:pt x="7" y="0"/>
                    <a:pt x="7"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66" name="Freeform 134"/>
            <p:cNvSpPr/>
            <p:nvPr/>
          </p:nvSpPr>
          <p:spPr bwMode="auto">
            <a:xfrm>
              <a:off x="798512" y="2338388"/>
              <a:ext cx="25400" cy="20638"/>
            </a:xfrm>
            <a:custGeom>
              <a:avLst/>
              <a:gdLst>
                <a:gd name="T0" fmla="*/ 4 w 9"/>
                <a:gd name="T1" fmla="*/ 8 h 8"/>
                <a:gd name="T2" fmla="*/ 9 w 9"/>
                <a:gd name="T3" fmla="*/ 6 h 8"/>
                <a:gd name="T4" fmla="*/ 2 w 9"/>
                <a:gd name="T5" fmla="*/ 4 h 8"/>
                <a:gd name="T6" fmla="*/ 4 w 9"/>
                <a:gd name="T7" fmla="*/ 8 h 8"/>
              </a:gdLst>
              <a:ahLst/>
              <a:cxnLst>
                <a:cxn ang="0">
                  <a:pos x="T0" y="T1"/>
                </a:cxn>
                <a:cxn ang="0">
                  <a:pos x="T2" y="T3"/>
                </a:cxn>
                <a:cxn ang="0">
                  <a:pos x="T4" y="T5"/>
                </a:cxn>
                <a:cxn ang="0">
                  <a:pos x="T6" y="T7"/>
                </a:cxn>
              </a:cxnLst>
              <a:rect l="0" t="0" r="r" b="b"/>
              <a:pathLst>
                <a:path w="9" h="8">
                  <a:moveTo>
                    <a:pt x="4" y="8"/>
                  </a:moveTo>
                  <a:cubicBezTo>
                    <a:pt x="9" y="6"/>
                    <a:pt x="9" y="6"/>
                    <a:pt x="9" y="6"/>
                  </a:cubicBezTo>
                  <a:cubicBezTo>
                    <a:pt x="9" y="6"/>
                    <a:pt x="4" y="0"/>
                    <a:pt x="2" y="4"/>
                  </a:cubicBezTo>
                  <a:cubicBezTo>
                    <a:pt x="0" y="7"/>
                    <a:pt x="4" y="8"/>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67" name="Freeform 135"/>
            <p:cNvSpPr/>
            <p:nvPr/>
          </p:nvSpPr>
          <p:spPr bwMode="auto">
            <a:xfrm>
              <a:off x="-177801" y="2295526"/>
              <a:ext cx="103188" cy="39688"/>
            </a:xfrm>
            <a:custGeom>
              <a:avLst/>
              <a:gdLst>
                <a:gd name="T0" fmla="*/ 39 w 39"/>
                <a:gd name="T1" fmla="*/ 0 h 15"/>
                <a:gd name="T2" fmla="*/ 31 w 39"/>
                <a:gd name="T3" fmla="*/ 8 h 15"/>
                <a:gd name="T4" fmla="*/ 15 w 39"/>
                <a:gd name="T5" fmla="*/ 8 h 15"/>
                <a:gd name="T6" fmla="*/ 6 w 39"/>
                <a:gd name="T7" fmla="*/ 14 h 15"/>
                <a:gd name="T8" fmla="*/ 3 w 39"/>
                <a:gd name="T9" fmla="*/ 6 h 15"/>
                <a:gd name="T10" fmla="*/ 17 w 39"/>
                <a:gd name="T11" fmla="*/ 4 h 15"/>
                <a:gd name="T12" fmla="*/ 30 w 39"/>
                <a:gd name="T13" fmla="*/ 3 h 15"/>
                <a:gd name="T14" fmla="*/ 39 w 39"/>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5">
                  <a:moveTo>
                    <a:pt x="39" y="0"/>
                  </a:moveTo>
                  <a:cubicBezTo>
                    <a:pt x="39" y="0"/>
                    <a:pt x="35" y="9"/>
                    <a:pt x="31" y="8"/>
                  </a:cubicBezTo>
                  <a:cubicBezTo>
                    <a:pt x="27" y="7"/>
                    <a:pt x="21" y="5"/>
                    <a:pt x="15" y="8"/>
                  </a:cubicBezTo>
                  <a:cubicBezTo>
                    <a:pt x="8" y="11"/>
                    <a:pt x="9" y="12"/>
                    <a:pt x="6" y="14"/>
                  </a:cubicBezTo>
                  <a:cubicBezTo>
                    <a:pt x="2" y="15"/>
                    <a:pt x="0" y="7"/>
                    <a:pt x="3" y="6"/>
                  </a:cubicBezTo>
                  <a:cubicBezTo>
                    <a:pt x="6" y="5"/>
                    <a:pt x="8" y="7"/>
                    <a:pt x="17" y="4"/>
                  </a:cubicBezTo>
                  <a:cubicBezTo>
                    <a:pt x="26" y="1"/>
                    <a:pt x="30" y="3"/>
                    <a:pt x="30" y="3"/>
                  </a:cubicBezTo>
                  <a:lnTo>
                    <a:pt x="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69" name="Freeform 136"/>
            <p:cNvSpPr/>
            <p:nvPr/>
          </p:nvSpPr>
          <p:spPr bwMode="auto">
            <a:xfrm>
              <a:off x="-23813" y="1982788"/>
              <a:ext cx="85725" cy="44450"/>
            </a:xfrm>
            <a:custGeom>
              <a:avLst/>
              <a:gdLst>
                <a:gd name="T0" fmla="*/ 21 w 32"/>
                <a:gd name="T1" fmla="*/ 15 h 17"/>
                <a:gd name="T2" fmla="*/ 29 w 32"/>
                <a:gd name="T3" fmla="*/ 4 h 17"/>
                <a:gd name="T4" fmla="*/ 15 w 32"/>
                <a:gd name="T5" fmla="*/ 2 h 17"/>
                <a:gd name="T6" fmla="*/ 13 w 32"/>
                <a:gd name="T7" fmla="*/ 14 h 17"/>
                <a:gd name="T8" fmla="*/ 8 w 32"/>
                <a:gd name="T9" fmla="*/ 15 h 17"/>
                <a:gd name="T10" fmla="*/ 21 w 32"/>
                <a:gd name="T11" fmla="*/ 15 h 17"/>
              </a:gdLst>
              <a:ahLst/>
              <a:cxnLst>
                <a:cxn ang="0">
                  <a:pos x="T0" y="T1"/>
                </a:cxn>
                <a:cxn ang="0">
                  <a:pos x="T2" y="T3"/>
                </a:cxn>
                <a:cxn ang="0">
                  <a:pos x="T4" y="T5"/>
                </a:cxn>
                <a:cxn ang="0">
                  <a:pos x="T6" y="T7"/>
                </a:cxn>
                <a:cxn ang="0">
                  <a:pos x="T8" y="T9"/>
                </a:cxn>
                <a:cxn ang="0">
                  <a:pos x="T10" y="T11"/>
                </a:cxn>
              </a:cxnLst>
              <a:rect l="0" t="0" r="r" b="b"/>
              <a:pathLst>
                <a:path w="32" h="17">
                  <a:moveTo>
                    <a:pt x="21" y="15"/>
                  </a:moveTo>
                  <a:cubicBezTo>
                    <a:pt x="23" y="14"/>
                    <a:pt x="32" y="6"/>
                    <a:pt x="29" y="4"/>
                  </a:cubicBezTo>
                  <a:cubicBezTo>
                    <a:pt x="26" y="2"/>
                    <a:pt x="16" y="0"/>
                    <a:pt x="15" y="2"/>
                  </a:cubicBezTo>
                  <a:cubicBezTo>
                    <a:pt x="14" y="4"/>
                    <a:pt x="18" y="14"/>
                    <a:pt x="13" y="14"/>
                  </a:cubicBezTo>
                  <a:cubicBezTo>
                    <a:pt x="8" y="15"/>
                    <a:pt x="0" y="13"/>
                    <a:pt x="8" y="15"/>
                  </a:cubicBezTo>
                  <a:cubicBezTo>
                    <a:pt x="17" y="17"/>
                    <a:pt x="21" y="15"/>
                    <a:pt x="2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70" name="Freeform 137"/>
            <p:cNvSpPr/>
            <p:nvPr/>
          </p:nvSpPr>
          <p:spPr bwMode="auto">
            <a:xfrm>
              <a:off x="-71438" y="1581151"/>
              <a:ext cx="160338" cy="182563"/>
            </a:xfrm>
            <a:custGeom>
              <a:avLst/>
              <a:gdLst>
                <a:gd name="T0" fmla="*/ 7 w 60"/>
                <a:gd name="T1" fmla="*/ 57 h 68"/>
                <a:gd name="T2" fmla="*/ 11 w 60"/>
                <a:gd name="T3" fmla="*/ 68 h 68"/>
                <a:gd name="T4" fmla="*/ 20 w 60"/>
                <a:gd name="T5" fmla="*/ 58 h 68"/>
                <a:gd name="T6" fmla="*/ 25 w 60"/>
                <a:gd name="T7" fmla="*/ 48 h 68"/>
                <a:gd name="T8" fmla="*/ 52 w 60"/>
                <a:gd name="T9" fmla="*/ 38 h 68"/>
                <a:gd name="T10" fmla="*/ 57 w 60"/>
                <a:gd name="T11" fmla="*/ 31 h 68"/>
                <a:gd name="T12" fmla="*/ 58 w 60"/>
                <a:gd name="T13" fmla="*/ 19 h 68"/>
                <a:gd name="T14" fmla="*/ 50 w 60"/>
                <a:gd name="T15" fmla="*/ 16 h 68"/>
                <a:gd name="T16" fmla="*/ 37 w 60"/>
                <a:gd name="T17" fmla="*/ 7 h 68"/>
                <a:gd name="T18" fmla="*/ 19 w 60"/>
                <a:gd name="T19" fmla="*/ 14 h 68"/>
                <a:gd name="T20" fmla="*/ 24 w 60"/>
                <a:gd name="T21" fmla="*/ 0 h 68"/>
                <a:gd name="T22" fmla="*/ 21 w 60"/>
                <a:gd name="T23" fmla="*/ 1 h 68"/>
                <a:gd name="T24" fmla="*/ 0 w 60"/>
                <a:gd name="T25" fmla="*/ 57 h 68"/>
                <a:gd name="T26" fmla="*/ 7 w 60"/>
                <a:gd name="T27"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8">
                  <a:moveTo>
                    <a:pt x="7" y="57"/>
                  </a:moveTo>
                  <a:cubicBezTo>
                    <a:pt x="7" y="57"/>
                    <a:pt x="8" y="68"/>
                    <a:pt x="11" y="68"/>
                  </a:cubicBezTo>
                  <a:cubicBezTo>
                    <a:pt x="14" y="68"/>
                    <a:pt x="20" y="58"/>
                    <a:pt x="20" y="58"/>
                  </a:cubicBezTo>
                  <a:cubicBezTo>
                    <a:pt x="20" y="58"/>
                    <a:pt x="17" y="54"/>
                    <a:pt x="25" y="48"/>
                  </a:cubicBezTo>
                  <a:cubicBezTo>
                    <a:pt x="33" y="43"/>
                    <a:pt x="52" y="38"/>
                    <a:pt x="52" y="38"/>
                  </a:cubicBezTo>
                  <a:cubicBezTo>
                    <a:pt x="52" y="38"/>
                    <a:pt x="55" y="35"/>
                    <a:pt x="57" y="31"/>
                  </a:cubicBezTo>
                  <a:cubicBezTo>
                    <a:pt x="58" y="27"/>
                    <a:pt x="60" y="20"/>
                    <a:pt x="58" y="19"/>
                  </a:cubicBezTo>
                  <a:cubicBezTo>
                    <a:pt x="56" y="19"/>
                    <a:pt x="50" y="16"/>
                    <a:pt x="50" y="16"/>
                  </a:cubicBezTo>
                  <a:cubicBezTo>
                    <a:pt x="50" y="16"/>
                    <a:pt x="48" y="6"/>
                    <a:pt x="37" y="7"/>
                  </a:cubicBezTo>
                  <a:cubicBezTo>
                    <a:pt x="25" y="9"/>
                    <a:pt x="19" y="14"/>
                    <a:pt x="19" y="14"/>
                  </a:cubicBezTo>
                  <a:cubicBezTo>
                    <a:pt x="24" y="0"/>
                    <a:pt x="24" y="0"/>
                    <a:pt x="24" y="0"/>
                  </a:cubicBezTo>
                  <a:cubicBezTo>
                    <a:pt x="21" y="1"/>
                    <a:pt x="21" y="1"/>
                    <a:pt x="21" y="1"/>
                  </a:cubicBezTo>
                  <a:cubicBezTo>
                    <a:pt x="0" y="57"/>
                    <a:pt x="0" y="57"/>
                    <a:pt x="0" y="57"/>
                  </a:cubicBezTo>
                  <a:lnTo>
                    <a:pt x="7"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74" name="Freeform 138"/>
            <p:cNvSpPr/>
            <p:nvPr/>
          </p:nvSpPr>
          <p:spPr bwMode="auto">
            <a:xfrm>
              <a:off x="3533775" y="1589088"/>
              <a:ext cx="390525" cy="276225"/>
            </a:xfrm>
            <a:custGeom>
              <a:avLst/>
              <a:gdLst>
                <a:gd name="T0" fmla="*/ 39 w 146"/>
                <a:gd name="T1" fmla="*/ 87 h 103"/>
                <a:gd name="T2" fmla="*/ 21 w 146"/>
                <a:gd name="T3" fmla="*/ 84 h 103"/>
                <a:gd name="T4" fmla="*/ 31 w 146"/>
                <a:gd name="T5" fmla="*/ 76 h 103"/>
                <a:gd name="T6" fmla="*/ 29 w 146"/>
                <a:gd name="T7" fmla="*/ 71 h 103"/>
                <a:gd name="T8" fmla="*/ 22 w 146"/>
                <a:gd name="T9" fmla="*/ 62 h 103"/>
                <a:gd name="T10" fmla="*/ 13 w 146"/>
                <a:gd name="T11" fmla="*/ 62 h 103"/>
                <a:gd name="T12" fmla="*/ 9 w 146"/>
                <a:gd name="T13" fmla="*/ 53 h 103"/>
                <a:gd name="T14" fmla="*/ 23 w 146"/>
                <a:gd name="T15" fmla="*/ 50 h 103"/>
                <a:gd name="T16" fmla="*/ 32 w 146"/>
                <a:gd name="T17" fmla="*/ 44 h 103"/>
                <a:gd name="T18" fmla="*/ 25 w 146"/>
                <a:gd name="T19" fmla="*/ 38 h 103"/>
                <a:gd name="T20" fmla="*/ 2 w 146"/>
                <a:gd name="T21" fmla="*/ 34 h 103"/>
                <a:gd name="T22" fmla="*/ 9 w 146"/>
                <a:gd name="T23" fmla="*/ 27 h 103"/>
                <a:gd name="T24" fmla="*/ 15 w 146"/>
                <a:gd name="T25" fmla="*/ 15 h 103"/>
                <a:gd name="T26" fmla="*/ 35 w 146"/>
                <a:gd name="T27" fmla="*/ 5 h 103"/>
                <a:gd name="T28" fmla="*/ 40 w 146"/>
                <a:gd name="T29" fmla="*/ 10 h 103"/>
                <a:gd name="T30" fmla="*/ 46 w 146"/>
                <a:gd name="T31" fmla="*/ 29 h 103"/>
                <a:gd name="T32" fmla="*/ 59 w 146"/>
                <a:gd name="T33" fmla="*/ 29 h 103"/>
                <a:gd name="T34" fmla="*/ 67 w 146"/>
                <a:gd name="T35" fmla="*/ 18 h 103"/>
                <a:gd name="T36" fmla="*/ 95 w 146"/>
                <a:gd name="T37" fmla="*/ 20 h 103"/>
                <a:gd name="T38" fmla="*/ 104 w 146"/>
                <a:gd name="T39" fmla="*/ 13 h 103"/>
                <a:gd name="T40" fmla="*/ 103 w 146"/>
                <a:gd name="T41" fmla="*/ 7 h 103"/>
                <a:gd name="T42" fmla="*/ 123 w 146"/>
                <a:gd name="T43" fmla="*/ 5 h 103"/>
                <a:gd name="T44" fmla="*/ 127 w 146"/>
                <a:gd name="T45" fmla="*/ 6 h 103"/>
                <a:gd name="T46" fmla="*/ 136 w 146"/>
                <a:gd name="T47" fmla="*/ 20 h 103"/>
                <a:gd name="T48" fmla="*/ 131 w 146"/>
                <a:gd name="T49" fmla="*/ 29 h 103"/>
                <a:gd name="T50" fmla="*/ 143 w 146"/>
                <a:gd name="T51" fmla="*/ 36 h 103"/>
                <a:gd name="T52" fmla="*/ 142 w 146"/>
                <a:gd name="T53" fmla="*/ 54 h 103"/>
                <a:gd name="T54" fmla="*/ 130 w 146"/>
                <a:gd name="T55" fmla="*/ 65 h 103"/>
                <a:gd name="T56" fmla="*/ 116 w 146"/>
                <a:gd name="T57" fmla="*/ 77 h 103"/>
                <a:gd name="T58" fmla="*/ 109 w 146"/>
                <a:gd name="T59" fmla="*/ 85 h 103"/>
                <a:gd name="T60" fmla="*/ 92 w 146"/>
                <a:gd name="T61" fmla="*/ 92 h 103"/>
                <a:gd name="T62" fmla="*/ 86 w 146"/>
                <a:gd name="T63" fmla="*/ 95 h 103"/>
                <a:gd name="T64" fmla="*/ 69 w 146"/>
                <a:gd name="T65" fmla="*/ 97 h 103"/>
                <a:gd name="T66" fmla="*/ 43 w 146"/>
                <a:gd name="T67" fmla="*/ 92 h 103"/>
                <a:gd name="T68" fmla="*/ 39 w 146"/>
                <a:gd name="T69" fmla="*/ 8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103">
                  <a:moveTo>
                    <a:pt x="39" y="87"/>
                  </a:moveTo>
                  <a:cubicBezTo>
                    <a:pt x="24" y="89"/>
                    <a:pt x="23" y="86"/>
                    <a:pt x="21" y="84"/>
                  </a:cubicBezTo>
                  <a:cubicBezTo>
                    <a:pt x="19" y="82"/>
                    <a:pt x="31" y="76"/>
                    <a:pt x="31" y="76"/>
                  </a:cubicBezTo>
                  <a:cubicBezTo>
                    <a:pt x="31" y="76"/>
                    <a:pt x="36" y="79"/>
                    <a:pt x="29" y="71"/>
                  </a:cubicBezTo>
                  <a:cubicBezTo>
                    <a:pt x="22" y="62"/>
                    <a:pt x="26" y="63"/>
                    <a:pt x="22" y="62"/>
                  </a:cubicBezTo>
                  <a:cubicBezTo>
                    <a:pt x="18" y="62"/>
                    <a:pt x="18" y="63"/>
                    <a:pt x="13" y="62"/>
                  </a:cubicBezTo>
                  <a:cubicBezTo>
                    <a:pt x="7" y="60"/>
                    <a:pt x="6" y="54"/>
                    <a:pt x="9" y="53"/>
                  </a:cubicBezTo>
                  <a:cubicBezTo>
                    <a:pt x="11" y="52"/>
                    <a:pt x="23" y="50"/>
                    <a:pt x="23" y="50"/>
                  </a:cubicBezTo>
                  <a:cubicBezTo>
                    <a:pt x="23" y="50"/>
                    <a:pt x="34" y="47"/>
                    <a:pt x="32" y="44"/>
                  </a:cubicBezTo>
                  <a:cubicBezTo>
                    <a:pt x="29" y="40"/>
                    <a:pt x="29" y="38"/>
                    <a:pt x="25" y="38"/>
                  </a:cubicBezTo>
                  <a:cubicBezTo>
                    <a:pt x="21" y="38"/>
                    <a:pt x="0" y="36"/>
                    <a:pt x="2" y="34"/>
                  </a:cubicBezTo>
                  <a:cubicBezTo>
                    <a:pt x="3" y="32"/>
                    <a:pt x="8" y="30"/>
                    <a:pt x="9" y="27"/>
                  </a:cubicBezTo>
                  <a:cubicBezTo>
                    <a:pt x="10" y="24"/>
                    <a:pt x="15" y="18"/>
                    <a:pt x="15" y="15"/>
                  </a:cubicBezTo>
                  <a:cubicBezTo>
                    <a:pt x="16" y="11"/>
                    <a:pt x="35" y="5"/>
                    <a:pt x="35" y="5"/>
                  </a:cubicBezTo>
                  <a:cubicBezTo>
                    <a:pt x="35" y="5"/>
                    <a:pt x="31" y="5"/>
                    <a:pt x="40" y="10"/>
                  </a:cubicBezTo>
                  <a:cubicBezTo>
                    <a:pt x="49" y="15"/>
                    <a:pt x="39" y="27"/>
                    <a:pt x="46" y="29"/>
                  </a:cubicBezTo>
                  <a:cubicBezTo>
                    <a:pt x="54" y="32"/>
                    <a:pt x="61" y="31"/>
                    <a:pt x="59" y="29"/>
                  </a:cubicBezTo>
                  <a:cubicBezTo>
                    <a:pt x="58" y="27"/>
                    <a:pt x="51" y="15"/>
                    <a:pt x="67" y="18"/>
                  </a:cubicBezTo>
                  <a:cubicBezTo>
                    <a:pt x="84" y="20"/>
                    <a:pt x="93" y="19"/>
                    <a:pt x="95" y="20"/>
                  </a:cubicBezTo>
                  <a:cubicBezTo>
                    <a:pt x="97" y="20"/>
                    <a:pt x="104" y="13"/>
                    <a:pt x="104" y="13"/>
                  </a:cubicBezTo>
                  <a:cubicBezTo>
                    <a:pt x="104" y="13"/>
                    <a:pt x="98" y="12"/>
                    <a:pt x="103" y="7"/>
                  </a:cubicBezTo>
                  <a:cubicBezTo>
                    <a:pt x="109" y="3"/>
                    <a:pt x="123" y="5"/>
                    <a:pt x="123" y="5"/>
                  </a:cubicBezTo>
                  <a:cubicBezTo>
                    <a:pt x="123" y="5"/>
                    <a:pt x="125" y="0"/>
                    <a:pt x="127" y="6"/>
                  </a:cubicBezTo>
                  <a:cubicBezTo>
                    <a:pt x="129" y="12"/>
                    <a:pt x="140" y="18"/>
                    <a:pt x="136" y="20"/>
                  </a:cubicBezTo>
                  <a:cubicBezTo>
                    <a:pt x="132" y="23"/>
                    <a:pt x="124" y="23"/>
                    <a:pt x="131" y="29"/>
                  </a:cubicBezTo>
                  <a:cubicBezTo>
                    <a:pt x="139" y="34"/>
                    <a:pt x="146" y="33"/>
                    <a:pt x="143" y="36"/>
                  </a:cubicBezTo>
                  <a:cubicBezTo>
                    <a:pt x="140" y="40"/>
                    <a:pt x="145" y="51"/>
                    <a:pt x="142" y="54"/>
                  </a:cubicBezTo>
                  <a:cubicBezTo>
                    <a:pt x="138" y="58"/>
                    <a:pt x="143" y="62"/>
                    <a:pt x="130" y="65"/>
                  </a:cubicBezTo>
                  <a:cubicBezTo>
                    <a:pt x="118" y="68"/>
                    <a:pt x="120" y="75"/>
                    <a:pt x="116" y="77"/>
                  </a:cubicBezTo>
                  <a:cubicBezTo>
                    <a:pt x="112" y="80"/>
                    <a:pt x="113" y="84"/>
                    <a:pt x="109" y="85"/>
                  </a:cubicBezTo>
                  <a:cubicBezTo>
                    <a:pt x="104" y="86"/>
                    <a:pt x="92" y="92"/>
                    <a:pt x="92" y="92"/>
                  </a:cubicBezTo>
                  <a:cubicBezTo>
                    <a:pt x="92" y="92"/>
                    <a:pt x="96" y="94"/>
                    <a:pt x="86" y="95"/>
                  </a:cubicBezTo>
                  <a:cubicBezTo>
                    <a:pt x="76" y="97"/>
                    <a:pt x="88" y="103"/>
                    <a:pt x="69" y="97"/>
                  </a:cubicBezTo>
                  <a:cubicBezTo>
                    <a:pt x="50" y="92"/>
                    <a:pt x="43" y="92"/>
                    <a:pt x="43" y="92"/>
                  </a:cubicBezTo>
                  <a:lnTo>
                    <a:pt x="39"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75" name="Freeform 139"/>
            <p:cNvSpPr/>
            <p:nvPr/>
          </p:nvSpPr>
          <p:spPr bwMode="auto">
            <a:xfrm>
              <a:off x="4690603" y="2895601"/>
              <a:ext cx="1917701" cy="1933575"/>
            </a:xfrm>
            <a:custGeom>
              <a:avLst/>
              <a:gdLst>
                <a:gd name="T0" fmla="*/ 384 w 718"/>
                <a:gd name="T1" fmla="*/ 710 h 724"/>
                <a:gd name="T2" fmla="*/ 364 w 718"/>
                <a:gd name="T3" fmla="*/ 658 h 724"/>
                <a:gd name="T4" fmla="*/ 318 w 718"/>
                <a:gd name="T5" fmla="*/ 562 h 724"/>
                <a:gd name="T6" fmla="*/ 331 w 718"/>
                <a:gd name="T7" fmla="*/ 480 h 724"/>
                <a:gd name="T8" fmla="*/ 288 w 718"/>
                <a:gd name="T9" fmla="*/ 389 h 724"/>
                <a:gd name="T10" fmla="*/ 267 w 718"/>
                <a:gd name="T11" fmla="*/ 334 h 724"/>
                <a:gd name="T12" fmla="*/ 233 w 718"/>
                <a:gd name="T13" fmla="*/ 318 h 724"/>
                <a:gd name="T14" fmla="*/ 167 w 718"/>
                <a:gd name="T15" fmla="*/ 328 h 724"/>
                <a:gd name="T16" fmla="*/ 93 w 718"/>
                <a:gd name="T17" fmla="*/ 333 h 724"/>
                <a:gd name="T18" fmla="*/ 43 w 718"/>
                <a:gd name="T19" fmla="*/ 291 h 724"/>
                <a:gd name="T20" fmla="*/ 10 w 718"/>
                <a:gd name="T21" fmla="*/ 241 h 724"/>
                <a:gd name="T22" fmla="*/ 21 w 718"/>
                <a:gd name="T23" fmla="*/ 199 h 724"/>
                <a:gd name="T24" fmla="*/ 19 w 718"/>
                <a:gd name="T25" fmla="*/ 172 h 724"/>
                <a:gd name="T26" fmla="*/ 52 w 718"/>
                <a:gd name="T27" fmla="*/ 114 h 724"/>
                <a:gd name="T28" fmla="*/ 95 w 718"/>
                <a:gd name="T29" fmla="*/ 71 h 724"/>
                <a:gd name="T30" fmla="*/ 132 w 718"/>
                <a:gd name="T31" fmla="*/ 22 h 724"/>
                <a:gd name="T32" fmla="*/ 207 w 718"/>
                <a:gd name="T33" fmla="*/ 10 h 724"/>
                <a:gd name="T34" fmla="*/ 302 w 718"/>
                <a:gd name="T35" fmla="*/ 3 h 724"/>
                <a:gd name="T36" fmla="*/ 304 w 718"/>
                <a:gd name="T37" fmla="*/ 46 h 724"/>
                <a:gd name="T38" fmla="*/ 347 w 718"/>
                <a:gd name="T39" fmla="*/ 57 h 724"/>
                <a:gd name="T40" fmla="*/ 396 w 718"/>
                <a:gd name="T41" fmla="*/ 68 h 724"/>
                <a:gd name="T42" fmla="*/ 443 w 718"/>
                <a:gd name="T43" fmla="*/ 57 h 724"/>
                <a:gd name="T44" fmla="*/ 509 w 718"/>
                <a:gd name="T45" fmla="*/ 63 h 724"/>
                <a:gd name="T46" fmla="*/ 540 w 718"/>
                <a:gd name="T47" fmla="*/ 120 h 724"/>
                <a:gd name="T48" fmla="*/ 577 w 718"/>
                <a:gd name="T49" fmla="*/ 199 h 724"/>
                <a:gd name="T50" fmla="*/ 646 w 718"/>
                <a:gd name="T51" fmla="*/ 260 h 724"/>
                <a:gd name="T52" fmla="*/ 716 w 718"/>
                <a:gd name="T53" fmla="*/ 292 h 724"/>
                <a:gd name="T54" fmla="*/ 659 w 718"/>
                <a:gd name="T55" fmla="*/ 351 h 724"/>
                <a:gd name="T56" fmla="*/ 606 w 718"/>
                <a:gd name="T57" fmla="*/ 413 h 724"/>
                <a:gd name="T58" fmla="*/ 605 w 718"/>
                <a:gd name="T59" fmla="*/ 454 h 724"/>
                <a:gd name="T60" fmla="*/ 625 w 718"/>
                <a:gd name="T61" fmla="*/ 501 h 724"/>
                <a:gd name="T62" fmla="*/ 596 w 718"/>
                <a:gd name="T63" fmla="*/ 539 h 724"/>
                <a:gd name="T64" fmla="*/ 566 w 718"/>
                <a:gd name="T65" fmla="*/ 583 h 724"/>
                <a:gd name="T66" fmla="*/ 568 w 718"/>
                <a:gd name="T67" fmla="*/ 608 h 724"/>
                <a:gd name="T68" fmla="*/ 530 w 718"/>
                <a:gd name="T69" fmla="*/ 639 h 724"/>
                <a:gd name="T70" fmla="*/ 519 w 718"/>
                <a:gd name="T71" fmla="*/ 680 h 724"/>
                <a:gd name="T72" fmla="*/ 470 w 718"/>
                <a:gd name="T73" fmla="*/ 713 h 724"/>
                <a:gd name="T74" fmla="*/ 401 w 718"/>
                <a:gd name="T75" fmla="*/ 724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8" h="724">
                  <a:moveTo>
                    <a:pt x="401" y="724"/>
                  </a:moveTo>
                  <a:cubicBezTo>
                    <a:pt x="396" y="721"/>
                    <a:pt x="388" y="712"/>
                    <a:pt x="384" y="710"/>
                  </a:cubicBezTo>
                  <a:cubicBezTo>
                    <a:pt x="380" y="708"/>
                    <a:pt x="378" y="689"/>
                    <a:pt x="378" y="683"/>
                  </a:cubicBezTo>
                  <a:cubicBezTo>
                    <a:pt x="378" y="677"/>
                    <a:pt x="371" y="664"/>
                    <a:pt x="364" y="658"/>
                  </a:cubicBezTo>
                  <a:cubicBezTo>
                    <a:pt x="358" y="651"/>
                    <a:pt x="351" y="635"/>
                    <a:pt x="346" y="618"/>
                  </a:cubicBezTo>
                  <a:cubicBezTo>
                    <a:pt x="340" y="602"/>
                    <a:pt x="329" y="571"/>
                    <a:pt x="318" y="562"/>
                  </a:cubicBezTo>
                  <a:cubicBezTo>
                    <a:pt x="307" y="554"/>
                    <a:pt x="312" y="536"/>
                    <a:pt x="312" y="520"/>
                  </a:cubicBezTo>
                  <a:cubicBezTo>
                    <a:pt x="312" y="503"/>
                    <a:pt x="339" y="494"/>
                    <a:pt x="331" y="480"/>
                  </a:cubicBezTo>
                  <a:cubicBezTo>
                    <a:pt x="323" y="467"/>
                    <a:pt x="330" y="444"/>
                    <a:pt x="321" y="435"/>
                  </a:cubicBezTo>
                  <a:cubicBezTo>
                    <a:pt x="312" y="426"/>
                    <a:pt x="289" y="399"/>
                    <a:pt x="288" y="389"/>
                  </a:cubicBezTo>
                  <a:cubicBezTo>
                    <a:pt x="286" y="380"/>
                    <a:pt x="274" y="357"/>
                    <a:pt x="280" y="348"/>
                  </a:cubicBezTo>
                  <a:cubicBezTo>
                    <a:pt x="286" y="339"/>
                    <a:pt x="270" y="334"/>
                    <a:pt x="267" y="334"/>
                  </a:cubicBezTo>
                  <a:cubicBezTo>
                    <a:pt x="265" y="334"/>
                    <a:pt x="251" y="332"/>
                    <a:pt x="248" y="332"/>
                  </a:cubicBezTo>
                  <a:cubicBezTo>
                    <a:pt x="246" y="332"/>
                    <a:pt x="245" y="321"/>
                    <a:pt x="233" y="318"/>
                  </a:cubicBezTo>
                  <a:cubicBezTo>
                    <a:pt x="221" y="316"/>
                    <a:pt x="205" y="313"/>
                    <a:pt x="194" y="318"/>
                  </a:cubicBezTo>
                  <a:cubicBezTo>
                    <a:pt x="182" y="322"/>
                    <a:pt x="189" y="328"/>
                    <a:pt x="167" y="328"/>
                  </a:cubicBezTo>
                  <a:cubicBezTo>
                    <a:pt x="146" y="328"/>
                    <a:pt x="126" y="322"/>
                    <a:pt x="115" y="330"/>
                  </a:cubicBezTo>
                  <a:cubicBezTo>
                    <a:pt x="105" y="337"/>
                    <a:pt x="103" y="342"/>
                    <a:pt x="93" y="333"/>
                  </a:cubicBezTo>
                  <a:cubicBezTo>
                    <a:pt x="84" y="324"/>
                    <a:pt x="72" y="319"/>
                    <a:pt x="57" y="309"/>
                  </a:cubicBezTo>
                  <a:cubicBezTo>
                    <a:pt x="43" y="299"/>
                    <a:pt x="46" y="301"/>
                    <a:pt x="43" y="291"/>
                  </a:cubicBezTo>
                  <a:cubicBezTo>
                    <a:pt x="41" y="282"/>
                    <a:pt x="57" y="288"/>
                    <a:pt x="28" y="269"/>
                  </a:cubicBezTo>
                  <a:cubicBezTo>
                    <a:pt x="0" y="250"/>
                    <a:pt x="6" y="248"/>
                    <a:pt x="10" y="241"/>
                  </a:cubicBezTo>
                  <a:cubicBezTo>
                    <a:pt x="14" y="233"/>
                    <a:pt x="11" y="221"/>
                    <a:pt x="19" y="214"/>
                  </a:cubicBezTo>
                  <a:cubicBezTo>
                    <a:pt x="27" y="208"/>
                    <a:pt x="29" y="200"/>
                    <a:pt x="21" y="199"/>
                  </a:cubicBezTo>
                  <a:cubicBezTo>
                    <a:pt x="14" y="197"/>
                    <a:pt x="17" y="183"/>
                    <a:pt x="20" y="181"/>
                  </a:cubicBezTo>
                  <a:cubicBezTo>
                    <a:pt x="22" y="180"/>
                    <a:pt x="27" y="179"/>
                    <a:pt x="19" y="172"/>
                  </a:cubicBezTo>
                  <a:cubicBezTo>
                    <a:pt x="12" y="166"/>
                    <a:pt x="13" y="158"/>
                    <a:pt x="21" y="152"/>
                  </a:cubicBezTo>
                  <a:cubicBezTo>
                    <a:pt x="29" y="146"/>
                    <a:pt x="48" y="121"/>
                    <a:pt x="52" y="114"/>
                  </a:cubicBezTo>
                  <a:cubicBezTo>
                    <a:pt x="55" y="108"/>
                    <a:pt x="68" y="102"/>
                    <a:pt x="75" y="97"/>
                  </a:cubicBezTo>
                  <a:cubicBezTo>
                    <a:pt x="82" y="92"/>
                    <a:pt x="94" y="87"/>
                    <a:pt x="95" y="71"/>
                  </a:cubicBezTo>
                  <a:cubicBezTo>
                    <a:pt x="95" y="56"/>
                    <a:pt x="100" y="51"/>
                    <a:pt x="107" y="44"/>
                  </a:cubicBezTo>
                  <a:cubicBezTo>
                    <a:pt x="115" y="38"/>
                    <a:pt x="133" y="34"/>
                    <a:pt x="132" y="22"/>
                  </a:cubicBezTo>
                  <a:cubicBezTo>
                    <a:pt x="131" y="10"/>
                    <a:pt x="144" y="20"/>
                    <a:pt x="161" y="20"/>
                  </a:cubicBezTo>
                  <a:cubicBezTo>
                    <a:pt x="178" y="20"/>
                    <a:pt x="197" y="17"/>
                    <a:pt x="207" y="10"/>
                  </a:cubicBezTo>
                  <a:cubicBezTo>
                    <a:pt x="217" y="4"/>
                    <a:pt x="256" y="5"/>
                    <a:pt x="265" y="3"/>
                  </a:cubicBezTo>
                  <a:cubicBezTo>
                    <a:pt x="273" y="1"/>
                    <a:pt x="304" y="0"/>
                    <a:pt x="302" y="3"/>
                  </a:cubicBezTo>
                  <a:cubicBezTo>
                    <a:pt x="301" y="6"/>
                    <a:pt x="302" y="6"/>
                    <a:pt x="302" y="18"/>
                  </a:cubicBezTo>
                  <a:cubicBezTo>
                    <a:pt x="302" y="30"/>
                    <a:pt x="297" y="45"/>
                    <a:pt x="304" y="46"/>
                  </a:cubicBezTo>
                  <a:cubicBezTo>
                    <a:pt x="310" y="47"/>
                    <a:pt x="311" y="42"/>
                    <a:pt x="328" y="47"/>
                  </a:cubicBezTo>
                  <a:cubicBezTo>
                    <a:pt x="346" y="52"/>
                    <a:pt x="338" y="52"/>
                    <a:pt x="347" y="57"/>
                  </a:cubicBezTo>
                  <a:cubicBezTo>
                    <a:pt x="355" y="62"/>
                    <a:pt x="368" y="72"/>
                    <a:pt x="374" y="71"/>
                  </a:cubicBezTo>
                  <a:cubicBezTo>
                    <a:pt x="380" y="70"/>
                    <a:pt x="397" y="76"/>
                    <a:pt x="396" y="68"/>
                  </a:cubicBezTo>
                  <a:cubicBezTo>
                    <a:pt x="396" y="60"/>
                    <a:pt x="395" y="51"/>
                    <a:pt x="405" y="50"/>
                  </a:cubicBezTo>
                  <a:cubicBezTo>
                    <a:pt x="415" y="49"/>
                    <a:pt x="425" y="47"/>
                    <a:pt x="443" y="57"/>
                  </a:cubicBezTo>
                  <a:cubicBezTo>
                    <a:pt x="462" y="67"/>
                    <a:pt x="478" y="71"/>
                    <a:pt x="487" y="70"/>
                  </a:cubicBezTo>
                  <a:cubicBezTo>
                    <a:pt x="496" y="69"/>
                    <a:pt x="502" y="65"/>
                    <a:pt x="509" y="63"/>
                  </a:cubicBezTo>
                  <a:cubicBezTo>
                    <a:pt x="517" y="61"/>
                    <a:pt x="507" y="65"/>
                    <a:pt x="524" y="87"/>
                  </a:cubicBezTo>
                  <a:cubicBezTo>
                    <a:pt x="541" y="108"/>
                    <a:pt x="528" y="100"/>
                    <a:pt x="540" y="120"/>
                  </a:cubicBezTo>
                  <a:cubicBezTo>
                    <a:pt x="552" y="140"/>
                    <a:pt x="560" y="150"/>
                    <a:pt x="563" y="163"/>
                  </a:cubicBezTo>
                  <a:cubicBezTo>
                    <a:pt x="566" y="175"/>
                    <a:pt x="563" y="188"/>
                    <a:pt x="577" y="199"/>
                  </a:cubicBezTo>
                  <a:cubicBezTo>
                    <a:pt x="592" y="210"/>
                    <a:pt x="597" y="226"/>
                    <a:pt x="615" y="235"/>
                  </a:cubicBezTo>
                  <a:cubicBezTo>
                    <a:pt x="633" y="244"/>
                    <a:pt x="603" y="255"/>
                    <a:pt x="646" y="260"/>
                  </a:cubicBezTo>
                  <a:cubicBezTo>
                    <a:pt x="689" y="266"/>
                    <a:pt x="718" y="259"/>
                    <a:pt x="718" y="259"/>
                  </a:cubicBezTo>
                  <a:cubicBezTo>
                    <a:pt x="716" y="292"/>
                    <a:pt x="716" y="292"/>
                    <a:pt x="716" y="292"/>
                  </a:cubicBezTo>
                  <a:cubicBezTo>
                    <a:pt x="716" y="292"/>
                    <a:pt x="704" y="312"/>
                    <a:pt x="694" y="322"/>
                  </a:cubicBezTo>
                  <a:cubicBezTo>
                    <a:pt x="684" y="332"/>
                    <a:pt x="673" y="341"/>
                    <a:pt x="659" y="351"/>
                  </a:cubicBezTo>
                  <a:cubicBezTo>
                    <a:pt x="645" y="361"/>
                    <a:pt x="634" y="372"/>
                    <a:pt x="628" y="385"/>
                  </a:cubicBezTo>
                  <a:cubicBezTo>
                    <a:pt x="622" y="398"/>
                    <a:pt x="608" y="406"/>
                    <a:pt x="606" y="413"/>
                  </a:cubicBezTo>
                  <a:cubicBezTo>
                    <a:pt x="604" y="420"/>
                    <a:pt x="596" y="422"/>
                    <a:pt x="596" y="430"/>
                  </a:cubicBezTo>
                  <a:cubicBezTo>
                    <a:pt x="597" y="438"/>
                    <a:pt x="601" y="451"/>
                    <a:pt x="605" y="454"/>
                  </a:cubicBezTo>
                  <a:cubicBezTo>
                    <a:pt x="610" y="457"/>
                    <a:pt x="628" y="474"/>
                    <a:pt x="622" y="474"/>
                  </a:cubicBezTo>
                  <a:cubicBezTo>
                    <a:pt x="617" y="474"/>
                    <a:pt x="625" y="501"/>
                    <a:pt x="625" y="501"/>
                  </a:cubicBezTo>
                  <a:cubicBezTo>
                    <a:pt x="625" y="501"/>
                    <a:pt x="633" y="525"/>
                    <a:pt x="625" y="527"/>
                  </a:cubicBezTo>
                  <a:cubicBezTo>
                    <a:pt x="617" y="529"/>
                    <a:pt x="607" y="537"/>
                    <a:pt x="596" y="539"/>
                  </a:cubicBezTo>
                  <a:cubicBezTo>
                    <a:pt x="585" y="541"/>
                    <a:pt x="565" y="555"/>
                    <a:pt x="565" y="561"/>
                  </a:cubicBezTo>
                  <a:cubicBezTo>
                    <a:pt x="565" y="568"/>
                    <a:pt x="566" y="583"/>
                    <a:pt x="566" y="583"/>
                  </a:cubicBezTo>
                  <a:cubicBezTo>
                    <a:pt x="566" y="583"/>
                    <a:pt x="569" y="580"/>
                    <a:pt x="569" y="587"/>
                  </a:cubicBezTo>
                  <a:cubicBezTo>
                    <a:pt x="569" y="593"/>
                    <a:pt x="571" y="602"/>
                    <a:pt x="568" y="608"/>
                  </a:cubicBezTo>
                  <a:cubicBezTo>
                    <a:pt x="565" y="614"/>
                    <a:pt x="558" y="621"/>
                    <a:pt x="550" y="623"/>
                  </a:cubicBezTo>
                  <a:cubicBezTo>
                    <a:pt x="543" y="625"/>
                    <a:pt x="528" y="635"/>
                    <a:pt x="530" y="639"/>
                  </a:cubicBezTo>
                  <a:cubicBezTo>
                    <a:pt x="533" y="643"/>
                    <a:pt x="551" y="644"/>
                    <a:pt x="541" y="650"/>
                  </a:cubicBezTo>
                  <a:cubicBezTo>
                    <a:pt x="531" y="656"/>
                    <a:pt x="523" y="671"/>
                    <a:pt x="519" y="680"/>
                  </a:cubicBezTo>
                  <a:cubicBezTo>
                    <a:pt x="514" y="689"/>
                    <a:pt x="517" y="686"/>
                    <a:pt x="500" y="698"/>
                  </a:cubicBezTo>
                  <a:cubicBezTo>
                    <a:pt x="483" y="710"/>
                    <a:pt x="497" y="711"/>
                    <a:pt x="470" y="713"/>
                  </a:cubicBezTo>
                  <a:cubicBezTo>
                    <a:pt x="442" y="716"/>
                    <a:pt x="423" y="720"/>
                    <a:pt x="419" y="721"/>
                  </a:cubicBezTo>
                  <a:cubicBezTo>
                    <a:pt x="415" y="723"/>
                    <a:pt x="401" y="724"/>
                    <a:pt x="401" y="7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76" name="Freeform 140"/>
            <p:cNvSpPr/>
            <p:nvPr/>
          </p:nvSpPr>
          <p:spPr bwMode="auto">
            <a:xfrm>
              <a:off x="6515100" y="4186238"/>
              <a:ext cx="212725" cy="382588"/>
            </a:xfrm>
            <a:custGeom>
              <a:avLst/>
              <a:gdLst>
                <a:gd name="T0" fmla="*/ 63 w 80"/>
                <a:gd name="T1" fmla="*/ 2 h 143"/>
                <a:gd name="T2" fmla="*/ 62 w 80"/>
                <a:gd name="T3" fmla="*/ 13 h 143"/>
                <a:gd name="T4" fmla="*/ 52 w 80"/>
                <a:gd name="T5" fmla="*/ 22 h 143"/>
                <a:gd name="T6" fmla="*/ 35 w 80"/>
                <a:gd name="T7" fmla="*/ 38 h 143"/>
                <a:gd name="T8" fmla="*/ 13 w 80"/>
                <a:gd name="T9" fmla="*/ 55 h 143"/>
                <a:gd name="T10" fmla="*/ 9 w 80"/>
                <a:gd name="T11" fmla="*/ 75 h 143"/>
                <a:gd name="T12" fmla="*/ 9 w 80"/>
                <a:gd name="T13" fmla="*/ 97 h 143"/>
                <a:gd name="T14" fmla="*/ 12 w 80"/>
                <a:gd name="T15" fmla="*/ 119 h 143"/>
                <a:gd name="T16" fmla="*/ 25 w 80"/>
                <a:gd name="T17" fmla="*/ 143 h 143"/>
                <a:gd name="T18" fmla="*/ 56 w 80"/>
                <a:gd name="T19" fmla="*/ 118 h 143"/>
                <a:gd name="T20" fmla="*/ 64 w 80"/>
                <a:gd name="T21" fmla="*/ 63 h 143"/>
                <a:gd name="T22" fmla="*/ 78 w 80"/>
                <a:gd name="T23" fmla="*/ 35 h 143"/>
                <a:gd name="T24" fmla="*/ 63 w 80"/>
                <a:gd name="T25" fmla="*/ 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43">
                  <a:moveTo>
                    <a:pt x="63" y="2"/>
                  </a:moveTo>
                  <a:cubicBezTo>
                    <a:pt x="64" y="0"/>
                    <a:pt x="64" y="11"/>
                    <a:pt x="62" y="13"/>
                  </a:cubicBezTo>
                  <a:cubicBezTo>
                    <a:pt x="59" y="16"/>
                    <a:pt x="58" y="17"/>
                    <a:pt x="52" y="22"/>
                  </a:cubicBezTo>
                  <a:cubicBezTo>
                    <a:pt x="46" y="27"/>
                    <a:pt x="49" y="34"/>
                    <a:pt x="35" y="38"/>
                  </a:cubicBezTo>
                  <a:cubicBezTo>
                    <a:pt x="21" y="42"/>
                    <a:pt x="17" y="47"/>
                    <a:pt x="13" y="55"/>
                  </a:cubicBezTo>
                  <a:cubicBezTo>
                    <a:pt x="10" y="63"/>
                    <a:pt x="9" y="65"/>
                    <a:pt x="9" y="75"/>
                  </a:cubicBezTo>
                  <a:cubicBezTo>
                    <a:pt x="10" y="84"/>
                    <a:pt x="18" y="85"/>
                    <a:pt x="9" y="97"/>
                  </a:cubicBezTo>
                  <a:cubicBezTo>
                    <a:pt x="0" y="109"/>
                    <a:pt x="11" y="114"/>
                    <a:pt x="12" y="119"/>
                  </a:cubicBezTo>
                  <a:cubicBezTo>
                    <a:pt x="13" y="125"/>
                    <a:pt x="13" y="142"/>
                    <a:pt x="25" y="143"/>
                  </a:cubicBezTo>
                  <a:cubicBezTo>
                    <a:pt x="37" y="143"/>
                    <a:pt x="56" y="131"/>
                    <a:pt x="56" y="118"/>
                  </a:cubicBezTo>
                  <a:cubicBezTo>
                    <a:pt x="56" y="105"/>
                    <a:pt x="60" y="74"/>
                    <a:pt x="64" y="63"/>
                  </a:cubicBezTo>
                  <a:cubicBezTo>
                    <a:pt x="69" y="52"/>
                    <a:pt x="80" y="49"/>
                    <a:pt x="78" y="35"/>
                  </a:cubicBezTo>
                  <a:cubicBezTo>
                    <a:pt x="76" y="21"/>
                    <a:pt x="63" y="4"/>
                    <a:pt x="6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78" name="Freeform 141"/>
            <p:cNvSpPr/>
            <p:nvPr/>
          </p:nvSpPr>
          <p:spPr bwMode="auto">
            <a:xfrm>
              <a:off x="4976979" y="1098551"/>
              <a:ext cx="4883150" cy="2771775"/>
            </a:xfrm>
            <a:custGeom>
              <a:avLst/>
              <a:gdLst>
                <a:gd name="T0" fmla="*/ 430 w 1828"/>
                <a:gd name="T1" fmla="*/ 679 h 1038"/>
                <a:gd name="T2" fmla="*/ 320 w 1828"/>
                <a:gd name="T3" fmla="*/ 638 h 1038"/>
                <a:gd name="T4" fmla="*/ 221 w 1828"/>
                <a:gd name="T5" fmla="*/ 574 h 1038"/>
                <a:gd name="T6" fmla="*/ 240 w 1828"/>
                <a:gd name="T7" fmla="*/ 677 h 1038"/>
                <a:gd name="T8" fmla="*/ 169 w 1828"/>
                <a:gd name="T9" fmla="*/ 589 h 1038"/>
                <a:gd name="T10" fmla="*/ 44 w 1828"/>
                <a:gd name="T11" fmla="*/ 683 h 1038"/>
                <a:gd name="T12" fmla="*/ 74 w 1828"/>
                <a:gd name="T13" fmla="*/ 548 h 1038"/>
                <a:gd name="T14" fmla="*/ 108 w 1828"/>
                <a:gd name="T15" fmla="*/ 497 h 1038"/>
                <a:gd name="T16" fmla="*/ 181 w 1828"/>
                <a:gd name="T17" fmla="*/ 386 h 1038"/>
                <a:gd name="T18" fmla="*/ 197 w 1828"/>
                <a:gd name="T19" fmla="*/ 437 h 1038"/>
                <a:gd name="T20" fmla="*/ 319 w 1828"/>
                <a:gd name="T21" fmla="*/ 385 h 1038"/>
                <a:gd name="T22" fmla="*/ 365 w 1828"/>
                <a:gd name="T23" fmla="*/ 342 h 1038"/>
                <a:gd name="T24" fmla="*/ 298 w 1828"/>
                <a:gd name="T25" fmla="*/ 288 h 1038"/>
                <a:gd name="T26" fmla="*/ 269 w 1828"/>
                <a:gd name="T27" fmla="*/ 321 h 1038"/>
                <a:gd name="T28" fmla="*/ 191 w 1828"/>
                <a:gd name="T29" fmla="*/ 357 h 1038"/>
                <a:gd name="T30" fmla="*/ 147 w 1828"/>
                <a:gd name="T31" fmla="*/ 330 h 1038"/>
                <a:gd name="T32" fmla="*/ 240 w 1828"/>
                <a:gd name="T33" fmla="*/ 182 h 1038"/>
                <a:gd name="T34" fmla="*/ 300 w 1828"/>
                <a:gd name="T35" fmla="*/ 137 h 1038"/>
                <a:gd name="T36" fmla="*/ 466 w 1828"/>
                <a:gd name="T37" fmla="*/ 199 h 1038"/>
                <a:gd name="T38" fmla="*/ 414 w 1828"/>
                <a:gd name="T39" fmla="*/ 229 h 1038"/>
                <a:gd name="T40" fmla="*/ 462 w 1828"/>
                <a:gd name="T41" fmla="*/ 229 h 1038"/>
                <a:gd name="T42" fmla="*/ 517 w 1828"/>
                <a:gd name="T43" fmla="*/ 193 h 1038"/>
                <a:gd name="T44" fmla="*/ 622 w 1828"/>
                <a:gd name="T45" fmla="*/ 165 h 1038"/>
                <a:gd name="T46" fmla="*/ 714 w 1828"/>
                <a:gd name="T47" fmla="*/ 163 h 1038"/>
                <a:gd name="T48" fmla="*/ 736 w 1828"/>
                <a:gd name="T49" fmla="*/ 94 h 1038"/>
                <a:gd name="T50" fmla="*/ 755 w 1828"/>
                <a:gd name="T51" fmla="*/ 184 h 1038"/>
                <a:gd name="T52" fmla="*/ 763 w 1828"/>
                <a:gd name="T53" fmla="*/ 137 h 1038"/>
                <a:gd name="T54" fmla="*/ 781 w 1828"/>
                <a:gd name="T55" fmla="*/ 123 h 1038"/>
                <a:gd name="T56" fmla="*/ 830 w 1828"/>
                <a:gd name="T57" fmla="*/ 105 h 1038"/>
                <a:gd name="T58" fmla="*/ 935 w 1828"/>
                <a:gd name="T59" fmla="*/ 30 h 1038"/>
                <a:gd name="T60" fmla="*/ 1062 w 1828"/>
                <a:gd name="T61" fmla="*/ 20 h 1038"/>
                <a:gd name="T62" fmla="*/ 1098 w 1828"/>
                <a:gd name="T63" fmla="*/ 77 h 1038"/>
                <a:gd name="T64" fmla="*/ 1243 w 1828"/>
                <a:gd name="T65" fmla="*/ 88 h 1038"/>
                <a:gd name="T66" fmla="*/ 1344 w 1828"/>
                <a:gd name="T67" fmla="*/ 115 h 1038"/>
                <a:gd name="T68" fmla="*/ 1466 w 1828"/>
                <a:gd name="T69" fmla="*/ 128 h 1038"/>
                <a:gd name="T70" fmla="*/ 1636 w 1828"/>
                <a:gd name="T71" fmla="*/ 158 h 1038"/>
                <a:gd name="T72" fmla="*/ 1812 w 1828"/>
                <a:gd name="T73" fmla="*/ 229 h 1038"/>
                <a:gd name="T74" fmla="*/ 1741 w 1828"/>
                <a:gd name="T75" fmla="*/ 215 h 1038"/>
                <a:gd name="T76" fmla="*/ 1753 w 1828"/>
                <a:gd name="T77" fmla="*/ 285 h 1038"/>
                <a:gd name="T78" fmla="*/ 1622 w 1828"/>
                <a:gd name="T79" fmla="*/ 344 h 1038"/>
                <a:gd name="T80" fmla="*/ 1628 w 1828"/>
                <a:gd name="T81" fmla="*/ 427 h 1038"/>
                <a:gd name="T82" fmla="*/ 1566 w 1828"/>
                <a:gd name="T83" fmla="*/ 392 h 1038"/>
                <a:gd name="T84" fmla="*/ 1604 w 1828"/>
                <a:gd name="T85" fmla="*/ 303 h 1038"/>
                <a:gd name="T86" fmla="*/ 1546 w 1828"/>
                <a:gd name="T87" fmla="*/ 344 h 1038"/>
                <a:gd name="T88" fmla="*/ 1424 w 1828"/>
                <a:gd name="T89" fmla="*/ 367 h 1038"/>
                <a:gd name="T90" fmla="*/ 1448 w 1828"/>
                <a:gd name="T91" fmla="*/ 480 h 1038"/>
                <a:gd name="T92" fmla="*/ 1371 w 1828"/>
                <a:gd name="T93" fmla="*/ 624 h 1038"/>
                <a:gd name="T94" fmla="*/ 1334 w 1828"/>
                <a:gd name="T95" fmla="*/ 660 h 1038"/>
                <a:gd name="T96" fmla="*/ 1300 w 1828"/>
                <a:gd name="T97" fmla="*/ 661 h 1038"/>
                <a:gd name="T98" fmla="*/ 1280 w 1828"/>
                <a:gd name="T99" fmla="*/ 830 h 1038"/>
                <a:gd name="T100" fmla="*/ 1192 w 1828"/>
                <a:gd name="T101" fmla="*/ 965 h 1038"/>
                <a:gd name="T102" fmla="*/ 1177 w 1828"/>
                <a:gd name="T103" fmla="*/ 1027 h 1038"/>
                <a:gd name="T104" fmla="*/ 1044 w 1828"/>
                <a:gd name="T105" fmla="*/ 849 h 1038"/>
                <a:gd name="T106" fmla="*/ 902 w 1828"/>
                <a:gd name="T107" fmla="*/ 969 h 1038"/>
                <a:gd name="T108" fmla="*/ 782 w 1828"/>
                <a:gd name="T109" fmla="*/ 820 h 1038"/>
                <a:gd name="T110" fmla="*/ 608 w 1828"/>
                <a:gd name="T111" fmla="*/ 774 h 1038"/>
                <a:gd name="T112" fmla="*/ 661 w 1828"/>
                <a:gd name="T113" fmla="*/ 797 h 1038"/>
                <a:gd name="T114" fmla="*/ 633 w 1828"/>
                <a:gd name="T115" fmla="*/ 887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28" h="1038">
                  <a:moveTo>
                    <a:pt x="541" y="926"/>
                  </a:moveTo>
                  <a:cubicBezTo>
                    <a:pt x="521" y="908"/>
                    <a:pt x="526" y="906"/>
                    <a:pt x="517" y="886"/>
                  </a:cubicBezTo>
                  <a:cubicBezTo>
                    <a:pt x="509" y="866"/>
                    <a:pt x="505" y="870"/>
                    <a:pt x="499" y="853"/>
                  </a:cubicBezTo>
                  <a:cubicBezTo>
                    <a:pt x="493" y="837"/>
                    <a:pt x="481" y="821"/>
                    <a:pt x="472" y="810"/>
                  </a:cubicBezTo>
                  <a:cubicBezTo>
                    <a:pt x="462" y="799"/>
                    <a:pt x="452" y="786"/>
                    <a:pt x="452" y="786"/>
                  </a:cubicBezTo>
                  <a:cubicBezTo>
                    <a:pt x="433" y="766"/>
                    <a:pt x="433" y="766"/>
                    <a:pt x="433" y="766"/>
                  </a:cubicBezTo>
                  <a:cubicBezTo>
                    <a:pt x="433" y="766"/>
                    <a:pt x="423" y="765"/>
                    <a:pt x="423" y="755"/>
                  </a:cubicBezTo>
                  <a:cubicBezTo>
                    <a:pt x="423" y="745"/>
                    <a:pt x="426" y="730"/>
                    <a:pt x="426" y="730"/>
                  </a:cubicBezTo>
                  <a:cubicBezTo>
                    <a:pt x="426" y="730"/>
                    <a:pt x="440" y="714"/>
                    <a:pt x="446" y="708"/>
                  </a:cubicBezTo>
                  <a:cubicBezTo>
                    <a:pt x="452" y="702"/>
                    <a:pt x="456" y="693"/>
                    <a:pt x="451" y="688"/>
                  </a:cubicBezTo>
                  <a:cubicBezTo>
                    <a:pt x="446" y="683"/>
                    <a:pt x="442" y="679"/>
                    <a:pt x="442" y="679"/>
                  </a:cubicBezTo>
                  <a:cubicBezTo>
                    <a:pt x="442" y="679"/>
                    <a:pt x="435" y="679"/>
                    <a:pt x="430" y="679"/>
                  </a:cubicBezTo>
                  <a:cubicBezTo>
                    <a:pt x="425" y="679"/>
                    <a:pt x="404" y="680"/>
                    <a:pt x="404" y="680"/>
                  </a:cubicBezTo>
                  <a:cubicBezTo>
                    <a:pt x="404" y="680"/>
                    <a:pt x="395" y="672"/>
                    <a:pt x="392" y="672"/>
                  </a:cubicBezTo>
                  <a:cubicBezTo>
                    <a:pt x="388" y="672"/>
                    <a:pt x="387" y="677"/>
                    <a:pt x="382" y="677"/>
                  </a:cubicBezTo>
                  <a:cubicBezTo>
                    <a:pt x="377" y="677"/>
                    <a:pt x="378" y="676"/>
                    <a:pt x="372" y="676"/>
                  </a:cubicBezTo>
                  <a:cubicBezTo>
                    <a:pt x="366" y="676"/>
                    <a:pt x="366" y="678"/>
                    <a:pt x="362" y="675"/>
                  </a:cubicBezTo>
                  <a:cubicBezTo>
                    <a:pt x="359" y="672"/>
                    <a:pt x="349" y="662"/>
                    <a:pt x="349" y="662"/>
                  </a:cubicBezTo>
                  <a:cubicBezTo>
                    <a:pt x="350" y="651"/>
                    <a:pt x="350" y="651"/>
                    <a:pt x="350" y="651"/>
                  </a:cubicBezTo>
                  <a:cubicBezTo>
                    <a:pt x="350" y="651"/>
                    <a:pt x="348" y="644"/>
                    <a:pt x="351" y="641"/>
                  </a:cubicBezTo>
                  <a:cubicBezTo>
                    <a:pt x="353" y="638"/>
                    <a:pt x="354" y="634"/>
                    <a:pt x="354" y="634"/>
                  </a:cubicBezTo>
                  <a:cubicBezTo>
                    <a:pt x="350" y="629"/>
                    <a:pt x="349" y="625"/>
                    <a:pt x="344" y="628"/>
                  </a:cubicBezTo>
                  <a:cubicBezTo>
                    <a:pt x="339" y="631"/>
                    <a:pt x="339" y="632"/>
                    <a:pt x="334" y="632"/>
                  </a:cubicBezTo>
                  <a:cubicBezTo>
                    <a:pt x="330" y="632"/>
                    <a:pt x="316" y="632"/>
                    <a:pt x="320" y="638"/>
                  </a:cubicBezTo>
                  <a:cubicBezTo>
                    <a:pt x="324" y="644"/>
                    <a:pt x="329" y="651"/>
                    <a:pt x="329" y="651"/>
                  </a:cubicBezTo>
                  <a:cubicBezTo>
                    <a:pt x="329" y="651"/>
                    <a:pt x="341" y="658"/>
                    <a:pt x="332" y="665"/>
                  </a:cubicBezTo>
                  <a:cubicBezTo>
                    <a:pt x="323" y="671"/>
                    <a:pt x="326" y="669"/>
                    <a:pt x="323" y="675"/>
                  </a:cubicBezTo>
                  <a:cubicBezTo>
                    <a:pt x="321" y="682"/>
                    <a:pt x="311" y="677"/>
                    <a:pt x="307" y="675"/>
                  </a:cubicBezTo>
                  <a:cubicBezTo>
                    <a:pt x="304" y="674"/>
                    <a:pt x="302" y="665"/>
                    <a:pt x="301" y="661"/>
                  </a:cubicBezTo>
                  <a:cubicBezTo>
                    <a:pt x="300" y="658"/>
                    <a:pt x="295" y="661"/>
                    <a:pt x="289" y="657"/>
                  </a:cubicBezTo>
                  <a:cubicBezTo>
                    <a:pt x="283" y="652"/>
                    <a:pt x="278" y="646"/>
                    <a:pt x="284" y="643"/>
                  </a:cubicBezTo>
                  <a:cubicBezTo>
                    <a:pt x="291" y="641"/>
                    <a:pt x="296" y="637"/>
                    <a:pt x="285" y="629"/>
                  </a:cubicBezTo>
                  <a:cubicBezTo>
                    <a:pt x="274" y="621"/>
                    <a:pt x="277" y="613"/>
                    <a:pt x="278" y="610"/>
                  </a:cubicBezTo>
                  <a:cubicBezTo>
                    <a:pt x="280" y="606"/>
                    <a:pt x="283" y="610"/>
                    <a:pt x="266" y="603"/>
                  </a:cubicBezTo>
                  <a:cubicBezTo>
                    <a:pt x="250" y="596"/>
                    <a:pt x="255" y="596"/>
                    <a:pt x="248" y="589"/>
                  </a:cubicBezTo>
                  <a:cubicBezTo>
                    <a:pt x="240" y="581"/>
                    <a:pt x="225" y="574"/>
                    <a:pt x="221" y="574"/>
                  </a:cubicBezTo>
                  <a:cubicBezTo>
                    <a:pt x="217" y="574"/>
                    <a:pt x="214" y="577"/>
                    <a:pt x="218" y="585"/>
                  </a:cubicBezTo>
                  <a:cubicBezTo>
                    <a:pt x="221" y="592"/>
                    <a:pt x="217" y="592"/>
                    <a:pt x="236" y="606"/>
                  </a:cubicBezTo>
                  <a:cubicBezTo>
                    <a:pt x="255" y="619"/>
                    <a:pt x="256" y="612"/>
                    <a:pt x="257" y="616"/>
                  </a:cubicBezTo>
                  <a:cubicBezTo>
                    <a:pt x="259" y="619"/>
                    <a:pt x="268" y="622"/>
                    <a:pt x="273" y="628"/>
                  </a:cubicBezTo>
                  <a:cubicBezTo>
                    <a:pt x="277" y="635"/>
                    <a:pt x="277" y="639"/>
                    <a:pt x="277" y="639"/>
                  </a:cubicBezTo>
                  <a:cubicBezTo>
                    <a:pt x="277" y="639"/>
                    <a:pt x="268" y="639"/>
                    <a:pt x="266" y="639"/>
                  </a:cubicBezTo>
                  <a:cubicBezTo>
                    <a:pt x="264" y="638"/>
                    <a:pt x="262" y="643"/>
                    <a:pt x="262" y="643"/>
                  </a:cubicBezTo>
                  <a:cubicBezTo>
                    <a:pt x="262" y="643"/>
                    <a:pt x="267" y="649"/>
                    <a:pt x="263" y="651"/>
                  </a:cubicBezTo>
                  <a:cubicBezTo>
                    <a:pt x="258" y="653"/>
                    <a:pt x="257" y="660"/>
                    <a:pt x="252" y="660"/>
                  </a:cubicBezTo>
                  <a:cubicBezTo>
                    <a:pt x="247" y="660"/>
                    <a:pt x="253" y="664"/>
                    <a:pt x="247" y="667"/>
                  </a:cubicBezTo>
                  <a:cubicBezTo>
                    <a:pt x="240" y="670"/>
                    <a:pt x="245" y="671"/>
                    <a:pt x="243" y="673"/>
                  </a:cubicBezTo>
                  <a:cubicBezTo>
                    <a:pt x="242" y="675"/>
                    <a:pt x="242" y="678"/>
                    <a:pt x="240" y="677"/>
                  </a:cubicBezTo>
                  <a:cubicBezTo>
                    <a:pt x="238" y="677"/>
                    <a:pt x="237" y="679"/>
                    <a:pt x="225" y="671"/>
                  </a:cubicBezTo>
                  <a:cubicBezTo>
                    <a:pt x="213" y="662"/>
                    <a:pt x="213" y="662"/>
                    <a:pt x="213" y="662"/>
                  </a:cubicBezTo>
                  <a:cubicBezTo>
                    <a:pt x="213" y="662"/>
                    <a:pt x="207" y="654"/>
                    <a:pt x="219" y="657"/>
                  </a:cubicBezTo>
                  <a:cubicBezTo>
                    <a:pt x="231" y="661"/>
                    <a:pt x="236" y="663"/>
                    <a:pt x="240" y="660"/>
                  </a:cubicBezTo>
                  <a:cubicBezTo>
                    <a:pt x="244" y="657"/>
                    <a:pt x="244" y="657"/>
                    <a:pt x="244" y="653"/>
                  </a:cubicBezTo>
                  <a:cubicBezTo>
                    <a:pt x="244" y="650"/>
                    <a:pt x="246" y="650"/>
                    <a:pt x="243" y="646"/>
                  </a:cubicBezTo>
                  <a:cubicBezTo>
                    <a:pt x="240" y="641"/>
                    <a:pt x="251" y="636"/>
                    <a:pt x="241" y="632"/>
                  </a:cubicBezTo>
                  <a:cubicBezTo>
                    <a:pt x="232" y="628"/>
                    <a:pt x="228" y="627"/>
                    <a:pt x="223" y="622"/>
                  </a:cubicBezTo>
                  <a:cubicBezTo>
                    <a:pt x="218" y="617"/>
                    <a:pt x="223" y="621"/>
                    <a:pt x="211" y="611"/>
                  </a:cubicBezTo>
                  <a:cubicBezTo>
                    <a:pt x="198" y="601"/>
                    <a:pt x="198" y="602"/>
                    <a:pt x="195" y="598"/>
                  </a:cubicBezTo>
                  <a:cubicBezTo>
                    <a:pt x="192" y="594"/>
                    <a:pt x="188" y="581"/>
                    <a:pt x="186" y="581"/>
                  </a:cubicBezTo>
                  <a:cubicBezTo>
                    <a:pt x="185" y="581"/>
                    <a:pt x="178" y="585"/>
                    <a:pt x="169" y="589"/>
                  </a:cubicBezTo>
                  <a:cubicBezTo>
                    <a:pt x="160" y="593"/>
                    <a:pt x="165" y="600"/>
                    <a:pt x="158" y="599"/>
                  </a:cubicBezTo>
                  <a:cubicBezTo>
                    <a:pt x="150" y="597"/>
                    <a:pt x="153" y="598"/>
                    <a:pt x="145" y="597"/>
                  </a:cubicBezTo>
                  <a:cubicBezTo>
                    <a:pt x="138" y="596"/>
                    <a:pt x="131" y="596"/>
                    <a:pt x="130" y="597"/>
                  </a:cubicBezTo>
                  <a:cubicBezTo>
                    <a:pt x="128" y="598"/>
                    <a:pt x="128" y="606"/>
                    <a:pt x="128" y="606"/>
                  </a:cubicBezTo>
                  <a:cubicBezTo>
                    <a:pt x="128" y="606"/>
                    <a:pt x="128" y="606"/>
                    <a:pt x="123" y="613"/>
                  </a:cubicBezTo>
                  <a:cubicBezTo>
                    <a:pt x="117" y="619"/>
                    <a:pt x="112" y="617"/>
                    <a:pt x="108" y="622"/>
                  </a:cubicBezTo>
                  <a:cubicBezTo>
                    <a:pt x="103" y="628"/>
                    <a:pt x="96" y="630"/>
                    <a:pt x="96" y="637"/>
                  </a:cubicBezTo>
                  <a:cubicBezTo>
                    <a:pt x="96" y="644"/>
                    <a:pt x="98" y="641"/>
                    <a:pt x="90" y="655"/>
                  </a:cubicBezTo>
                  <a:cubicBezTo>
                    <a:pt x="82" y="670"/>
                    <a:pt x="85" y="675"/>
                    <a:pt x="79" y="675"/>
                  </a:cubicBezTo>
                  <a:cubicBezTo>
                    <a:pt x="73" y="676"/>
                    <a:pt x="68" y="677"/>
                    <a:pt x="65" y="678"/>
                  </a:cubicBezTo>
                  <a:cubicBezTo>
                    <a:pt x="61" y="679"/>
                    <a:pt x="52" y="680"/>
                    <a:pt x="52" y="680"/>
                  </a:cubicBezTo>
                  <a:cubicBezTo>
                    <a:pt x="52" y="680"/>
                    <a:pt x="47" y="687"/>
                    <a:pt x="44" y="683"/>
                  </a:cubicBezTo>
                  <a:cubicBezTo>
                    <a:pt x="41" y="679"/>
                    <a:pt x="42" y="671"/>
                    <a:pt x="40" y="675"/>
                  </a:cubicBezTo>
                  <a:cubicBezTo>
                    <a:pt x="37" y="678"/>
                    <a:pt x="41" y="695"/>
                    <a:pt x="39" y="695"/>
                  </a:cubicBezTo>
                  <a:cubicBezTo>
                    <a:pt x="37" y="695"/>
                    <a:pt x="33" y="695"/>
                    <a:pt x="31" y="694"/>
                  </a:cubicBezTo>
                  <a:cubicBezTo>
                    <a:pt x="30" y="694"/>
                    <a:pt x="30" y="679"/>
                    <a:pt x="27" y="680"/>
                  </a:cubicBezTo>
                  <a:cubicBezTo>
                    <a:pt x="25" y="681"/>
                    <a:pt x="24" y="680"/>
                    <a:pt x="14" y="676"/>
                  </a:cubicBezTo>
                  <a:cubicBezTo>
                    <a:pt x="5" y="672"/>
                    <a:pt x="5" y="671"/>
                    <a:pt x="3" y="670"/>
                  </a:cubicBezTo>
                  <a:cubicBezTo>
                    <a:pt x="0" y="669"/>
                    <a:pt x="10" y="638"/>
                    <a:pt x="7" y="618"/>
                  </a:cubicBezTo>
                  <a:cubicBezTo>
                    <a:pt x="4" y="599"/>
                    <a:pt x="5" y="601"/>
                    <a:pt x="10" y="595"/>
                  </a:cubicBezTo>
                  <a:cubicBezTo>
                    <a:pt x="14" y="588"/>
                    <a:pt x="18" y="589"/>
                    <a:pt x="46" y="593"/>
                  </a:cubicBezTo>
                  <a:cubicBezTo>
                    <a:pt x="73" y="598"/>
                    <a:pt x="82" y="590"/>
                    <a:pt x="81" y="585"/>
                  </a:cubicBezTo>
                  <a:cubicBezTo>
                    <a:pt x="80" y="581"/>
                    <a:pt x="83" y="555"/>
                    <a:pt x="83" y="555"/>
                  </a:cubicBezTo>
                  <a:cubicBezTo>
                    <a:pt x="83" y="555"/>
                    <a:pt x="75" y="551"/>
                    <a:pt x="74" y="548"/>
                  </a:cubicBezTo>
                  <a:cubicBezTo>
                    <a:pt x="73" y="545"/>
                    <a:pt x="74" y="541"/>
                    <a:pt x="70" y="541"/>
                  </a:cubicBezTo>
                  <a:cubicBezTo>
                    <a:pt x="67" y="541"/>
                    <a:pt x="57" y="538"/>
                    <a:pt x="55" y="535"/>
                  </a:cubicBezTo>
                  <a:cubicBezTo>
                    <a:pt x="54" y="533"/>
                    <a:pt x="51" y="524"/>
                    <a:pt x="51" y="524"/>
                  </a:cubicBezTo>
                  <a:cubicBezTo>
                    <a:pt x="51" y="524"/>
                    <a:pt x="56" y="524"/>
                    <a:pt x="56" y="523"/>
                  </a:cubicBezTo>
                  <a:cubicBezTo>
                    <a:pt x="57" y="521"/>
                    <a:pt x="58" y="523"/>
                    <a:pt x="65" y="522"/>
                  </a:cubicBezTo>
                  <a:cubicBezTo>
                    <a:pt x="71" y="520"/>
                    <a:pt x="80" y="521"/>
                    <a:pt x="80" y="521"/>
                  </a:cubicBezTo>
                  <a:cubicBezTo>
                    <a:pt x="76" y="513"/>
                    <a:pt x="76" y="513"/>
                    <a:pt x="76" y="513"/>
                  </a:cubicBezTo>
                  <a:cubicBezTo>
                    <a:pt x="76" y="513"/>
                    <a:pt x="74" y="505"/>
                    <a:pt x="81" y="507"/>
                  </a:cubicBezTo>
                  <a:cubicBezTo>
                    <a:pt x="88" y="508"/>
                    <a:pt x="97" y="514"/>
                    <a:pt x="98" y="513"/>
                  </a:cubicBezTo>
                  <a:cubicBezTo>
                    <a:pt x="98" y="512"/>
                    <a:pt x="98" y="505"/>
                    <a:pt x="99" y="504"/>
                  </a:cubicBezTo>
                  <a:cubicBezTo>
                    <a:pt x="100" y="502"/>
                    <a:pt x="103" y="498"/>
                    <a:pt x="103" y="498"/>
                  </a:cubicBezTo>
                  <a:cubicBezTo>
                    <a:pt x="103" y="498"/>
                    <a:pt x="104" y="496"/>
                    <a:pt x="108" y="497"/>
                  </a:cubicBezTo>
                  <a:cubicBezTo>
                    <a:pt x="113" y="498"/>
                    <a:pt x="114" y="489"/>
                    <a:pt x="114" y="489"/>
                  </a:cubicBezTo>
                  <a:cubicBezTo>
                    <a:pt x="114" y="489"/>
                    <a:pt x="121" y="482"/>
                    <a:pt x="125" y="483"/>
                  </a:cubicBezTo>
                  <a:cubicBezTo>
                    <a:pt x="129" y="484"/>
                    <a:pt x="137" y="480"/>
                    <a:pt x="136" y="476"/>
                  </a:cubicBezTo>
                  <a:cubicBezTo>
                    <a:pt x="135" y="472"/>
                    <a:pt x="145" y="458"/>
                    <a:pt x="145" y="458"/>
                  </a:cubicBezTo>
                  <a:cubicBezTo>
                    <a:pt x="145" y="458"/>
                    <a:pt x="145" y="453"/>
                    <a:pt x="148" y="452"/>
                  </a:cubicBezTo>
                  <a:cubicBezTo>
                    <a:pt x="151" y="452"/>
                    <a:pt x="158" y="454"/>
                    <a:pt x="159" y="451"/>
                  </a:cubicBezTo>
                  <a:cubicBezTo>
                    <a:pt x="161" y="449"/>
                    <a:pt x="163" y="440"/>
                    <a:pt x="163" y="443"/>
                  </a:cubicBezTo>
                  <a:cubicBezTo>
                    <a:pt x="164" y="446"/>
                    <a:pt x="176" y="443"/>
                    <a:pt x="176" y="443"/>
                  </a:cubicBezTo>
                  <a:cubicBezTo>
                    <a:pt x="176" y="443"/>
                    <a:pt x="176" y="433"/>
                    <a:pt x="176" y="432"/>
                  </a:cubicBezTo>
                  <a:cubicBezTo>
                    <a:pt x="176" y="430"/>
                    <a:pt x="176" y="409"/>
                    <a:pt x="174" y="407"/>
                  </a:cubicBezTo>
                  <a:cubicBezTo>
                    <a:pt x="172" y="405"/>
                    <a:pt x="169" y="400"/>
                    <a:pt x="171" y="398"/>
                  </a:cubicBezTo>
                  <a:cubicBezTo>
                    <a:pt x="174" y="396"/>
                    <a:pt x="180" y="389"/>
                    <a:pt x="181" y="386"/>
                  </a:cubicBezTo>
                  <a:cubicBezTo>
                    <a:pt x="181" y="384"/>
                    <a:pt x="180" y="384"/>
                    <a:pt x="183" y="382"/>
                  </a:cubicBezTo>
                  <a:cubicBezTo>
                    <a:pt x="186" y="380"/>
                    <a:pt x="201" y="382"/>
                    <a:pt x="199" y="383"/>
                  </a:cubicBezTo>
                  <a:cubicBezTo>
                    <a:pt x="197" y="385"/>
                    <a:pt x="195" y="382"/>
                    <a:pt x="195" y="388"/>
                  </a:cubicBezTo>
                  <a:cubicBezTo>
                    <a:pt x="195" y="394"/>
                    <a:pt x="198" y="394"/>
                    <a:pt x="199" y="397"/>
                  </a:cubicBezTo>
                  <a:cubicBezTo>
                    <a:pt x="200" y="399"/>
                    <a:pt x="208" y="405"/>
                    <a:pt x="207" y="407"/>
                  </a:cubicBezTo>
                  <a:cubicBezTo>
                    <a:pt x="206" y="408"/>
                    <a:pt x="206" y="411"/>
                    <a:pt x="208" y="413"/>
                  </a:cubicBezTo>
                  <a:cubicBezTo>
                    <a:pt x="210" y="415"/>
                    <a:pt x="217" y="419"/>
                    <a:pt x="216" y="421"/>
                  </a:cubicBezTo>
                  <a:cubicBezTo>
                    <a:pt x="215" y="422"/>
                    <a:pt x="214" y="422"/>
                    <a:pt x="210" y="423"/>
                  </a:cubicBezTo>
                  <a:cubicBezTo>
                    <a:pt x="206" y="423"/>
                    <a:pt x="202" y="421"/>
                    <a:pt x="197" y="421"/>
                  </a:cubicBezTo>
                  <a:cubicBezTo>
                    <a:pt x="192" y="422"/>
                    <a:pt x="190" y="427"/>
                    <a:pt x="190" y="427"/>
                  </a:cubicBezTo>
                  <a:cubicBezTo>
                    <a:pt x="194" y="435"/>
                    <a:pt x="194" y="435"/>
                    <a:pt x="194" y="435"/>
                  </a:cubicBezTo>
                  <a:cubicBezTo>
                    <a:pt x="194" y="435"/>
                    <a:pt x="192" y="434"/>
                    <a:pt x="197" y="437"/>
                  </a:cubicBezTo>
                  <a:cubicBezTo>
                    <a:pt x="202" y="439"/>
                    <a:pt x="195" y="438"/>
                    <a:pt x="205" y="437"/>
                  </a:cubicBezTo>
                  <a:cubicBezTo>
                    <a:pt x="215" y="437"/>
                    <a:pt x="216" y="429"/>
                    <a:pt x="220" y="431"/>
                  </a:cubicBezTo>
                  <a:cubicBezTo>
                    <a:pt x="224" y="433"/>
                    <a:pt x="223" y="437"/>
                    <a:pt x="223" y="437"/>
                  </a:cubicBezTo>
                  <a:cubicBezTo>
                    <a:pt x="223" y="437"/>
                    <a:pt x="244" y="438"/>
                    <a:pt x="248" y="436"/>
                  </a:cubicBezTo>
                  <a:cubicBezTo>
                    <a:pt x="252" y="434"/>
                    <a:pt x="252" y="429"/>
                    <a:pt x="259" y="428"/>
                  </a:cubicBezTo>
                  <a:cubicBezTo>
                    <a:pt x="266" y="428"/>
                    <a:pt x="273" y="423"/>
                    <a:pt x="276" y="429"/>
                  </a:cubicBezTo>
                  <a:cubicBezTo>
                    <a:pt x="279" y="434"/>
                    <a:pt x="277" y="434"/>
                    <a:pt x="282" y="433"/>
                  </a:cubicBezTo>
                  <a:cubicBezTo>
                    <a:pt x="287" y="433"/>
                    <a:pt x="294" y="415"/>
                    <a:pt x="295" y="412"/>
                  </a:cubicBezTo>
                  <a:cubicBezTo>
                    <a:pt x="295" y="410"/>
                    <a:pt x="285" y="414"/>
                    <a:pt x="293" y="403"/>
                  </a:cubicBezTo>
                  <a:cubicBezTo>
                    <a:pt x="300" y="393"/>
                    <a:pt x="302" y="387"/>
                    <a:pt x="304" y="386"/>
                  </a:cubicBezTo>
                  <a:cubicBezTo>
                    <a:pt x="305" y="384"/>
                    <a:pt x="288" y="371"/>
                    <a:pt x="299" y="375"/>
                  </a:cubicBezTo>
                  <a:cubicBezTo>
                    <a:pt x="310" y="379"/>
                    <a:pt x="316" y="385"/>
                    <a:pt x="319" y="385"/>
                  </a:cubicBezTo>
                  <a:cubicBezTo>
                    <a:pt x="322" y="386"/>
                    <a:pt x="333" y="390"/>
                    <a:pt x="331" y="388"/>
                  </a:cubicBezTo>
                  <a:cubicBezTo>
                    <a:pt x="329" y="386"/>
                    <a:pt x="321" y="382"/>
                    <a:pt x="323" y="379"/>
                  </a:cubicBezTo>
                  <a:cubicBezTo>
                    <a:pt x="325" y="376"/>
                    <a:pt x="330" y="376"/>
                    <a:pt x="323" y="373"/>
                  </a:cubicBezTo>
                  <a:cubicBezTo>
                    <a:pt x="316" y="370"/>
                    <a:pt x="315" y="367"/>
                    <a:pt x="311" y="370"/>
                  </a:cubicBezTo>
                  <a:cubicBezTo>
                    <a:pt x="308" y="373"/>
                    <a:pt x="308" y="372"/>
                    <a:pt x="306" y="368"/>
                  </a:cubicBezTo>
                  <a:cubicBezTo>
                    <a:pt x="305" y="364"/>
                    <a:pt x="306" y="364"/>
                    <a:pt x="307" y="361"/>
                  </a:cubicBezTo>
                  <a:cubicBezTo>
                    <a:pt x="308" y="358"/>
                    <a:pt x="313" y="357"/>
                    <a:pt x="316" y="357"/>
                  </a:cubicBezTo>
                  <a:cubicBezTo>
                    <a:pt x="319" y="356"/>
                    <a:pt x="321" y="355"/>
                    <a:pt x="319" y="353"/>
                  </a:cubicBezTo>
                  <a:cubicBezTo>
                    <a:pt x="317" y="350"/>
                    <a:pt x="311" y="350"/>
                    <a:pt x="316" y="346"/>
                  </a:cubicBezTo>
                  <a:cubicBezTo>
                    <a:pt x="321" y="343"/>
                    <a:pt x="319" y="342"/>
                    <a:pt x="327" y="343"/>
                  </a:cubicBezTo>
                  <a:cubicBezTo>
                    <a:pt x="335" y="344"/>
                    <a:pt x="333" y="346"/>
                    <a:pt x="343" y="345"/>
                  </a:cubicBezTo>
                  <a:cubicBezTo>
                    <a:pt x="352" y="343"/>
                    <a:pt x="364" y="343"/>
                    <a:pt x="365" y="342"/>
                  </a:cubicBezTo>
                  <a:cubicBezTo>
                    <a:pt x="366" y="341"/>
                    <a:pt x="366" y="333"/>
                    <a:pt x="366" y="333"/>
                  </a:cubicBezTo>
                  <a:cubicBezTo>
                    <a:pt x="369" y="333"/>
                    <a:pt x="369" y="333"/>
                    <a:pt x="369" y="333"/>
                  </a:cubicBezTo>
                  <a:cubicBezTo>
                    <a:pt x="369" y="333"/>
                    <a:pt x="360" y="330"/>
                    <a:pt x="356" y="330"/>
                  </a:cubicBezTo>
                  <a:cubicBezTo>
                    <a:pt x="352" y="329"/>
                    <a:pt x="353" y="325"/>
                    <a:pt x="342" y="329"/>
                  </a:cubicBezTo>
                  <a:cubicBezTo>
                    <a:pt x="331" y="334"/>
                    <a:pt x="324" y="339"/>
                    <a:pt x="321" y="339"/>
                  </a:cubicBezTo>
                  <a:cubicBezTo>
                    <a:pt x="318" y="339"/>
                    <a:pt x="306" y="337"/>
                    <a:pt x="306" y="337"/>
                  </a:cubicBezTo>
                  <a:cubicBezTo>
                    <a:pt x="301" y="329"/>
                    <a:pt x="301" y="329"/>
                    <a:pt x="301" y="329"/>
                  </a:cubicBezTo>
                  <a:cubicBezTo>
                    <a:pt x="301" y="329"/>
                    <a:pt x="298" y="325"/>
                    <a:pt x="297" y="322"/>
                  </a:cubicBezTo>
                  <a:cubicBezTo>
                    <a:pt x="296" y="320"/>
                    <a:pt x="296" y="318"/>
                    <a:pt x="295" y="313"/>
                  </a:cubicBezTo>
                  <a:cubicBezTo>
                    <a:pt x="294" y="309"/>
                    <a:pt x="294" y="303"/>
                    <a:pt x="294" y="303"/>
                  </a:cubicBezTo>
                  <a:cubicBezTo>
                    <a:pt x="294" y="303"/>
                    <a:pt x="293" y="299"/>
                    <a:pt x="293" y="296"/>
                  </a:cubicBezTo>
                  <a:cubicBezTo>
                    <a:pt x="293" y="293"/>
                    <a:pt x="297" y="290"/>
                    <a:pt x="298" y="288"/>
                  </a:cubicBezTo>
                  <a:cubicBezTo>
                    <a:pt x="298" y="286"/>
                    <a:pt x="304" y="268"/>
                    <a:pt x="308" y="264"/>
                  </a:cubicBezTo>
                  <a:cubicBezTo>
                    <a:pt x="311" y="259"/>
                    <a:pt x="328" y="246"/>
                    <a:pt x="328" y="242"/>
                  </a:cubicBezTo>
                  <a:cubicBezTo>
                    <a:pt x="329" y="239"/>
                    <a:pt x="334" y="222"/>
                    <a:pt x="334" y="222"/>
                  </a:cubicBezTo>
                  <a:cubicBezTo>
                    <a:pt x="334" y="222"/>
                    <a:pt x="328" y="217"/>
                    <a:pt x="324" y="215"/>
                  </a:cubicBezTo>
                  <a:cubicBezTo>
                    <a:pt x="320" y="212"/>
                    <a:pt x="324" y="217"/>
                    <a:pt x="315" y="219"/>
                  </a:cubicBezTo>
                  <a:cubicBezTo>
                    <a:pt x="307" y="222"/>
                    <a:pt x="302" y="224"/>
                    <a:pt x="299" y="229"/>
                  </a:cubicBezTo>
                  <a:cubicBezTo>
                    <a:pt x="296" y="235"/>
                    <a:pt x="296" y="245"/>
                    <a:pt x="293" y="249"/>
                  </a:cubicBezTo>
                  <a:cubicBezTo>
                    <a:pt x="290" y="252"/>
                    <a:pt x="291" y="258"/>
                    <a:pt x="287" y="262"/>
                  </a:cubicBezTo>
                  <a:cubicBezTo>
                    <a:pt x="282" y="267"/>
                    <a:pt x="282" y="268"/>
                    <a:pt x="276" y="274"/>
                  </a:cubicBezTo>
                  <a:cubicBezTo>
                    <a:pt x="270" y="280"/>
                    <a:pt x="265" y="291"/>
                    <a:pt x="264" y="292"/>
                  </a:cubicBezTo>
                  <a:cubicBezTo>
                    <a:pt x="264" y="294"/>
                    <a:pt x="263" y="298"/>
                    <a:pt x="263" y="306"/>
                  </a:cubicBezTo>
                  <a:cubicBezTo>
                    <a:pt x="264" y="313"/>
                    <a:pt x="265" y="316"/>
                    <a:pt x="269" y="321"/>
                  </a:cubicBezTo>
                  <a:cubicBezTo>
                    <a:pt x="272" y="325"/>
                    <a:pt x="281" y="338"/>
                    <a:pt x="273" y="347"/>
                  </a:cubicBezTo>
                  <a:cubicBezTo>
                    <a:pt x="266" y="357"/>
                    <a:pt x="258" y="350"/>
                    <a:pt x="258" y="365"/>
                  </a:cubicBezTo>
                  <a:cubicBezTo>
                    <a:pt x="259" y="381"/>
                    <a:pt x="256" y="390"/>
                    <a:pt x="254" y="394"/>
                  </a:cubicBezTo>
                  <a:cubicBezTo>
                    <a:pt x="251" y="397"/>
                    <a:pt x="237" y="408"/>
                    <a:pt x="237" y="409"/>
                  </a:cubicBezTo>
                  <a:cubicBezTo>
                    <a:pt x="237" y="410"/>
                    <a:pt x="239" y="414"/>
                    <a:pt x="232" y="414"/>
                  </a:cubicBezTo>
                  <a:cubicBezTo>
                    <a:pt x="226" y="414"/>
                    <a:pt x="224" y="414"/>
                    <a:pt x="222" y="414"/>
                  </a:cubicBezTo>
                  <a:cubicBezTo>
                    <a:pt x="221" y="413"/>
                    <a:pt x="218" y="409"/>
                    <a:pt x="217" y="404"/>
                  </a:cubicBezTo>
                  <a:cubicBezTo>
                    <a:pt x="216" y="399"/>
                    <a:pt x="215" y="397"/>
                    <a:pt x="213" y="391"/>
                  </a:cubicBezTo>
                  <a:cubicBezTo>
                    <a:pt x="211" y="386"/>
                    <a:pt x="211" y="383"/>
                    <a:pt x="209" y="378"/>
                  </a:cubicBezTo>
                  <a:cubicBezTo>
                    <a:pt x="207" y="373"/>
                    <a:pt x="209" y="365"/>
                    <a:pt x="206" y="363"/>
                  </a:cubicBezTo>
                  <a:cubicBezTo>
                    <a:pt x="204" y="361"/>
                    <a:pt x="201" y="350"/>
                    <a:pt x="201" y="350"/>
                  </a:cubicBezTo>
                  <a:cubicBezTo>
                    <a:pt x="201" y="350"/>
                    <a:pt x="195" y="355"/>
                    <a:pt x="191" y="357"/>
                  </a:cubicBezTo>
                  <a:cubicBezTo>
                    <a:pt x="188" y="358"/>
                    <a:pt x="190" y="361"/>
                    <a:pt x="187" y="362"/>
                  </a:cubicBezTo>
                  <a:cubicBezTo>
                    <a:pt x="183" y="362"/>
                    <a:pt x="183" y="363"/>
                    <a:pt x="179" y="368"/>
                  </a:cubicBezTo>
                  <a:cubicBezTo>
                    <a:pt x="175" y="372"/>
                    <a:pt x="172" y="373"/>
                    <a:pt x="169" y="374"/>
                  </a:cubicBezTo>
                  <a:cubicBezTo>
                    <a:pt x="167" y="374"/>
                    <a:pt x="166" y="378"/>
                    <a:pt x="162" y="375"/>
                  </a:cubicBezTo>
                  <a:cubicBezTo>
                    <a:pt x="159" y="372"/>
                    <a:pt x="159" y="371"/>
                    <a:pt x="157" y="369"/>
                  </a:cubicBezTo>
                  <a:cubicBezTo>
                    <a:pt x="156" y="367"/>
                    <a:pt x="149" y="363"/>
                    <a:pt x="149" y="363"/>
                  </a:cubicBezTo>
                  <a:cubicBezTo>
                    <a:pt x="149" y="363"/>
                    <a:pt x="148" y="366"/>
                    <a:pt x="149" y="359"/>
                  </a:cubicBezTo>
                  <a:cubicBezTo>
                    <a:pt x="149" y="353"/>
                    <a:pt x="150" y="350"/>
                    <a:pt x="151" y="346"/>
                  </a:cubicBezTo>
                  <a:cubicBezTo>
                    <a:pt x="153" y="343"/>
                    <a:pt x="153" y="343"/>
                    <a:pt x="153" y="343"/>
                  </a:cubicBezTo>
                  <a:cubicBezTo>
                    <a:pt x="153" y="343"/>
                    <a:pt x="152" y="343"/>
                    <a:pt x="153" y="339"/>
                  </a:cubicBezTo>
                  <a:cubicBezTo>
                    <a:pt x="155" y="335"/>
                    <a:pt x="151" y="334"/>
                    <a:pt x="149" y="332"/>
                  </a:cubicBezTo>
                  <a:cubicBezTo>
                    <a:pt x="147" y="330"/>
                    <a:pt x="146" y="335"/>
                    <a:pt x="147" y="330"/>
                  </a:cubicBezTo>
                  <a:cubicBezTo>
                    <a:pt x="148" y="326"/>
                    <a:pt x="147" y="299"/>
                    <a:pt x="147" y="299"/>
                  </a:cubicBezTo>
                  <a:cubicBezTo>
                    <a:pt x="147" y="299"/>
                    <a:pt x="154" y="296"/>
                    <a:pt x="153" y="294"/>
                  </a:cubicBezTo>
                  <a:cubicBezTo>
                    <a:pt x="153" y="292"/>
                    <a:pt x="160" y="286"/>
                    <a:pt x="160" y="286"/>
                  </a:cubicBezTo>
                  <a:cubicBezTo>
                    <a:pt x="160" y="286"/>
                    <a:pt x="166" y="285"/>
                    <a:pt x="168" y="281"/>
                  </a:cubicBezTo>
                  <a:cubicBezTo>
                    <a:pt x="171" y="277"/>
                    <a:pt x="173" y="271"/>
                    <a:pt x="179" y="268"/>
                  </a:cubicBezTo>
                  <a:cubicBezTo>
                    <a:pt x="184" y="265"/>
                    <a:pt x="186" y="263"/>
                    <a:pt x="187" y="261"/>
                  </a:cubicBezTo>
                  <a:cubicBezTo>
                    <a:pt x="188" y="260"/>
                    <a:pt x="185" y="266"/>
                    <a:pt x="189" y="257"/>
                  </a:cubicBezTo>
                  <a:cubicBezTo>
                    <a:pt x="193" y="249"/>
                    <a:pt x="208" y="239"/>
                    <a:pt x="211" y="232"/>
                  </a:cubicBezTo>
                  <a:cubicBezTo>
                    <a:pt x="215" y="225"/>
                    <a:pt x="219" y="213"/>
                    <a:pt x="219" y="213"/>
                  </a:cubicBezTo>
                  <a:cubicBezTo>
                    <a:pt x="219" y="213"/>
                    <a:pt x="215" y="208"/>
                    <a:pt x="220" y="202"/>
                  </a:cubicBezTo>
                  <a:cubicBezTo>
                    <a:pt x="224" y="196"/>
                    <a:pt x="230" y="194"/>
                    <a:pt x="233" y="191"/>
                  </a:cubicBezTo>
                  <a:cubicBezTo>
                    <a:pt x="237" y="188"/>
                    <a:pt x="241" y="183"/>
                    <a:pt x="240" y="182"/>
                  </a:cubicBezTo>
                  <a:cubicBezTo>
                    <a:pt x="238" y="182"/>
                    <a:pt x="242" y="183"/>
                    <a:pt x="242" y="181"/>
                  </a:cubicBezTo>
                  <a:cubicBezTo>
                    <a:pt x="243" y="178"/>
                    <a:pt x="246" y="174"/>
                    <a:pt x="246" y="174"/>
                  </a:cubicBezTo>
                  <a:cubicBezTo>
                    <a:pt x="239" y="173"/>
                    <a:pt x="241" y="174"/>
                    <a:pt x="237" y="176"/>
                  </a:cubicBezTo>
                  <a:cubicBezTo>
                    <a:pt x="233" y="177"/>
                    <a:pt x="235" y="175"/>
                    <a:pt x="233" y="173"/>
                  </a:cubicBezTo>
                  <a:cubicBezTo>
                    <a:pt x="231" y="171"/>
                    <a:pt x="231" y="171"/>
                    <a:pt x="232" y="170"/>
                  </a:cubicBezTo>
                  <a:cubicBezTo>
                    <a:pt x="233" y="168"/>
                    <a:pt x="236" y="166"/>
                    <a:pt x="236" y="166"/>
                  </a:cubicBezTo>
                  <a:cubicBezTo>
                    <a:pt x="236" y="166"/>
                    <a:pt x="238" y="170"/>
                    <a:pt x="243" y="165"/>
                  </a:cubicBezTo>
                  <a:cubicBezTo>
                    <a:pt x="249" y="160"/>
                    <a:pt x="258" y="155"/>
                    <a:pt x="258" y="155"/>
                  </a:cubicBezTo>
                  <a:cubicBezTo>
                    <a:pt x="272" y="144"/>
                    <a:pt x="272" y="144"/>
                    <a:pt x="272" y="144"/>
                  </a:cubicBezTo>
                  <a:cubicBezTo>
                    <a:pt x="272" y="144"/>
                    <a:pt x="284" y="140"/>
                    <a:pt x="286" y="140"/>
                  </a:cubicBezTo>
                  <a:cubicBezTo>
                    <a:pt x="288" y="141"/>
                    <a:pt x="290" y="141"/>
                    <a:pt x="291" y="141"/>
                  </a:cubicBezTo>
                  <a:cubicBezTo>
                    <a:pt x="292" y="141"/>
                    <a:pt x="296" y="141"/>
                    <a:pt x="300" y="137"/>
                  </a:cubicBezTo>
                  <a:cubicBezTo>
                    <a:pt x="303" y="134"/>
                    <a:pt x="301" y="131"/>
                    <a:pt x="306" y="130"/>
                  </a:cubicBezTo>
                  <a:cubicBezTo>
                    <a:pt x="311" y="129"/>
                    <a:pt x="315" y="130"/>
                    <a:pt x="318" y="127"/>
                  </a:cubicBezTo>
                  <a:cubicBezTo>
                    <a:pt x="321" y="123"/>
                    <a:pt x="356" y="127"/>
                    <a:pt x="356" y="127"/>
                  </a:cubicBezTo>
                  <a:cubicBezTo>
                    <a:pt x="356" y="127"/>
                    <a:pt x="371" y="131"/>
                    <a:pt x="373" y="134"/>
                  </a:cubicBezTo>
                  <a:cubicBezTo>
                    <a:pt x="375" y="137"/>
                    <a:pt x="382" y="139"/>
                    <a:pt x="379" y="143"/>
                  </a:cubicBezTo>
                  <a:cubicBezTo>
                    <a:pt x="375" y="146"/>
                    <a:pt x="379" y="151"/>
                    <a:pt x="381" y="152"/>
                  </a:cubicBezTo>
                  <a:cubicBezTo>
                    <a:pt x="383" y="153"/>
                    <a:pt x="383" y="144"/>
                    <a:pt x="387" y="145"/>
                  </a:cubicBezTo>
                  <a:cubicBezTo>
                    <a:pt x="390" y="146"/>
                    <a:pt x="392" y="151"/>
                    <a:pt x="395" y="152"/>
                  </a:cubicBezTo>
                  <a:cubicBezTo>
                    <a:pt x="398" y="153"/>
                    <a:pt x="412" y="154"/>
                    <a:pt x="414" y="155"/>
                  </a:cubicBezTo>
                  <a:cubicBezTo>
                    <a:pt x="416" y="157"/>
                    <a:pt x="419" y="159"/>
                    <a:pt x="425" y="162"/>
                  </a:cubicBezTo>
                  <a:cubicBezTo>
                    <a:pt x="430" y="165"/>
                    <a:pt x="468" y="180"/>
                    <a:pt x="469" y="182"/>
                  </a:cubicBezTo>
                  <a:cubicBezTo>
                    <a:pt x="470" y="184"/>
                    <a:pt x="466" y="199"/>
                    <a:pt x="466" y="199"/>
                  </a:cubicBezTo>
                  <a:cubicBezTo>
                    <a:pt x="466" y="199"/>
                    <a:pt x="467" y="204"/>
                    <a:pt x="462" y="205"/>
                  </a:cubicBezTo>
                  <a:cubicBezTo>
                    <a:pt x="457" y="205"/>
                    <a:pt x="462" y="204"/>
                    <a:pt x="454" y="205"/>
                  </a:cubicBezTo>
                  <a:cubicBezTo>
                    <a:pt x="446" y="206"/>
                    <a:pt x="447" y="210"/>
                    <a:pt x="441" y="208"/>
                  </a:cubicBezTo>
                  <a:cubicBezTo>
                    <a:pt x="436" y="206"/>
                    <a:pt x="437" y="206"/>
                    <a:pt x="433" y="203"/>
                  </a:cubicBezTo>
                  <a:cubicBezTo>
                    <a:pt x="429" y="201"/>
                    <a:pt x="425" y="197"/>
                    <a:pt x="421" y="199"/>
                  </a:cubicBezTo>
                  <a:cubicBezTo>
                    <a:pt x="417" y="202"/>
                    <a:pt x="419" y="206"/>
                    <a:pt x="412" y="202"/>
                  </a:cubicBezTo>
                  <a:cubicBezTo>
                    <a:pt x="405" y="197"/>
                    <a:pt x="401" y="196"/>
                    <a:pt x="401" y="196"/>
                  </a:cubicBezTo>
                  <a:cubicBezTo>
                    <a:pt x="401" y="196"/>
                    <a:pt x="398" y="198"/>
                    <a:pt x="398" y="199"/>
                  </a:cubicBezTo>
                  <a:cubicBezTo>
                    <a:pt x="399" y="201"/>
                    <a:pt x="401" y="198"/>
                    <a:pt x="406" y="204"/>
                  </a:cubicBezTo>
                  <a:cubicBezTo>
                    <a:pt x="410" y="209"/>
                    <a:pt x="417" y="213"/>
                    <a:pt x="416" y="216"/>
                  </a:cubicBezTo>
                  <a:cubicBezTo>
                    <a:pt x="416" y="219"/>
                    <a:pt x="419" y="220"/>
                    <a:pt x="416" y="223"/>
                  </a:cubicBezTo>
                  <a:cubicBezTo>
                    <a:pt x="414" y="225"/>
                    <a:pt x="414" y="229"/>
                    <a:pt x="414" y="229"/>
                  </a:cubicBezTo>
                  <a:cubicBezTo>
                    <a:pt x="414" y="229"/>
                    <a:pt x="418" y="234"/>
                    <a:pt x="417" y="236"/>
                  </a:cubicBezTo>
                  <a:cubicBezTo>
                    <a:pt x="416" y="238"/>
                    <a:pt x="416" y="243"/>
                    <a:pt x="416" y="245"/>
                  </a:cubicBezTo>
                  <a:cubicBezTo>
                    <a:pt x="416" y="246"/>
                    <a:pt x="419" y="251"/>
                    <a:pt x="419" y="251"/>
                  </a:cubicBezTo>
                  <a:cubicBezTo>
                    <a:pt x="419" y="251"/>
                    <a:pt x="423" y="248"/>
                    <a:pt x="428" y="253"/>
                  </a:cubicBezTo>
                  <a:cubicBezTo>
                    <a:pt x="433" y="257"/>
                    <a:pt x="440" y="257"/>
                    <a:pt x="440" y="257"/>
                  </a:cubicBezTo>
                  <a:cubicBezTo>
                    <a:pt x="440" y="251"/>
                    <a:pt x="440" y="251"/>
                    <a:pt x="440" y="251"/>
                  </a:cubicBezTo>
                  <a:cubicBezTo>
                    <a:pt x="440" y="251"/>
                    <a:pt x="438" y="250"/>
                    <a:pt x="436" y="246"/>
                  </a:cubicBezTo>
                  <a:cubicBezTo>
                    <a:pt x="433" y="243"/>
                    <a:pt x="430" y="238"/>
                    <a:pt x="430" y="237"/>
                  </a:cubicBezTo>
                  <a:cubicBezTo>
                    <a:pt x="429" y="235"/>
                    <a:pt x="429" y="230"/>
                    <a:pt x="430" y="230"/>
                  </a:cubicBezTo>
                  <a:cubicBezTo>
                    <a:pt x="432" y="230"/>
                    <a:pt x="435" y="231"/>
                    <a:pt x="441" y="234"/>
                  </a:cubicBezTo>
                  <a:cubicBezTo>
                    <a:pt x="447" y="236"/>
                    <a:pt x="459" y="245"/>
                    <a:pt x="462" y="240"/>
                  </a:cubicBezTo>
                  <a:cubicBezTo>
                    <a:pt x="465" y="235"/>
                    <a:pt x="464" y="234"/>
                    <a:pt x="462" y="229"/>
                  </a:cubicBezTo>
                  <a:cubicBezTo>
                    <a:pt x="460" y="224"/>
                    <a:pt x="457" y="227"/>
                    <a:pt x="459" y="221"/>
                  </a:cubicBezTo>
                  <a:cubicBezTo>
                    <a:pt x="462" y="215"/>
                    <a:pt x="456" y="220"/>
                    <a:pt x="468" y="210"/>
                  </a:cubicBezTo>
                  <a:cubicBezTo>
                    <a:pt x="480" y="200"/>
                    <a:pt x="490" y="203"/>
                    <a:pt x="492" y="203"/>
                  </a:cubicBezTo>
                  <a:cubicBezTo>
                    <a:pt x="494" y="203"/>
                    <a:pt x="502" y="198"/>
                    <a:pt x="501" y="196"/>
                  </a:cubicBezTo>
                  <a:cubicBezTo>
                    <a:pt x="500" y="195"/>
                    <a:pt x="502" y="192"/>
                    <a:pt x="500" y="187"/>
                  </a:cubicBezTo>
                  <a:cubicBezTo>
                    <a:pt x="497" y="182"/>
                    <a:pt x="492" y="172"/>
                    <a:pt x="492" y="172"/>
                  </a:cubicBezTo>
                  <a:cubicBezTo>
                    <a:pt x="492" y="172"/>
                    <a:pt x="487" y="163"/>
                    <a:pt x="490" y="163"/>
                  </a:cubicBezTo>
                  <a:cubicBezTo>
                    <a:pt x="493" y="164"/>
                    <a:pt x="496" y="166"/>
                    <a:pt x="505" y="170"/>
                  </a:cubicBezTo>
                  <a:cubicBezTo>
                    <a:pt x="515" y="174"/>
                    <a:pt x="519" y="175"/>
                    <a:pt x="521" y="176"/>
                  </a:cubicBezTo>
                  <a:cubicBezTo>
                    <a:pt x="523" y="177"/>
                    <a:pt x="525" y="181"/>
                    <a:pt x="521" y="181"/>
                  </a:cubicBezTo>
                  <a:cubicBezTo>
                    <a:pt x="516" y="181"/>
                    <a:pt x="513" y="184"/>
                    <a:pt x="512" y="186"/>
                  </a:cubicBezTo>
                  <a:cubicBezTo>
                    <a:pt x="511" y="188"/>
                    <a:pt x="517" y="193"/>
                    <a:pt x="517" y="193"/>
                  </a:cubicBezTo>
                  <a:cubicBezTo>
                    <a:pt x="517" y="193"/>
                    <a:pt x="526" y="193"/>
                    <a:pt x="528" y="193"/>
                  </a:cubicBezTo>
                  <a:cubicBezTo>
                    <a:pt x="530" y="193"/>
                    <a:pt x="530" y="186"/>
                    <a:pt x="530" y="182"/>
                  </a:cubicBezTo>
                  <a:cubicBezTo>
                    <a:pt x="530" y="179"/>
                    <a:pt x="544" y="181"/>
                    <a:pt x="546" y="180"/>
                  </a:cubicBezTo>
                  <a:cubicBezTo>
                    <a:pt x="548" y="178"/>
                    <a:pt x="553" y="172"/>
                    <a:pt x="556" y="170"/>
                  </a:cubicBezTo>
                  <a:cubicBezTo>
                    <a:pt x="560" y="168"/>
                    <a:pt x="573" y="164"/>
                    <a:pt x="571" y="166"/>
                  </a:cubicBezTo>
                  <a:cubicBezTo>
                    <a:pt x="570" y="168"/>
                    <a:pt x="573" y="174"/>
                    <a:pt x="573" y="172"/>
                  </a:cubicBezTo>
                  <a:cubicBezTo>
                    <a:pt x="573" y="170"/>
                    <a:pt x="577" y="162"/>
                    <a:pt x="579" y="162"/>
                  </a:cubicBezTo>
                  <a:cubicBezTo>
                    <a:pt x="581" y="162"/>
                    <a:pt x="587" y="164"/>
                    <a:pt x="587" y="164"/>
                  </a:cubicBezTo>
                  <a:cubicBezTo>
                    <a:pt x="587" y="164"/>
                    <a:pt x="584" y="172"/>
                    <a:pt x="588" y="172"/>
                  </a:cubicBezTo>
                  <a:cubicBezTo>
                    <a:pt x="593" y="173"/>
                    <a:pt x="599" y="177"/>
                    <a:pt x="600" y="173"/>
                  </a:cubicBezTo>
                  <a:cubicBezTo>
                    <a:pt x="602" y="170"/>
                    <a:pt x="599" y="171"/>
                    <a:pt x="609" y="168"/>
                  </a:cubicBezTo>
                  <a:cubicBezTo>
                    <a:pt x="620" y="166"/>
                    <a:pt x="615" y="166"/>
                    <a:pt x="622" y="165"/>
                  </a:cubicBezTo>
                  <a:cubicBezTo>
                    <a:pt x="629" y="165"/>
                    <a:pt x="633" y="170"/>
                    <a:pt x="636" y="170"/>
                  </a:cubicBezTo>
                  <a:cubicBezTo>
                    <a:pt x="640" y="170"/>
                    <a:pt x="642" y="162"/>
                    <a:pt x="642" y="162"/>
                  </a:cubicBezTo>
                  <a:cubicBezTo>
                    <a:pt x="643" y="156"/>
                    <a:pt x="643" y="156"/>
                    <a:pt x="643" y="156"/>
                  </a:cubicBezTo>
                  <a:cubicBezTo>
                    <a:pt x="639" y="154"/>
                    <a:pt x="639" y="154"/>
                    <a:pt x="639" y="154"/>
                  </a:cubicBezTo>
                  <a:cubicBezTo>
                    <a:pt x="639" y="154"/>
                    <a:pt x="643" y="154"/>
                    <a:pt x="641" y="152"/>
                  </a:cubicBezTo>
                  <a:cubicBezTo>
                    <a:pt x="640" y="151"/>
                    <a:pt x="645" y="150"/>
                    <a:pt x="648" y="150"/>
                  </a:cubicBezTo>
                  <a:cubicBezTo>
                    <a:pt x="651" y="149"/>
                    <a:pt x="660" y="152"/>
                    <a:pt x="664" y="153"/>
                  </a:cubicBezTo>
                  <a:cubicBezTo>
                    <a:pt x="669" y="155"/>
                    <a:pt x="686" y="154"/>
                    <a:pt x="697" y="162"/>
                  </a:cubicBezTo>
                  <a:cubicBezTo>
                    <a:pt x="707" y="170"/>
                    <a:pt x="709" y="171"/>
                    <a:pt x="711" y="171"/>
                  </a:cubicBezTo>
                  <a:cubicBezTo>
                    <a:pt x="713" y="172"/>
                    <a:pt x="721" y="169"/>
                    <a:pt x="721" y="169"/>
                  </a:cubicBezTo>
                  <a:cubicBezTo>
                    <a:pt x="721" y="169"/>
                    <a:pt x="724" y="168"/>
                    <a:pt x="721" y="166"/>
                  </a:cubicBezTo>
                  <a:cubicBezTo>
                    <a:pt x="717" y="163"/>
                    <a:pt x="714" y="164"/>
                    <a:pt x="714" y="163"/>
                  </a:cubicBezTo>
                  <a:cubicBezTo>
                    <a:pt x="714" y="161"/>
                    <a:pt x="711" y="153"/>
                    <a:pt x="710" y="153"/>
                  </a:cubicBezTo>
                  <a:cubicBezTo>
                    <a:pt x="709" y="153"/>
                    <a:pt x="707" y="152"/>
                    <a:pt x="706" y="153"/>
                  </a:cubicBezTo>
                  <a:cubicBezTo>
                    <a:pt x="705" y="154"/>
                    <a:pt x="699" y="149"/>
                    <a:pt x="699" y="148"/>
                  </a:cubicBezTo>
                  <a:cubicBezTo>
                    <a:pt x="699" y="146"/>
                    <a:pt x="699" y="141"/>
                    <a:pt x="701" y="141"/>
                  </a:cubicBezTo>
                  <a:cubicBezTo>
                    <a:pt x="702" y="140"/>
                    <a:pt x="692" y="140"/>
                    <a:pt x="698" y="134"/>
                  </a:cubicBezTo>
                  <a:cubicBezTo>
                    <a:pt x="703" y="127"/>
                    <a:pt x="713" y="119"/>
                    <a:pt x="713" y="118"/>
                  </a:cubicBezTo>
                  <a:cubicBezTo>
                    <a:pt x="712" y="116"/>
                    <a:pt x="714" y="92"/>
                    <a:pt x="714" y="92"/>
                  </a:cubicBezTo>
                  <a:cubicBezTo>
                    <a:pt x="714" y="92"/>
                    <a:pt x="720" y="95"/>
                    <a:pt x="722" y="93"/>
                  </a:cubicBezTo>
                  <a:cubicBezTo>
                    <a:pt x="724" y="90"/>
                    <a:pt x="726" y="84"/>
                    <a:pt x="726" y="84"/>
                  </a:cubicBezTo>
                  <a:cubicBezTo>
                    <a:pt x="733" y="83"/>
                    <a:pt x="733" y="83"/>
                    <a:pt x="733" y="83"/>
                  </a:cubicBezTo>
                  <a:cubicBezTo>
                    <a:pt x="733" y="83"/>
                    <a:pt x="736" y="88"/>
                    <a:pt x="736" y="89"/>
                  </a:cubicBezTo>
                  <a:cubicBezTo>
                    <a:pt x="735" y="90"/>
                    <a:pt x="732" y="94"/>
                    <a:pt x="736" y="94"/>
                  </a:cubicBezTo>
                  <a:cubicBezTo>
                    <a:pt x="739" y="94"/>
                    <a:pt x="748" y="100"/>
                    <a:pt x="748" y="100"/>
                  </a:cubicBezTo>
                  <a:cubicBezTo>
                    <a:pt x="748" y="100"/>
                    <a:pt x="751" y="112"/>
                    <a:pt x="749" y="112"/>
                  </a:cubicBezTo>
                  <a:cubicBezTo>
                    <a:pt x="747" y="112"/>
                    <a:pt x="748" y="118"/>
                    <a:pt x="748" y="118"/>
                  </a:cubicBezTo>
                  <a:cubicBezTo>
                    <a:pt x="748" y="118"/>
                    <a:pt x="746" y="114"/>
                    <a:pt x="745" y="119"/>
                  </a:cubicBezTo>
                  <a:cubicBezTo>
                    <a:pt x="743" y="124"/>
                    <a:pt x="748" y="127"/>
                    <a:pt x="748" y="127"/>
                  </a:cubicBezTo>
                  <a:cubicBezTo>
                    <a:pt x="748" y="127"/>
                    <a:pt x="753" y="125"/>
                    <a:pt x="751" y="130"/>
                  </a:cubicBezTo>
                  <a:cubicBezTo>
                    <a:pt x="750" y="135"/>
                    <a:pt x="750" y="133"/>
                    <a:pt x="751" y="137"/>
                  </a:cubicBezTo>
                  <a:cubicBezTo>
                    <a:pt x="751" y="142"/>
                    <a:pt x="755" y="148"/>
                    <a:pt x="755" y="150"/>
                  </a:cubicBezTo>
                  <a:cubicBezTo>
                    <a:pt x="755" y="152"/>
                    <a:pt x="755" y="164"/>
                    <a:pt x="755" y="164"/>
                  </a:cubicBezTo>
                  <a:cubicBezTo>
                    <a:pt x="755" y="164"/>
                    <a:pt x="758" y="170"/>
                    <a:pt x="760" y="172"/>
                  </a:cubicBezTo>
                  <a:cubicBezTo>
                    <a:pt x="762" y="174"/>
                    <a:pt x="767" y="169"/>
                    <a:pt x="762" y="174"/>
                  </a:cubicBezTo>
                  <a:cubicBezTo>
                    <a:pt x="756" y="179"/>
                    <a:pt x="759" y="179"/>
                    <a:pt x="755" y="184"/>
                  </a:cubicBezTo>
                  <a:cubicBezTo>
                    <a:pt x="751" y="189"/>
                    <a:pt x="748" y="190"/>
                    <a:pt x="746" y="192"/>
                  </a:cubicBezTo>
                  <a:cubicBezTo>
                    <a:pt x="744" y="194"/>
                    <a:pt x="738" y="196"/>
                    <a:pt x="738" y="196"/>
                  </a:cubicBezTo>
                  <a:cubicBezTo>
                    <a:pt x="738" y="196"/>
                    <a:pt x="752" y="200"/>
                    <a:pt x="754" y="200"/>
                  </a:cubicBezTo>
                  <a:cubicBezTo>
                    <a:pt x="756" y="200"/>
                    <a:pt x="772" y="198"/>
                    <a:pt x="772" y="194"/>
                  </a:cubicBezTo>
                  <a:cubicBezTo>
                    <a:pt x="772" y="190"/>
                    <a:pt x="781" y="180"/>
                    <a:pt x="776" y="177"/>
                  </a:cubicBezTo>
                  <a:cubicBezTo>
                    <a:pt x="772" y="174"/>
                    <a:pt x="771" y="175"/>
                    <a:pt x="770" y="172"/>
                  </a:cubicBezTo>
                  <a:cubicBezTo>
                    <a:pt x="770" y="169"/>
                    <a:pt x="768" y="168"/>
                    <a:pt x="770" y="166"/>
                  </a:cubicBezTo>
                  <a:cubicBezTo>
                    <a:pt x="771" y="164"/>
                    <a:pt x="774" y="160"/>
                    <a:pt x="770" y="161"/>
                  </a:cubicBezTo>
                  <a:cubicBezTo>
                    <a:pt x="766" y="161"/>
                    <a:pt x="766" y="162"/>
                    <a:pt x="764" y="159"/>
                  </a:cubicBezTo>
                  <a:cubicBezTo>
                    <a:pt x="762" y="156"/>
                    <a:pt x="763" y="160"/>
                    <a:pt x="760" y="152"/>
                  </a:cubicBezTo>
                  <a:cubicBezTo>
                    <a:pt x="757" y="144"/>
                    <a:pt x="762" y="140"/>
                    <a:pt x="762" y="140"/>
                  </a:cubicBezTo>
                  <a:cubicBezTo>
                    <a:pt x="762" y="140"/>
                    <a:pt x="766" y="144"/>
                    <a:pt x="763" y="137"/>
                  </a:cubicBezTo>
                  <a:cubicBezTo>
                    <a:pt x="760" y="130"/>
                    <a:pt x="756" y="128"/>
                    <a:pt x="756" y="126"/>
                  </a:cubicBezTo>
                  <a:cubicBezTo>
                    <a:pt x="755" y="123"/>
                    <a:pt x="757" y="121"/>
                    <a:pt x="756" y="117"/>
                  </a:cubicBezTo>
                  <a:cubicBezTo>
                    <a:pt x="756" y="113"/>
                    <a:pt x="768" y="111"/>
                    <a:pt x="768" y="111"/>
                  </a:cubicBezTo>
                  <a:cubicBezTo>
                    <a:pt x="768" y="111"/>
                    <a:pt x="769" y="105"/>
                    <a:pt x="767" y="102"/>
                  </a:cubicBezTo>
                  <a:cubicBezTo>
                    <a:pt x="764" y="100"/>
                    <a:pt x="760" y="95"/>
                    <a:pt x="760" y="95"/>
                  </a:cubicBezTo>
                  <a:cubicBezTo>
                    <a:pt x="760" y="95"/>
                    <a:pt x="761" y="92"/>
                    <a:pt x="761" y="91"/>
                  </a:cubicBezTo>
                  <a:cubicBezTo>
                    <a:pt x="762" y="89"/>
                    <a:pt x="767" y="92"/>
                    <a:pt x="769" y="94"/>
                  </a:cubicBezTo>
                  <a:cubicBezTo>
                    <a:pt x="770" y="96"/>
                    <a:pt x="776" y="100"/>
                    <a:pt x="776" y="100"/>
                  </a:cubicBezTo>
                  <a:cubicBezTo>
                    <a:pt x="776" y="100"/>
                    <a:pt x="774" y="103"/>
                    <a:pt x="775" y="106"/>
                  </a:cubicBezTo>
                  <a:cubicBezTo>
                    <a:pt x="776" y="109"/>
                    <a:pt x="777" y="116"/>
                    <a:pt x="777" y="116"/>
                  </a:cubicBezTo>
                  <a:cubicBezTo>
                    <a:pt x="777" y="116"/>
                    <a:pt x="779" y="121"/>
                    <a:pt x="780" y="122"/>
                  </a:cubicBezTo>
                  <a:cubicBezTo>
                    <a:pt x="781" y="123"/>
                    <a:pt x="778" y="124"/>
                    <a:pt x="781" y="123"/>
                  </a:cubicBezTo>
                  <a:cubicBezTo>
                    <a:pt x="784" y="123"/>
                    <a:pt x="797" y="126"/>
                    <a:pt x="797" y="126"/>
                  </a:cubicBezTo>
                  <a:cubicBezTo>
                    <a:pt x="797" y="126"/>
                    <a:pt x="798" y="117"/>
                    <a:pt x="796" y="117"/>
                  </a:cubicBezTo>
                  <a:cubicBezTo>
                    <a:pt x="793" y="118"/>
                    <a:pt x="791" y="119"/>
                    <a:pt x="789" y="118"/>
                  </a:cubicBezTo>
                  <a:cubicBezTo>
                    <a:pt x="786" y="116"/>
                    <a:pt x="785" y="112"/>
                    <a:pt x="785" y="112"/>
                  </a:cubicBezTo>
                  <a:cubicBezTo>
                    <a:pt x="785" y="112"/>
                    <a:pt x="785" y="109"/>
                    <a:pt x="786" y="107"/>
                  </a:cubicBezTo>
                  <a:cubicBezTo>
                    <a:pt x="787" y="105"/>
                    <a:pt x="794" y="101"/>
                    <a:pt x="794" y="101"/>
                  </a:cubicBezTo>
                  <a:cubicBezTo>
                    <a:pt x="794" y="101"/>
                    <a:pt x="800" y="102"/>
                    <a:pt x="804" y="102"/>
                  </a:cubicBezTo>
                  <a:cubicBezTo>
                    <a:pt x="808" y="102"/>
                    <a:pt x="824" y="113"/>
                    <a:pt x="824" y="113"/>
                  </a:cubicBezTo>
                  <a:cubicBezTo>
                    <a:pt x="827" y="116"/>
                    <a:pt x="827" y="116"/>
                    <a:pt x="827" y="116"/>
                  </a:cubicBezTo>
                  <a:cubicBezTo>
                    <a:pt x="827" y="116"/>
                    <a:pt x="828" y="109"/>
                    <a:pt x="831" y="111"/>
                  </a:cubicBezTo>
                  <a:cubicBezTo>
                    <a:pt x="833" y="112"/>
                    <a:pt x="833" y="112"/>
                    <a:pt x="833" y="112"/>
                  </a:cubicBezTo>
                  <a:cubicBezTo>
                    <a:pt x="833" y="112"/>
                    <a:pt x="834" y="107"/>
                    <a:pt x="830" y="105"/>
                  </a:cubicBezTo>
                  <a:cubicBezTo>
                    <a:pt x="825" y="104"/>
                    <a:pt x="819" y="97"/>
                    <a:pt x="819" y="97"/>
                  </a:cubicBezTo>
                  <a:cubicBezTo>
                    <a:pt x="819" y="97"/>
                    <a:pt x="814" y="89"/>
                    <a:pt x="815" y="85"/>
                  </a:cubicBezTo>
                  <a:cubicBezTo>
                    <a:pt x="816" y="81"/>
                    <a:pt x="815" y="79"/>
                    <a:pt x="817" y="79"/>
                  </a:cubicBezTo>
                  <a:cubicBezTo>
                    <a:pt x="819" y="79"/>
                    <a:pt x="831" y="78"/>
                    <a:pt x="835" y="76"/>
                  </a:cubicBezTo>
                  <a:cubicBezTo>
                    <a:pt x="839" y="75"/>
                    <a:pt x="844" y="77"/>
                    <a:pt x="850" y="75"/>
                  </a:cubicBezTo>
                  <a:cubicBezTo>
                    <a:pt x="856" y="73"/>
                    <a:pt x="857" y="72"/>
                    <a:pt x="862" y="73"/>
                  </a:cubicBezTo>
                  <a:cubicBezTo>
                    <a:pt x="868" y="75"/>
                    <a:pt x="864" y="70"/>
                    <a:pt x="863" y="67"/>
                  </a:cubicBezTo>
                  <a:cubicBezTo>
                    <a:pt x="862" y="65"/>
                    <a:pt x="861" y="54"/>
                    <a:pt x="861" y="57"/>
                  </a:cubicBezTo>
                  <a:cubicBezTo>
                    <a:pt x="861" y="59"/>
                    <a:pt x="861" y="46"/>
                    <a:pt x="873" y="44"/>
                  </a:cubicBezTo>
                  <a:cubicBezTo>
                    <a:pt x="884" y="43"/>
                    <a:pt x="894" y="41"/>
                    <a:pt x="907" y="39"/>
                  </a:cubicBezTo>
                  <a:cubicBezTo>
                    <a:pt x="921" y="36"/>
                    <a:pt x="923" y="31"/>
                    <a:pt x="923" y="31"/>
                  </a:cubicBezTo>
                  <a:cubicBezTo>
                    <a:pt x="923" y="31"/>
                    <a:pt x="933" y="30"/>
                    <a:pt x="935" y="30"/>
                  </a:cubicBezTo>
                  <a:cubicBezTo>
                    <a:pt x="936" y="30"/>
                    <a:pt x="939" y="28"/>
                    <a:pt x="943" y="29"/>
                  </a:cubicBezTo>
                  <a:cubicBezTo>
                    <a:pt x="948" y="30"/>
                    <a:pt x="950" y="32"/>
                    <a:pt x="953" y="32"/>
                  </a:cubicBezTo>
                  <a:cubicBezTo>
                    <a:pt x="956" y="32"/>
                    <a:pt x="973" y="29"/>
                    <a:pt x="973" y="29"/>
                  </a:cubicBezTo>
                  <a:cubicBezTo>
                    <a:pt x="973" y="29"/>
                    <a:pt x="973" y="26"/>
                    <a:pt x="975" y="24"/>
                  </a:cubicBezTo>
                  <a:cubicBezTo>
                    <a:pt x="976" y="22"/>
                    <a:pt x="978" y="18"/>
                    <a:pt x="980" y="18"/>
                  </a:cubicBezTo>
                  <a:cubicBezTo>
                    <a:pt x="983" y="19"/>
                    <a:pt x="986" y="20"/>
                    <a:pt x="986" y="18"/>
                  </a:cubicBezTo>
                  <a:cubicBezTo>
                    <a:pt x="987" y="15"/>
                    <a:pt x="997" y="0"/>
                    <a:pt x="1004" y="3"/>
                  </a:cubicBezTo>
                  <a:cubicBezTo>
                    <a:pt x="1011" y="5"/>
                    <a:pt x="1027" y="5"/>
                    <a:pt x="1027" y="6"/>
                  </a:cubicBezTo>
                  <a:cubicBezTo>
                    <a:pt x="1027" y="8"/>
                    <a:pt x="1030" y="12"/>
                    <a:pt x="1030" y="12"/>
                  </a:cubicBezTo>
                  <a:cubicBezTo>
                    <a:pt x="1030" y="12"/>
                    <a:pt x="1029" y="15"/>
                    <a:pt x="1034" y="16"/>
                  </a:cubicBezTo>
                  <a:cubicBezTo>
                    <a:pt x="1040" y="18"/>
                    <a:pt x="1043" y="20"/>
                    <a:pt x="1043" y="20"/>
                  </a:cubicBezTo>
                  <a:cubicBezTo>
                    <a:pt x="1043" y="20"/>
                    <a:pt x="1059" y="20"/>
                    <a:pt x="1062" y="20"/>
                  </a:cubicBezTo>
                  <a:cubicBezTo>
                    <a:pt x="1066" y="19"/>
                    <a:pt x="1094" y="25"/>
                    <a:pt x="1094" y="26"/>
                  </a:cubicBezTo>
                  <a:cubicBezTo>
                    <a:pt x="1094" y="28"/>
                    <a:pt x="1103" y="42"/>
                    <a:pt x="1098" y="44"/>
                  </a:cubicBezTo>
                  <a:cubicBezTo>
                    <a:pt x="1093" y="47"/>
                    <a:pt x="1099" y="47"/>
                    <a:pt x="1087" y="57"/>
                  </a:cubicBezTo>
                  <a:cubicBezTo>
                    <a:pt x="1075" y="66"/>
                    <a:pt x="1067" y="70"/>
                    <a:pt x="1060" y="73"/>
                  </a:cubicBezTo>
                  <a:cubicBezTo>
                    <a:pt x="1053" y="76"/>
                    <a:pt x="1050" y="85"/>
                    <a:pt x="1046" y="86"/>
                  </a:cubicBezTo>
                  <a:cubicBezTo>
                    <a:pt x="1041" y="87"/>
                    <a:pt x="1040" y="90"/>
                    <a:pt x="1040" y="90"/>
                  </a:cubicBezTo>
                  <a:cubicBezTo>
                    <a:pt x="1040" y="90"/>
                    <a:pt x="1046" y="89"/>
                    <a:pt x="1049" y="88"/>
                  </a:cubicBezTo>
                  <a:cubicBezTo>
                    <a:pt x="1051" y="87"/>
                    <a:pt x="1075" y="83"/>
                    <a:pt x="1075" y="83"/>
                  </a:cubicBezTo>
                  <a:cubicBezTo>
                    <a:pt x="1075" y="83"/>
                    <a:pt x="1063" y="78"/>
                    <a:pt x="1071" y="74"/>
                  </a:cubicBezTo>
                  <a:cubicBezTo>
                    <a:pt x="1079" y="70"/>
                    <a:pt x="1081" y="71"/>
                    <a:pt x="1081" y="71"/>
                  </a:cubicBezTo>
                  <a:cubicBezTo>
                    <a:pt x="1081" y="71"/>
                    <a:pt x="1086" y="71"/>
                    <a:pt x="1088" y="72"/>
                  </a:cubicBezTo>
                  <a:cubicBezTo>
                    <a:pt x="1091" y="72"/>
                    <a:pt x="1094" y="74"/>
                    <a:pt x="1098" y="77"/>
                  </a:cubicBezTo>
                  <a:cubicBezTo>
                    <a:pt x="1103" y="80"/>
                    <a:pt x="1101" y="80"/>
                    <a:pt x="1104" y="77"/>
                  </a:cubicBezTo>
                  <a:cubicBezTo>
                    <a:pt x="1108" y="73"/>
                    <a:pt x="1111" y="71"/>
                    <a:pt x="1115" y="72"/>
                  </a:cubicBezTo>
                  <a:cubicBezTo>
                    <a:pt x="1120" y="73"/>
                    <a:pt x="1144" y="76"/>
                    <a:pt x="1151" y="77"/>
                  </a:cubicBezTo>
                  <a:cubicBezTo>
                    <a:pt x="1157" y="77"/>
                    <a:pt x="1145" y="82"/>
                    <a:pt x="1154" y="87"/>
                  </a:cubicBezTo>
                  <a:cubicBezTo>
                    <a:pt x="1163" y="91"/>
                    <a:pt x="1173" y="96"/>
                    <a:pt x="1175" y="96"/>
                  </a:cubicBezTo>
                  <a:cubicBezTo>
                    <a:pt x="1177" y="95"/>
                    <a:pt x="1191" y="91"/>
                    <a:pt x="1191" y="91"/>
                  </a:cubicBezTo>
                  <a:cubicBezTo>
                    <a:pt x="1191" y="91"/>
                    <a:pt x="1191" y="91"/>
                    <a:pt x="1194" y="85"/>
                  </a:cubicBezTo>
                  <a:cubicBezTo>
                    <a:pt x="1196" y="79"/>
                    <a:pt x="1195" y="80"/>
                    <a:pt x="1195" y="77"/>
                  </a:cubicBezTo>
                  <a:cubicBezTo>
                    <a:pt x="1196" y="75"/>
                    <a:pt x="1198" y="73"/>
                    <a:pt x="1200" y="71"/>
                  </a:cubicBezTo>
                  <a:cubicBezTo>
                    <a:pt x="1203" y="69"/>
                    <a:pt x="1203" y="67"/>
                    <a:pt x="1210" y="71"/>
                  </a:cubicBezTo>
                  <a:cubicBezTo>
                    <a:pt x="1217" y="76"/>
                    <a:pt x="1218" y="78"/>
                    <a:pt x="1218" y="78"/>
                  </a:cubicBezTo>
                  <a:cubicBezTo>
                    <a:pt x="1218" y="78"/>
                    <a:pt x="1230" y="77"/>
                    <a:pt x="1243" y="88"/>
                  </a:cubicBezTo>
                  <a:cubicBezTo>
                    <a:pt x="1256" y="98"/>
                    <a:pt x="1253" y="101"/>
                    <a:pt x="1254" y="103"/>
                  </a:cubicBezTo>
                  <a:cubicBezTo>
                    <a:pt x="1254" y="106"/>
                    <a:pt x="1253" y="112"/>
                    <a:pt x="1254" y="114"/>
                  </a:cubicBezTo>
                  <a:cubicBezTo>
                    <a:pt x="1254" y="116"/>
                    <a:pt x="1254" y="112"/>
                    <a:pt x="1261" y="119"/>
                  </a:cubicBezTo>
                  <a:cubicBezTo>
                    <a:pt x="1268" y="127"/>
                    <a:pt x="1282" y="127"/>
                    <a:pt x="1281" y="127"/>
                  </a:cubicBezTo>
                  <a:cubicBezTo>
                    <a:pt x="1279" y="127"/>
                    <a:pt x="1282" y="121"/>
                    <a:pt x="1280" y="118"/>
                  </a:cubicBezTo>
                  <a:cubicBezTo>
                    <a:pt x="1278" y="115"/>
                    <a:pt x="1281" y="116"/>
                    <a:pt x="1284" y="113"/>
                  </a:cubicBezTo>
                  <a:cubicBezTo>
                    <a:pt x="1286" y="111"/>
                    <a:pt x="1291" y="112"/>
                    <a:pt x="1291" y="112"/>
                  </a:cubicBezTo>
                  <a:cubicBezTo>
                    <a:pt x="1291" y="112"/>
                    <a:pt x="1293" y="113"/>
                    <a:pt x="1299" y="115"/>
                  </a:cubicBezTo>
                  <a:cubicBezTo>
                    <a:pt x="1304" y="116"/>
                    <a:pt x="1296" y="116"/>
                    <a:pt x="1310" y="116"/>
                  </a:cubicBezTo>
                  <a:cubicBezTo>
                    <a:pt x="1324" y="116"/>
                    <a:pt x="1324" y="112"/>
                    <a:pt x="1329" y="112"/>
                  </a:cubicBezTo>
                  <a:cubicBezTo>
                    <a:pt x="1333" y="112"/>
                    <a:pt x="1337" y="111"/>
                    <a:pt x="1338" y="112"/>
                  </a:cubicBezTo>
                  <a:cubicBezTo>
                    <a:pt x="1339" y="114"/>
                    <a:pt x="1339" y="115"/>
                    <a:pt x="1344" y="115"/>
                  </a:cubicBezTo>
                  <a:cubicBezTo>
                    <a:pt x="1349" y="116"/>
                    <a:pt x="1350" y="118"/>
                    <a:pt x="1348" y="113"/>
                  </a:cubicBezTo>
                  <a:cubicBezTo>
                    <a:pt x="1345" y="108"/>
                    <a:pt x="1342" y="104"/>
                    <a:pt x="1342" y="104"/>
                  </a:cubicBezTo>
                  <a:cubicBezTo>
                    <a:pt x="1338" y="102"/>
                    <a:pt x="1338" y="102"/>
                    <a:pt x="1338" y="102"/>
                  </a:cubicBezTo>
                  <a:cubicBezTo>
                    <a:pt x="1338" y="102"/>
                    <a:pt x="1336" y="101"/>
                    <a:pt x="1342" y="97"/>
                  </a:cubicBezTo>
                  <a:cubicBezTo>
                    <a:pt x="1348" y="93"/>
                    <a:pt x="1347" y="99"/>
                    <a:pt x="1352" y="98"/>
                  </a:cubicBezTo>
                  <a:cubicBezTo>
                    <a:pt x="1357" y="98"/>
                    <a:pt x="1369" y="96"/>
                    <a:pt x="1369" y="96"/>
                  </a:cubicBezTo>
                  <a:cubicBezTo>
                    <a:pt x="1369" y="96"/>
                    <a:pt x="1381" y="98"/>
                    <a:pt x="1391" y="102"/>
                  </a:cubicBezTo>
                  <a:cubicBezTo>
                    <a:pt x="1402" y="106"/>
                    <a:pt x="1422" y="108"/>
                    <a:pt x="1422" y="106"/>
                  </a:cubicBezTo>
                  <a:cubicBezTo>
                    <a:pt x="1422" y="105"/>
                    <a:pt x="1427" y="106"/>
                    <a:pt x="1430" y="106"/>
                  </a:cubicBezTo>
                  <a:cubicBezTo>
                    <a:pt x="1434" y="106"/>
                    <a:pt x="1444" y="116"/>
                    <a:pt x="1444" y="116"/>
                  </a:cubicBezTo>
                  <a:cubicBezTo>
                    <a:pt x="1444" y="116"/>
                    <a:pt x="1452" y="123"/>
                    <a:pt x="1456" y="125"/>
                  </a:cubicBezTo>
                  <a:cubicBezTo>
                    <a:pt x="1460" y="127"/>
                    <a:pt x="1461" y="128"/>
                    <a:pt x="1466" y="128"/>
                  </a:cubicBezTo>
                  <a:cubicBezTo>
                    <a:pt x="1471" y="128"/>
                    <a:pt x="1484" y="134"/>
                    <a:pt x="1484" y="133"/>
                  </a:cubicBezTo>
                  <a:cubicBezTo>
                    <a:pt x="1485" y="131"/>
                    <a:pt x="1501" y="132"/>
                    <a:pt x="1501" y="129"/>
                  </a:cubicBezTo>
                  <a:cubicBezTo>
                    <a:pt x="1500" y="125"/>
                    <a:pt x="1510" y="130"/>
                    <a:pt x="1523" y="132"/>
                  </a:cubicBezTo>
                  <a:cubicBezTo>
                    <a:pt x="1536" y="134"/>
                    <a:pt x="1538" y="137"/>
                    <a:pt x="1538" y="139"/>
                  </a:cubicBezTo>
                  <a:cubicBezTo>
                    <a:pt x="1539" y="140"/>
                    <a:pt x="1542" y="147"/>
                    <a:pt x="1542" y="147"/>
                  </a:cubicBezTo>
                  <a:cubicBezTo>
                    <a:pt x="1542" y="147"/>
                    <a:pt x="1554" y="152"/>
                    <a:pt x="1559" y="152"/>
                  </a:cubicBezTo>
                  <a:cubicBezTo>
                    <a:pt x="1564" y="151"/>
                    <a:pt x="1575" y="152"/>
                    <a:pt x="1575" y="152"/>
                  </a:cubicBezTo>
                  <a:cubicBezTo>
                    <a:pt x="1575" y="152"/>
                    <a:pt x="1606" y="149"/>
                    <a:pt x="1613" y="149"/>
                  </a:cubicBezTo>
                  <a:cubicBezTo>
                    <a:pt x="1619" y="148"/>
                    <a:pt x="1619" y="137"/>
                    <a:pt x="1620" y="142"/>
                  </a:cubicBezTo>
                  <a:cubicBezTo>
                    <a:pt x="1622" y="147"/>
                    <a:pt x="1620" y="154"/>
                    <a:pt x="1620" y="154"/>
                  </a:cubicBezTo>
                  <a:cubicBezTo>
                    <a:pt x="1620" y="154"/>
                    <a:pt x="1625" y="161"/>
                    <a:pt x="1629" y="160"/>
                  </a:cubicBezTo>
                  <a:cubicBezTo>
                    <a:pt x="1632" y="159"/>
                    <a:pt x="1636" y="158"/>
                    <a:pt x="1636" y="158"/>
                  </a:cubicBezTo>
                  <a:cubicBezTo>
                    <a:pt x="1636" y="158"/>
                    <a:pt x="1638" y="157"/>
                    <a:pt x="1632" y="153"/>
                  </a:cubicBezTo>
                  <a:cubicBezTo>
                    <a:pt x="1627" y="149"/>
                    <a:pt x="1629" y="143"/>
                    <a:pt x="1631" y="141"/>
                  </a:cubicBezTo>
                  <a:cubicBezTo>
                    <a:pt x="1633" y="140"/>
                    <a:pt x="1678" y="142"/>
                    <a:pt x="1694" y="149"/>
                  </a:cubicBezTo>
                  <a:cubicBezTo>
                    <a:pt x="1710" y="155"/>
                    <a:pt x="1761" y="176"/>
                    <a:pt x="1767" y="182"/>
                  </a:cubicBezTo>
                  <a:cubicBezTo>
                    <a:pt x="1773" y="188"/>
                    <a:pt x="1777" y="192"/>
                    <a:pt x="1778" y="194"/>
                  </a:cubicBezTo>
                  <a:cubicBezTo>
                    <a:pt x="1780" y="195"/>
                    <a:pt x="1784" y="188"/>
                    <a:pt x="1784" y="188"/>
                  </a:cubicBezTo>
                  <a:cubicBezTo>
                    <a:pt x="1784" y="188"/>
                    <a:pt x="1794" y="189"/>
                    <a:pt x="1798" y="190"/>
                  </a:cubicBezTo>
                  <a:cubicBezTo>
                    <a:pt x="1801" y="190"/>
                    <a:pt x="1801" y="186"/>
                    <a:pt x="1811" y="193"/>
                  </a:cubicBezTo>
                  <a:cubicBezTo>
                    <a:pt x="1821" y="199"/>
                    <a:pt x="1822" y="206"/>
                    <a:pt x="1822" y="206"/>
                  </a:cubicBezTo>
                  <a:cubicBezTo>
                    <a:pt x="1822" y="206"/>
                    <a:pt x="1828" y="213"/>
                    <a:pt x="1821" y="214"/>
                  </a:cubicBezTo>
                  <a:cubicBezTo>
                    <a:pt x="1813" y="216"/>
                    <a:pt x="1810" y="224"/>
                    <a:pt x="1810" y="224"/>
                  </a:cubicBezTo>
                  <a:cubicBezTo>
                    <a:pt x="1810" y="224"/>
                    <a:pt x="1812" y="227"/>
                    <a:pt x="1812" y="229"/>
                  </a:cubicBezTo>
                  <a:cubicBezTo>
                    <a:pt x="1812" y="231"/>
                    <a:pt x="1810" y="234"/>
                    <a:pt x="1811" y="237"/>
                  </a:cubicBezTo>
                  <a:cubicBezTo>
                    <a:pt x="1812" y="240"/>
                    <a:pt x="1817" y="244"/>
                    <a:pt x="1815" y="246"/>
                  </a:cubicBezTo>
                  <a:cubicBezTo>
                    <a:pt x="1813" y="247"/>
                    <a:pt x="1815" y="247"/>
                    <a:pt x="1810" y="247"/>
                  </a:cubicBezTo>
                  <a:cubicBezTo>
                    <a:pt x="1806" y="246"/>
                    <a:pt x="1798" y="244"/>
                    <a:pt x="1797" y="242"/>
                  </a:cubicBezTo>
                  <a:cubicBezTo>
                    <a:pt x="1795" y="241"/>
                    <a:pt x="1795" y="239"/>
                    <a:pt x="1792" y="239"/>
                  </a:cubicBezTo>
                  <a:cubicBezTo>
                    <a:pt x="1789" y="239"/>
                    <a:pt x="1778" y="234"/>
                    <a:pt x="1778" y="234"/>
                  </a:cubicBezTo>
                  <a:cubicBezTo>
                    <a:pt x="1774" y="229"/>
                    <a:pt x="1774" y="229"/>
                    <a:pt x="1774" y="229"/>
                  </a:cubicBezTo>
                  <a:cubicBezTo>
                    <a:pt x="1770" y="223"/>
                    <a:pt x="1770" y="223"/>
                    <a:pt x="1770" y="223"/>
                  </a:cubicBezTo>
                  <a:cubicBezTo>
                    <a:pt x="1770" y="223"/>
                    <a:pt x="1752" y="222"/>
                    <a:pt x="1751" y="220"/>
                  </a:cubicBezTo>
                  <a:cubicBezTo>
                    <a:pt x="1751" y="219"/>
                    <a:pt x="1746" y="203"/>
                    <a:pt x="1745" y="203"/>
                  </a:cubicBezTo>
                  <a:cubicBezTo>
                    <a:pt x="1744" y="203"/>
                    <a:pt x="1738" y="199"/>
                    <a:pt x="1740" y="205"/>
                  </a:cubicBezTo>
                  <a:cubicBezTo>
                    <a:pt x="1741" y="210"/>
                    <a:pt x="1741" y="215"/>
                    <a:pt x="1741" y="215"/>
                  </a:cubicBezTo>
                  <a:cubicBezTo>
                    <a:pt x="1741" y="215"/>
                    <a:pt x="1751" y="223"/>
                    <a:pt x="1749" y="223"/>
                  </a:cubicBezTo>
                  <a:cubicBezTo>
                    <a:pt x="1746" y="223"/>
                    <a:pt x="1747" y="230"/>
                    <a:pt x="1745" y="230"/>
                  </a:cubicBezTo>
                  <a:cubicBezTo>
                    <a:pt x="1744" y="230"/>
                    <a:pt x="1738" y="238"/>
                    <a:pt x="1736" y="237"/>
                  </a:cubicBezTo>
                  <a:cubicBezTo>
                    <a:pt x="1734" y="236"/>
                    <a:pt x="1729" y="238"/>
                    <a:pt x="1728" y="238"/>
                  </a:cubicBezTo>
                  <a:cubicBezTo>
                    <a:pt x="1726" y="238"/>
                    <a:pt x="1726" y="237"/>
                    <a:pt x="1724" y="236"/>
                  </a:cubicBezTo>
                  <a:cubicBezTo>
                    <a:pt x="1722" y="236"/>
                    <a:pt x="1717" y="235"/>
                    <a:pt x="1717" y="237"/>
                  </a:cubicBezTo>
                  <a:cubicBezTo>
                    <a:pt x="1716" y="239"/>
                    <a:pt x="1719" y="245"/>
                    <a:pt x="1722" y="244"/>
                  </a:cubicBezTo>
                  <a:cubicBezTo>
                    <a:pt x="1725" y="243"/>
                    <a:pt x="1734" y="244"/>
                    <a:pt x="1734" y="244"/>
                  </a:cubicBezTo>
                  <a:cubicBezTo>
                    <a:pt x="1734" y="244"/>
                    <a:pt x="1746" y="262"/>
                    <a:pt x="1745" y="264"/>
                  </a:cubicBezTo>
                  <a:cubicBezTo>
                    <a:pt x="1745" y="266"/>
                    <a:pt x="1758" y="275"/>
                    <a:pt x="1756" y="276"/>
                  </a:cubicBezTo>
                  <a:cubicBezTo>
                    <a:pt x="1753" y="277"/>
                    <a:pt x="1754" y="280"/>
                    <a:pt x="1752" y="281"/>
                  </a:cubicBezTo>
                  <a:cubicBezTo>
                    <a:pt x="1751" y="281"/>
                    <a:pt x="1753" y="284"/>
                    <a:pt x="1753" y="285"/>
                  </a:cubicBezTo>
                  <a:cubicBezTo>
                    <a:pt x="1753" y="287"/>
                    <a:pt x="1742" y="284"/>
                    <a:pt x="1732" y="286"/>
                  </a:cubicBezTo>
                  <a:cubicBezTo>
                    <a:pt x="1722" y="288"/>
                    <a:pt x="1709" y="293"/>
                    <a:pt x="1705" y="300"/>
                  </a:cubicBezTo>
                  <a:cubicBezTo>
                    <a:pt x="1701" y="307"/>
                    <a:pt x="1696" y="325"/>
                    <a:pt x="1692" y="326"/>
                  </a:cubicBezTo>
                  <a:cubicBezTo>
                    <a:pt x="1689" y="328"/>
                    <a:pt x="1684" y="336"/>
                    <a:pt x="1684" y="336"/>
                  </a:cubicBezTo>
                  <a:cubicBezTo>
                    <a:pt x="1684" y="336"/>
                    <a:pt x="1675" y="329"/>
                    <a:pt x="1674" y="325"/>
                  </a:cubicBezTo>
                  <a:cubicBezTo>
                    <a:pt x="1673" y="321"/>
                    <a:pt x="1652" y="325"/>
                    <a:pt x="1651" y="325"/>
                  </a:cubicBezTo>
                  <a:cubicBezTo>
                    <a:pt x="1650" y="326"/>
                    <a:pt x="1653" y="330"/>
                    <a:pt x="1651" y="333"/>
                  </a:cubicBezTo>
                  <a:cubicBezTo>
                    <a:pt x="1650" y="336"/>
                    <a:pt x="1655" y="344"/>
                    <a:pt x="1650" y="340"/>
                  </a:cubicBezTo>
                  <a:cubicBezTo>
                    <a:pt x="1644" y="337"/>
                    <a:pt x="1642" y="330"/>
                    <a:pt x="1642" y="330"/>
                  </a:cubicBezTo>
                  <a:cubicBezTo>
                    <a:pt x="1642" y="330"/>
                    <a:pt x="1640" y="334"/>
                    <a:pt x="1638" y="335"/>
                  </a:cubicBezTo>
                  <a:cubicBezTo>
                    <a:pt x="1636" y="335"/>
                    <a:pt x="1629" y="341"/>
                    <a:pt x="1626" y="343"/>
                  </a:cubicBezTo>
                  <a:cubicBezTo>
                    <a:pt x="1622" y="344"/>
                    <a:pt x="1621" y="340"/>
                    <a:pt x="1622" y="344"/>
                  </a:cubicBezTo>
                  <a:cubicBezTo>
                    <a:pt x="1624" y="348"/>
                    <a:pt x="1623" y="356"/>
                    <a:pt x="1622" y="358"/>
                  </a:cubicBezTo>
                  <a:cubicBezTo>
                    <a:pt x="1620" y="361"/>
                    <a:pt x="1622" y="365"/>
                    <a:pt x="1623" y="368"/>
                  </a:cubicBezTo>
                  <a:cubicBezTo>
                    <a:pt x="1624" y="370"/>
                    <a:pt x="1637" y="376"/>
                    <a:pt x="1635" y="376"/>
                  </a:cubicBezTo>
                  <a:cubicBezTo>
                    <a:pt x="1634" y="376"/>
                    <a:pt x="1636" y="386"/>
                    <a:pt x="1636" y="387"/>
                  </a:cubicBezTo>
                  <a:cubicBezTo>
                    <a:pt x="1636" y="389"/>
                    <a:pt x="1642" y="393"/>
                    <a:pt x="1640" y="395"/>
                  </a:cubicBezTo>
                  <a:cubicBezTo>
                    <a:pt x="1638" y="397"/>
                    <a:pt x="1642" y="405"/>
                    <a:pt x="1639" y="404"/>
                  </a:cubicBezTo>
                  <a:cubicBezTo>
                    <a:pt x="1636" y="403"/>
                    <a:pt x="1632" y="401"/>
                    <a:pt x="1632" y="401"/>
                  </a:cubicBezTo>
                  <a:cubicBezTo>
                    <a:pt x="1632" y="401"/>
                    <a:pt x="1640" y="405"/>
                    <a:pt x="1634" y="406"/>
                  </a:cubicBezTo>
                  <a:cubicBezTo>
                    <a:pt x="1628" y="407"/>
                    <a:pt x="1628" y="412"/>
                    <a:pt x="1628" y="412"/>
                  </a:cubicBezTo>
                  <a:cubicBezTo>
                    <a:pt x="1628" y="412"/>
                    <a:pt x="1631" y="413"/>
                    <a:pt x="1631" y="416"/>
                  </a:cubicBezTo>
                  <a:cubicBezTo>
                    <a:pt x="1631" y="419"/>
                    <a:pt x="1639" y="424"/>
                    <a:pt x="1636" y="424"/>
                  </a:cubicBezTo>
                  <a:cubicBezTo>
                    <a:pt x="1634" y="424"/>
                    <a:pt x="1631" y="427"/>
                    <a:pt x="1628" y="427"/>
                  </a:cubicBezTo>
                  <a:cubicBezTo>
                    <a:pt x="1626" y="428"/>
                    <a:pt x="1623" y="436"/>
                    <a:pt x="1623" y="438"/>
                  </a:cubicBezTo>
                  <a:cubicBezTo>
                    <a:pt x="1624" y="440"/>
                    <a:pt x="1622" y="450"/>
                    <a:pt x="1623" y="451"/>
                  </a:cubicBezTo>
                  <a:cubicBezTo>
                    <a:pt x="1624" y="453"/>
                    <a:pt x="1612" y="453"/>
                    <a:pt x="1612" y="453"/>
                  </a:cubicBezTo>
                  <a:cubicBezTo>
                    <a:pt x="1612" y="453"/>
                    <a:pt x="1618" y="462"/>
                    <a:pt x="1616" y="462"/>
                  </a:cubicBezTo>
                  <a:cubicBezTo>
                    <a:pt x="1614" y="463"/>
                    <a:pt x="1613" y="463"/>
                    <a:pt x="1611" y="468"/>
                  </a:cubicBezTo>
                  <a:cubicBezTo>
                    <a:pt x="1609" y="473"/>
                    <a:pt x="1606" y="479"/>
                    <a:pt x="1604" y="480"/>
                  </a:cubicBezTo>
                  <a:cubicBezTo>
                    <a:pt x="1601" y="481"/>
                    <a:pt x="1600" y="484"/>
                    <a:pt x="1600" y="485"/>
                  </a:cubicBezTo>
                  <a:cubicBezTo>
                    <a:pt x="1600" y="487"/>
                    <a:pt x="1591" y="461"/>
                    <a:pt x="1589" y="459"/>
                  </a:cubicBezTo>
                  <a:cubicBezTo>
                    <a:pt x="1587" y="457"/>
                    <a:pt x="1584" y="447"/>
                    <a:pt x="1584" y="447"/>
                  </a:cubicBezTo>
                  <a:cubicBezTo>
                    <a:pt x="1581" y="441"/>
                    <a:pt x="1581" y="441"/>
                    <a:pt x="1581" y="441"/>
                  </a:cubicBezTo>
                  <a:cubicBezTo>
                    <a:pt x="1581" y="441"/>
                    <a:pt x="1579" y="442"/>
                    <a:pt x="1577" y="438"/>
                  </a:cubicBezTo>
                  <a:cubicBezTo>
                    <a:pt x="1574" y="433"/>
                    <a:pt x="1566" y="392"/>
                    <a:pt x="1566" y="392"/>
                  </a:cubicBezTo>
                  <a:cubicBezTo>
                    <a:pt x="1566" y="392"/>
                    <a:pt x="1572" y="390"/>
                    <a:pt x="1571" y="388"/>
                  </a:cubicBezTo>
                  <a:cubicBezTo>
                    <a:pt x="1570" y="386"/>
                    <a:pt x="1568" y="372"/>
                    <a:pt x="1568" y="372"/>
                  </a:cubicBezTo>
                  <a:cubicBezTo>
                    <a:pt x="1568" y="372"/>
                    <a:pt x="1585" y="367"/>
                    <a:pt x="1586" y="360"/>
                  </a:cubicBezTo>
                  <a:cubicBezTo>
                    <a:pt x="1586" y="353"/>
                    <a:pt x="1594" y="345"/>
                    <a:pt x="1599" y="335"/>
                  </a:cubicBezTo>
                  <a:cubicBezTo>
                    <a:pt x="1603" y="325"/>
                    <a:pt x="1607" y="318"/>
                    <a:pt x="1607" y="318"/>
                  </a:cubicBezTo>
                  <a:cubicBezTo>
                    <a:pt x="1607" y="318"/>
                    <a:pt x="1616" y="316"/>
                    <a:pt x="1619" y="316"/>
                  </a:cubicBezTo>
                  <a:cubicBezTo>
                    <a:pt x="1621" y="315"/>
                    <a:pt x="1621" y="316"/>
                    <a:pt x="1620" y="311"/>
                  </a:cubicBezTo>
                  <a:cubicBezTo>
                    <a:pt x="1619" y="307"/>
                    <a:pt x="1615" y="313"/>
                    <a:pt x="1616" y="299"/>
                  </a:cubicBezTo>
                  <a:cubicBezTo>
                    <a:pt x="1618" y="285"/>
                    <a:pt x="1619" y="282"/>
                    <a:pt x="1619" y="282"/>
                  </a:cubicBezTo>
                  <a:cubicBezTo>
                    <a:pt x="1619" y="282"/>
                    <a:pt x="1614" y="280"/>
                    <a:pt x="1612" y="282"/>
                  </a:cubicBezTo>
                  <a:cubicBezTo>
                    <a:pt x="1610" y="283"/>
                    <a:pt x="1605" y="290"/>
                    <a:pt x="1606" y="292"/>
                  </a:cubicBezTo>
                  <a:cubicBezTo>
                    <a:pt x="1607" y="295"/>
                    <a:pt x="1611" y="304"/>
                    <a:pt x="1604" y="303"/>
                  </a:cubicBezTo>
                  <a:cubicBezTo>
                    <a:pt x="1597" y="302"/>
                    <a:pt x="1589" y="309"/>
                    <a:pt x="1590" y="311"/>
                  </a:cubicBezTo>
                  <a:cubicBezTo>
                    <a:pt x="1590" y="313"/>
                    <a:pt x="1593" y="318"/>
                    <a:pt x="1593" y="318"/>
                  </a:cubicBezTo>
                  <a:cubicBezTo>
                    <a:pt x="1589" y="319"/>
                    <a:pt x="1589" y="319"/>
                    <a:pt x="1589" y="319"/>
                  </a:cubicBezTo>
                  <a:cubicBezTo>
                    <a:pt x="1589" y="319"/>
                    <a:pt x="1586" y="315"/>
                    <a:pt x="1585" y="312"/>
                  </a:cubicBezTo>
                  <a:cubicBezTo>
                    <a:pt x="1583" y="309"/>
                    <a:pt x="1585" y="308"/>
                    <a:pt x="1582" y="304"/>
                  </a:cubicBezTo>
                  <a:cubicBezTo>
                    <a:pt x="1580" y="300"/>
                    <a:pt x="1580" y="299"/>
                    <a:pt x="1578" y="298"/>
                  </a:cubicBezTo>
                  <a:cubicBezTo>
                    <a:pt x="1576" y="298"/>
                    <a:pt x="1583" y="294"/>
                    <a:pt x="1574" y="297"/>
                  </a:cubicBezTo>
                  <a:cubicBezTo>
                    <a:pt x="1565" y="301"/>
                    <a:pt x="1571" y="304"/>
                    <a:pt x="1561" y="305"/>
                  </a:cubicBezTo>
                  <a:cubicBezTo>
                    <a:pt x="1552" y="306"/>
                    <a:pt x="1552" y="314"/>
                    <a:pt x="1551" y="317"/>
                  </a:cubicBezTo>
                  <a:cubicBezTo>
                    <a:pt x="1551" y="319"/>
                    <a:pt x="1551" y="313"/>
                    <a:pt x="1546" y="322"/>
                  </a:cubicBezTo>
                  <a:cubicBezTo>
                    <a:pt x="1541" y="331"/>
                    <a:pt x="1544" y="328"/>
                    <a:pt x="1540" y="333"/>
                  </a:cubicBezTo>
                  <a:cubicBezTo>
                    <a:pt x="1537" y="339"/>
                    <a:pt x="1547" y="343"/>
                    <a:pt x="1546" y="344"/>
                  </a:cubicBezTo>
                  <a:cubicBezTo>
                    <a:pt x="1545" y="346"/>
                    <a:pt x="1542" y="350"/>
                    <a:pt x="1542" y="350"/>
                  </a:cubicBezTo>
                  <a:cubicBezTo>
                    <a:pt x="1542" y="350"/>
                    <a:pt x="1541" y="350"/>
                    <a:pt x="1534" y="350"/>
                  </a:cubicBezTo>
                  <a:cubicBezTo>
                    <a:pt x="1528" y="350"/>
                    <a:pt x="1517" y="354"/>
                    <a:pt x="1515" y="353"/>
                  </a:cubicBezTo>
                  <a:cubicBezTo>
                    <a:pt x="1513" y="352"/>
                    <a:pt x="1516" y="343"/>
                    <a:pt x="1516" y="343"/>
                  </a:cubicBezTo>
                  <a:cubicBezTo>
                    <a:pt x="1516" y="343"/>
                    <a:pt x="1499" y="341"/>
                    <a:pt x="1496" y="342"/>
                  </a:cubicBezTo>
                  <a:cubicBezTo>
                    <a:pt x="1494" y="342"/>
                    <a:pt x="1495" y="343"/>
                    <a:pt x="1493" y="345"/>
                  </a:cubicBezTo>
                  <a:cubicBezTo>
                    <a:pt x="1491" y="347"/>
                    <a:pt x="1498" y="350"/>
                    <a:pt x="1489" y="349"/>
                  </a:cubicBezTo>
                  <a:cubicBezTo>
                    <a:pt x="1480" y="348"/>
                    <a:pt x="1474" y="346"/>
                    <a:pt x="1469" y="347"/>
                  </a:cubicBezTo>
                  <a:cubicBezTo>
                    <a:pt x="1464" y="348"/>
                    <a:pt x="1460" y="352"/>
                    <a:pt x="1460" y="352"/>
                  </a:cubicBezTo>
                  <a:cubicBezTo>
                    <a:pt x="1457" y="346"/>
                    <a:pt x="1457" y="346"/>
                    <a:pt x="1457" y="346"/>
                  </a:cubicBezTo>
                  <a:cubicBezTo>
                    <a:pt x="1428" y="350"/>
                    <a:pt x="1428" y="350"/>
                    <a:pt x="1428" y="350"/>
                  </a:cubicBezTo>
                  <a:cubicBezTo>
                    <a:pt x="1428" y="350"/>
                    <a:pt x="1431" y="357"/>
                    <a:pt x="1424" y="367"/>
                  </a:cubicBezTo>
                  <a:cubicBezTo>
                    <a:pt x="1417" y="378"/>
                    <a:pt x="1403" y="408"/>
                    <a:pt x="1396" y="408"/>
                  </a:cubicBezTo>
                  <a:cubicBezTo>
                    <a:pt x="1390" y="408"/>
                    <a:pt x="1373" y="419"/>
                    <a:pt x="1378" y="422"/>
                  </a:cubicBezTo>
                  <a:cubicBezTo>
                    <a:pt x="1383" y="426"/>
                    <a:pt x="1386" y="428"/>
                    <a:pt x="1388" y="429"/>
                  </a:cubicBezTo>
                  <a:cubicBezTo>
                    <a:pt x="1391" y="429"/>
                    <a:pt x="1400" y="427"/>
                    <a:pt x="1401" y="430"/>
                  </a:cubicBezTo>
                  <a:cubicBezTo>
                    <a:pt x="1402" y="433"/>
                    <a:pt x="1409" y="443"/>
                    <a:pt x="1409" y="443"/>
                  </a:cubicBezTo>
                  <a:cubicBezTo>
                    <a:pt x="1409" y="443"/>
                    <a:pt x="1406" y="447"/>
                    <a:pt x="1415" y="444"/>
                  </a:cubicBezTo>
                  <a:cubicBezTo>
                    <a:pt x="1424" y="440"/>
                    <a:pt x="1416" y="434"/>
                    <a:pt x="1416" y="434"/>
                  </a:cubicBezTo>
                  <a:cubicBezTo>
                    <a:pt x="1416" y="434"/>
                    <a:pt x="1431" y="434"/>
                    <a:pt x="1431" y="437"/>
                  </a:cubicBezTo>
                  <a:cubicBezTo>
                    <a:pt x="1432" y="439"/>
                    <a:pt x="1441" y="450"/>
                    <a:pt x="1439" y="450"/>
                  </a:cubicBezTo>
                  <a:cubicBezTo>
                    <a:pt x="1437" y="450"/>
                    <a:pt x="1445" y="447"/>
                    <a:pt x="1446" y="454"/>
                  </a:cubicBezTo>
                  <a:cubicBezTo>
                    <a:pt x="1447" y="460"/>
                    <a:pt x="1447" y="465"/>
                    <a:pt x="1449" y="469"/>
                  </a:cubicBezTo>
                  <a:cubicBezTo>
                    <a:pt x="1450" y="472"/>
                    <a:pt x="1448" y="480"/>
                    <a:pt x="1448" y="480"/>
                  </a:cubicBezTo>
                  <a:cubicBezTo>
                    <a:pt x="1448" y="480"/>
                    <a:pt x="1453" y="489"/>
                    <a:pt x="1452" y="491"/>
                  </a:cubicBezTo>
                  <a:cubicBezTo>
                    <a:pt x="1451" y="493"/>
                    <a:pt x="1456" y="476"/>
                    <a:pt x="1453" y="501"/>
                  </a:cubicBezTo>
                  <a:cubicBezTo>
                    <a:pt x="1450" y="526"/>
                    <a:pt x="1454" y="532"/>
                    <a:pt x="1452" y="535"/>
                  </a:cubicBezTo>
                  <a:cubicBezTo>
                    <a:pt x="1451" y="539"/>
                    <a:pt x="1452" y="538"/>
                    <a:pt x="1448" y="541"/>
                  </a:cubicBezTo>
                  <a:cubicBezTo>
                    <a:pt x="1445" y="544"/>
                    <a:pt x="1445" y="546"/>
                    <a:pt x="1442" y="551"/>
                  </a:cubicBezTo>
                  <a:cubicBezTo>
                    <a:pt x="1439" y="556"/>
                    <a:pt x="1443" y="564"/>
                    <a:pt x="1441" y="566"/>
                  </a:cubicBezTo>
                  <a:cubicBezTo>
                    <a:pt x="1439" y="568"/>
                    <a:pt x="1438" y="573"/>
                    <a:pt x="1433" y="577"/>
                  </a:cubicBezTo>
                  <a:cubicBezTo>
                    <a:pt x="1428" y="580"/>
                    <a:pt x="1412" y="595"/>
                    <a:pt x="1406" y="596"/>
                  </a:cubicBezTo>
                  <a:cubicBezTo>
                    <a:pt x="1400" y="597"/>
                    <a:pt x="1385" y="593"/>
                    <a:pt x="1385" y="593"/>
                  </a:cubicBezTo>
                  <a:cubicBezTo>
                    <a:pt x="1385" y="593"/>
                    <a:pt x="1382" y="602"/>
                    <a:pt x="1379" y="604"/>
                  </a:cubicBezTo>
                  <a:cubicBezTo>
                    <a:pt x="1377" y="606"/>
                    <a:pt x="1372" y="612"/>
                    <a:pt x="1372" y="615"/>
                  </a:cubicBezTo>
                  <a:cubicBezTo>
                    <a:pt x="1372" y="618"/>
                    <a:pt x="1368" y="617"/>
                    <a:pt x="1371" y="624"/>
                  </a:cubicBezTo>
                  <a:cubicBezTo>
                    <a:pt x="1373" y="632"/>
                    <a:pt x="1366" y="637"/>
                    <a:pt x="1366" y="637"/>
                  </a:cubicBezTo>
                  <a:cubicBezTo>
                    <a:pt x="1366" y="637"/>
                    <a:pt x="1363" y="642"/>
                    <a:pt x="1363" y="644"/>
                  </a:cubicBezTo>
                  <a:cubicBezTo>
                    <a:pt x="1364" y="646"/>
                    <a:pt x="1372" y="651"/>
                    <a:pt x="1372" y="654"/>
                  </a:cubicBezTo>
                  <a:cubicBezTo>
                    <a:pt x="1372" y="657"/>
                    <a:pt x="1385" y="670"/>
                    <a:pt x="1384" y="670"/>
                  </a:cubicBezTo>
                  <a:cubicBezTo>
                    <a:pt x="1382" y="670"/>
                    <a:pt x="1386" y="680"/>
                    <a:pt x="1383" y="687"/>
                  </a:cubicBezTo>
                  <a:cubicBezTo>
                    <a:pt x="1379" y="694"/>
                    <a:pt x="1372" y="698"/>
                    <a:pt x="1372" y="698"/>
                  </a:cubicBezTo>
                  <a:cubicBezTo>
                    <a:pt x="1372" y="698"/>
                    <a:pt x="1363" y="706"/>
                    <a:pt x="1360" y="702"/>
                  </a:cubicBezTo>
                  <a:cubicBezTo>
                    <a:pt x="1356" y="698"/>
                    <a:pt x="1352" y="692"/>
                    <a:pt x="1352" y="692"/>
                  </a:cubicBezTo>
                  <a:cubicBezTo>
                    <a:pt x="1352" y="692"/>
                    <a:pt x="1351" y="686"/>
                    <a:pt x="1350" y="677"/>
                  </a:cubicBezTo>
                  <a:cubicBezTo>
                    <a:pt x="1349" y="668"/>
                    <a:pt x="1346" y="666"/>
                    <a:pt x="1348" y="663"/>
                  </a:cubicBezTo>
                  <a:cubicBezTo>
                    <a:pt x="1349" y="660"/>
                    <a:pt x="1347" y="663"/>
                    <a:pt x="1340" y="661"/>
                  </a:cubicBezTo>
                  <a:cubicBezTo>
                    <a:pt x="1334" y="660"/>
                    <a:pt x="1335" y="664"/>
                    <a:pt x="1334" y="660"/>
                  </a:cubicBezTo>
                  <a:cubicBezTo>
                    <a:pt x="1333" y="656"/>
                    <a:pt x="1334" y="650"/>
                    <a:pt x="1333" y="648"/>
                  </a:cubicBezTo>
                  <a:cubicBezTo>
                    <a:pt x="1332" y="645"/>
                    <a:pt x="1332" y="642"/>
                    <a:pt x="1327" y="640"/>
                  </a:cubicBezTo>
                  <a:cubicBezTo>
                    <a:pt x="1322" y="638"/>
                    <a:pt x="1313" y="644"/>
                    <a:pt x="1313" y="644"/>
                  </a:cubicBezTo>
                  <a:cubicBezTo>
                    <a:pt x="1313" y="644"/>
                    <a:pt x="1311" y="647"/>
                    <a:pt x="1307" y="646"/>
                  </a:cubicBezTo>
                  <a:cubicBezTo>
                    <a:pt x="1303" y="644"/>
                    <a:pt x="1291" y="642"/>
                    <a:pt x="1292" y="638"/>
                  </a:cubicBezTo>
                  <a:cubicBezTo>
                    <a:pt x="1293" y="633"/>
                    <a:pt x="1295" y="628"/>
                    <a:pt x="1293" y="628"/>
                  </a:cubicBezTo>
                  <a:cubicBezTo>
                    <a:pt x="1290" y="628"/>
                    <a:pt x="1280" y="633"/>
                    <a:pt x="1276" y="635"/>
                  </a:cubicBezTo>
                  <a:cubicBezTo>
                    <a:pt x="1273" y="638"/>
                    <a:pt x="1274" y="645"/>
                    <a:pt x="1272" y="646"/>
                  </a:cubicBezTo>
                  <a:cubicBezTo>
                    <a:pt x="1271" y="647"/>
                    <a:pt x="1264" y="647"/>
                    <a:pt x="1266" y="652"/>
                  </a:cubicBezTo>
                  <a:cubicBezTo>
                    <a:pt x="1268" y="657"/>
                    <a:pt x="1272" y="664"/>
                    <a:pt x="1275" y="664"/>
                  </a:cubicBezTo>
                  <a:cubicBezTo>
                    <a:pt x="1277" y="665"/>
                    <a:pt x="1283" y="661"/>
                    <a:pt x="1286" y="661"/>
                  </a:cubicBezTo>
                  <a:cubicBezTo>
                    <a:pt x="1289" y="661"/>
                    <a:pt x="1293" y="657"/>
                    <a:pt x="1300" y="661"/>
                  </a:cubicBezTo>
                  <a:cubicBezTo>
                    <a:pt x="1308" y="665"/>
                    <a:pt x="1313" y="667"/>
                    <a:pt x="1315" y="667"/>
                  </a:cubicBezTo>
                  <a:cubicBezTo>
                    <a:pt x="1317" y="668"/>
                    <a:pt x="1328" y="671"/>
                    <a:pt x="1324" y="672"/>
                  </a:cubicBezTo>
                  <a:cubicBezTo>
                    <a:pt x="1319" y="673"/>
                    <a:pt x="1310" y="675"/>
                    <a:pt x="1303" y="677"/>
                  </a:cubicBezTo>
                  <a:cubicBezTo>
                    <a:pt x="1297" y="679"/>
                    <a:pt x="1298" y="679"/>
                    <a:pt x="1296" y="682"/>
                  </a:cubicBezTo>
                  <a:cubicBezTo>
                    <a:pt x="1294" y="685"/>
                    <a:pt x="1290" y="690"/>
                    <a:pt x="1291" y="691"/>
                  </a:cubicBezTo>
                  <a:cubicBezTo>
                    <a:pt x="1292" y="693"/>
                    <a:pt x="1298" y="700"/>
                    <a:pt x="1298" y="700"/>
                  </a:cubicBezTo>
                  <a:cubicBezTo>
                    <a:pt x="1298" y="700"/>
                    <a:pt x="1321" y="723"/>
                    <a:pt x="1319" y="729"/>
                  </a:cubicBezTo>
                  <a:cubicBezTo>
                    <a:pt x="1318" y="735"/>
                    <a:pt x="1319" y="740"/>
                    <a:pt x="1317" y="743"/>
                  </a:cubicBezTo>
                  <a:cubicBezTo>
                    <a:pt x="1316" y="746"/>
                    <a:pt x="1317" y="745"/>
                    <a:pt x="1320" y="750"/>
                  </a:cubicBezTo>
                  <a:cubicBezTo>
                    <a:pt x="1323" y="755"/>
                    <a:pt x="1311" y="784"/>
                    <a:pt x="1311" y="784"/>
                  </a:cubicBezTo>
                  <a:cubicBezTo>
                    <a:pt x="1311" y="784"/>
                    <a:pt x="1295" y="815"/>
                    <a:pt x="1293" y="816"/>
                  </a:cubicBezTo>
                  <a:cubicBezTo>
                    <a:pt x="1291" y="818"/>
                    <a:pt x="1289" y="828"/>
                    <a:pt x="1280" y="830"/>
                  </a:cubicBezTo>
                  <a:cubicBezTo>
                    <a:pt x="1271" y="831"/>
                    <a:pt x="1267" y="832"/>
                    <a:pt x="1262" y="832"/>
                  </a:cubicBezTo>
                  <a:cubicBezTo>
                    <a:pt x="1256" y="833"/>
                    <a:pt x="1244" y="838"/>
                    <a:pt x="1234" y="841"/>
                  </a:cubicBezTo>
                  <a:cubicBezTo>
                    <a:pt x="1224" y="845"/>
                    <a:pt x="1219" y="843"/>
                    <a:pt x="1218" y="844"/>
                  </a:cubicBezTo>
                  <a:cubicBezTo>
                    <a:pt x="1216" y="846"/>
                    <a:pt x="1224" y="852"/>
                    <a:pt x="1216" y="846"/>
                  </a:cubicBezTo>
                  <a:cubicBezTo>
                    <a:pt x="1209" y="840"/>
                    <a:pt x="1217" y="837"/>
                    <a:pt x="1208" y="838"/>
                  </a:cubicBezTo>
                  <a:cubicBezTo>
                    <a:pt x="1199" y="840"/>
                    <a:pt x="1187" y="843"/>
                    <a:pt x="1186" y="848"/>
                  </a:cubicBezTo>
                  <a:cubicBezTo>
                    <a:pt x="1184" y="853"/>
                    <a:pt x="1180" y="861"/>
                    <a:pt x="1183" y="863"/>
                  </a:cubicBezTo>
                  <a:cubicBezTo>
                    <a:pt x="1186" y="866"/>
                    <a:pt x="1176" y="856"/>
                    <a:pt x="1199" y="880"/>
                  </a:cubicBezTo>
                  <a:cubicBezTo>
                    <a:pt x="1222" y="904"/>
                    <a:pt x="1232" y="914"/>
                    <a:pt x="1228" y="923"/>
                  </a:cubicBezTo>
                  <a:cubicBezTo>
                    <a:pt x="1223" y="931"/>
                    <a:pt x="1226" y="940"/>
                    <a:pt x="1216" y="946"/>
                  </a:cubicBezTo>
                  <a:cubicBezTo>
                    <a:pt x="1207" y="952"/>
                    <a:pt x="1211" y="949"/>
                    <a:pt x="1203" y="956"/>
                  </a:cubicBezTo>
                  <a:cubicBezTo>
                    <a:pt x="1195" y="963"/>
                    <a:pt x="1197" y="970"/>
                    <a:pt x="1192" y="965"/>
                  </a:cubicBezTo>
                  <a:cubicBezTo>
                    <a:pt x="1187" y="960"/>
                    <a:pt x="1186" y="960"/>
                    <a:pt x="1174" y="946"/>
                  </a:cubicBezTo>
                  <a:cubicBezTo>
                    <a:pt x="1162" y="933"/>
                    <a:pt x="1171" y="937"/>
                    <a:pt x="1158" y="931"/>
                  </a:cubicBezTo>
                  <a:cubicBezTo>
                    <a:pt x="1145" y="926"/>
                    <a:pt x="1140" y="922"/>
                    <a:pt x="1137" y="921"/>
                  </a:cubicBezTo>
                  <a:cubicBezTo>
                    <a:pt x="1134" y="920"/>
                    <a:pt x="1137" y="922"/>
                    <a:pt x="1134" y="929"/>
                  </a:cubicBezTo>
                  <a:cubicBezTo>
                    <a:pt x="1131" y="935"/>
                    <a:pt x="1126" y="945"/>
                    <a:pt x="1129" y="950"/>
                  </a:cubicBezTo>
                  <a:cubicBezTo>
                    <a:pt x="1132" y="956"/>
                    <a:pt x="1135" y="962"/>
                    <a:pt x="1137" y="965"/>
                  </a:cubicBezTo>
                  <a:cubicBezTo>
                    <a:pt x="1138" y="968"/>
                    <a:pt x="1150" y="979"/>
                    <a:pt x="1154" y="981"/>
                  </a:cubicBezTo>
                  <a:cubicBezTo>
                    <a:pt x="1158" y="984"/>
                    <a:pt x="1189" y="999"/>
                    <a:pt x="1185" y="1007"/>
                  </a:cubicBezTo>
                  <a:cubicBezTo>
                    <a:pt x="1180" y="1015"/>
                    <a:pt x="1193" y="1027"/>
                    <a:pt x="1193" y="1027"/>
                  </a:cubicBezTo>
                  <a:cubicBezTo>
                    <a:pt x="1193" y="1027"/>
                    <a:pt x="1204" y="1034"/>
                    <a:pt x="1201" y="1035"/>
                  </a:cubicBezTo>
                  <a:cubicBezTo>
                    <a:pt x="1197" y="1036"/>
                    <a:pt x="1197" y="1038"/>
                    <a:pt x="1194" y="1038"/>
                  </a:cubicBezTo>
                  <a:cubicBezTo>
                    <a:pt x="1191" y="1038"/>
                    <a:pt x="1181" y="1029"/>
                    <a:pt x="1177" y="1027"/>
                  </a:cubicBezTo>
                  <a:cubicBezTo>
                    <a:pt x="1172" y="1025"/>
                    <a:pt x="1149" y="1007"/>
                    <a:pt x="1149" y="1007"/>
                  </a:cubicBezTo>
                  <a:cubicBezTo>
                    <a:pt x="1149" y="1007"/>
                    <a:pt x="1150" y="999"/>
                    <a:pt x="1146" y="995"/>
                  </a:cubicBezTo>
                  <a:cubicBezTo>
                    <a:pt x="1142" y="991"/>
                    <a:pt x="1140" y="990"/>
                    <a:pt x="1132" y="982"/>
                  </a:cubicBezTo>
                  <a:cubicBezTo>
                    <a:pt x="1124" y="975"/>
                    <a:pt x="1116" y="972"/>
                    <a:pt x="1116" y="961"/>
                  </a:cubicBezTo>
                  <a:cubicBezTo>
                    <a:pt x="1116" y="951"/>
                    <a:pt x="1116" y="935"/>
                    <a:pt x="1113" y="929"/>
                  </a:cubicBezTo>
                  <a:cubicBezTo>
                    <a:pt x="1111" y="923"/>
                    <a:pt x="1104" y="907"/>
                    <a:pt x="1104" y="905"/>
                  </a:cubicBezTo>
                  <a:cubicBezTo>
                    <a:pt x="1105" y="902"/>
                    <a:pt x="1102" y="888"/>
                    <a:pt x="1098" y="888"/>
                  </a:cubicBezTo>
                  <a:cubicBezTo>
                    <a:pt x="1094" y="887"/>
                    <a:pt x="1089" y="885"/>
                    <a:pt x="1086" y="889"/>
                  </a:cubicBezTo>
                  <a:cubicBezTo>
                    <a:pt x="1083" y="893"/>
                    <a:pt x="1076" y="897"/>
                    <a:pt x="1073" y="895"/>
                  </a:cubicBezTo>
                  <a:cubicBezTo>
                    <a:pt x="1069" y="893"/>
                    <a:pt x="1063" y="891"/>
                    <a:pt x="1063" y="891"/>
                  </a:cubicBezTo>
                  <a:cubicBezTo>
                    <a:pt x="1063" y="891"/>
                    <a:pt x="1058" y="870"/>
                    <a:pt x="1056" y="869"/>
                  </a:cubicBezTo>
                  <a:cubicBezTo>
                    <a:pt x="1054" y="868"/>
                    <a:pt x="1051" y="854"/>
                    <a:pt x="1044" y="849"/>
                  </a:cubicBezTo>
                  <a:cubicBezTo>
                    <a:pt x="1037" y="844"/>
                    <a:pt x="1029" y="838"/>
                    <a:pt x="1025" y="833"/>
                  </a:cubicBezTo>
                  <a:cubicBezTo>
                    <a:pt x="1020" y="828"/>
                    <a:pt x="1025" y="827"/>
                    <a:pt x="1020" y="828"/>
                  </a:cubicBezTo>
                  <a:cubicBezTo>
                    <a:pt x="1015" y="829"/>
                    <a:pt x="1016" y="830"/>
                    <a:pt x="1009" y="831"/>
                  </a:cubicBezTo>
                  <a:cubicBezTo>
                    <a:pt x="1001" y="833"/>
                    <a:pt x="993" y="836"/>
                    <a:pt x="991" y="836"/>
                  </a:cubicBezTo>
                  <a:cubicBezTo>
                    <a:pt x="989" y="836"/>
                    <a:pt x="980" y="837"/>
                    <a:pt x="980" y="840"/>
                  </a:cubicBezTo>
                  <a:cubicBezTo>
                    <a:pt x="979" y="842"/>
                    <a:pt x="980" y="849"/>
                    <a:pt x="982" y="851"/>
                  </a:cubicBezTo>
                  <a:cubicBezTo>
                    <a:pt x="983" y="853"/>
                    <a:pt x="994" y="851"/>
                    <a:pt x="976" y="858"/>
                  </a:cubicBezTo>
                  <a:cubicBezTo>
                    <a:pt x="958" y="864"/>
                    <a:pt x="953" y="872"/>
                    <a:pt x="952" y="874"/>
                  </a:cubicBezTo>
                  <a:cubicBezTo>
                    <a:pt x="951" y="877"/>
                    <a:pt x="963" y="878"/>
                    <a:pt x="950" y="883"/>
                  </a:cubicBezTo>
                  <a:cubicBezTo>
                    <a:pt x="937" y="887"/>
                    <a:pt x="926" y="890"/>
                    <a:pt x="920" y="899"/>
                  </a:cubicBezTo>
                  <a:cubicBezTo>
                    <a:pt x="919" y="901"/>
                    <a:pt x="925" y="941"/>
                    <a:pt x="920" y="950"/>
                  </a:cubicBezTo>
                  <a:cubicBezTo>
                    <a:pt x="914" y="959"/>
                    <a:pt x="902" y="969"/>
                    <a:pt x="902" y="969"/>
                  </a:cubicBezTo>
                  <a:cubicBezTo>
                    <a:pt x="902" y="969"/>
                    <a:pt x="905" y="978"/>
                    <a:pt x="886" y="964"/>
                  </a:cubicBezTo>
                  <a:cubicBezTo>
                    <a:pt x="868" y="951"/>
                    <a:pt x="884" y="963"/>
                    <a:pt x="884" y="963"/>
                  </a:cubicBezTo>
                  <a:cubicBezTo>
                    <a:pt x="884" y="963"/>
                    <a:pt x="876" y="937"/>
                    <a:pt x="869" y="930"/>
                  </a:cubicBezTo>
                  <a:cubicBezTo>
                    <a:pt x="863" y="923"/>
                    <a:pt x="851" y="908"/>
                    <a:pt x="848" y="897"/>
                  </a:cubicBezTo>
                  <a:cubicBezTo>
                    <a:pt x="844" y="886"/>
                    <a:pt x="840" y="879"/>
                    <a:pt x="838" y="872"/>
                  </a:cubicBezTo>
                  <a:cubicBezTo>
                    <a:pt x="837" y="866"/>
                    <a:pt x="835" y="849"/>
                    <a:pt x="836" y="848"/>
                  </a:cubicBezTo>
                  <a:cubicBezTo>
                    <a:pt x="836" y="846"/>
                    <a:pt x="832" y="834"/>
                    <a:pt x="832" y="834"/>
                  </a:cubicBezTo>
                  <a:cubicBezTo>
                    <a:pt x="832" y="834"/>
                    <a:pt x="827" y="832"/>
                    <a:pt x="827" y="834"/>
                  </a:cubicBezTo>
                  <a:cubicBezTo>
                    <a:pt x="826" y="836"/>
                    <a:pt x="826" y="840"/>
                    <a:pt x="826" y="844"/>
                  </a:cubicBezTo>
                  <a:cubicBezTo>
                    <a:pt x="825" y="847"/>
                    <a:pt x="811" y="848"/>
                    <a:pt x="811" y="848"/>
                  </a:cubicBezTo>
                  <a:cubicBezTo>
                    <a:pt x="806" y="845"/>
                    <a:pt x="806" y="845"/>
                    <a:pt x="806" y="845"/>
                  </a:cubicBezTo>
                  <a:cubicBezTo>
                    <a:pt x="806" y="845"/>
                    <a:pt x="785" y="823"/>
                    <a:pt x="782" y="820"/>
                  </a:cubicBezTo>
                  <a:cubicBezTo>
                    <a:pt x="779" y="816"/>
                    <a:pt x="775" y="811"/>
                    <a:pt x="770" y="808"/>
                  </a:cubicBezTo>
                  <a:cubicBezTo>
                    <a:pt x="765" y="805"/>
                    <a:pt x="769" y="802"/>
                    <a:pt x="759" y="802"/>
                  </a:cubicBezTo>
                  <a:cubicBezTo>
                    <a:pt x="750" y="802"/>
                    <a:pt x="751" y="802"/>
                    <a:pt x="735" y="801"/>
                  </a:cubicBezTo>
                  <a:cubicBezTo>
                    <a:pt x="719" y="799"/>
                    <a:pt x="715" y="804"/>
                    <a:pt x="708" y="803"/>
                  </a:cubicBezTo>
                  <a:cubicBezTo>
                    <a:pt x="701" y="801"/>
                    <a:pt x="699" y="803"/>
                    <a:pt x="684" y="800"/>
                  </a:cubicBezTo>
                  <a:cubicBezTo>
                    <a:pt x="668" y="797"/>
                    <a:pt x="668" y="797"/>
                    <a:pt x="668" y="797"/>
                  </a:cubicBezTo>
                  <a:cubicBezTo>
                    <a:pt x="668" y="797"/>
                    <a:pt x="666" y="793"/>
                    <a:pt x="663" y="789"/>
                  </a:cubicBezTo>
                  <a:cubicBezTo>
                    <a:pt x="661" y="785"/>
                    <a:pt x="661" y="785"/>
                    <a:pt x="661" y="785"/>
                  </a:cubicBezTo>
                  <a:cubicBezTo>
                    <a:pt x="657" y="788"/>
                    <a:pt x="657" y="788"/>
                    <a:pt x="657" y="788"/>
                  </a:cubicBezTo>
                  <a:cubicBezTo>
                    <a:pt x="657" y="788"/>
                    <a:pt x="654" y="789"/>
                    <a:pt x="652" y="789"/>
                  </a:cubicBezTo>
                  <a:cubicBezTo>
                    <a:pt x="650" y="788"/>
                    <a:pt x="629" y="783"/>
                    <a:pt x="625" y="782"/>
                  </a:cubicBezTo>
                  <a:cubicBezTo>
                    <a:pt x="622" y="781"/>
                    <a:pt x="622" y="784"/>
                    <a:pt x="608" y="774"/>
                  </a:cubicBezTo>
                  <a:cubicBezTo>
                    <a:pt x="594" y="763"/>
                    <a:pt x="599" y="759"/>
                    <a:pt x="599" y="759"/>
                  </a:cubicBezTo>
                  <a:cubicBezTo>
                    <a:pt x="599" y="759"/>
                    <a:pt x="596" y="756"/>
                    <a:pt x="592" y="754"/>
                  </a:cubicBezTo>
                  <a:cubicBezTo>
                    <a:pt x="589" y="752"/>
                    <a:pt x="584" y="749"/>
                    <a:pt x="582" y="749"/>
                  </a:cubicBezTo>
                  <a:cubicBezTo>
                    <a:pt x="581" y="750"/>
                    <a:pt x="572" y="754"/>
                    <a:pt x="574" y="758"/>
                  </a:cubicBezTo>
                  <a:cubicBezTo>
                    <a:pt x="576" y="762"/>
                    <a:pt x="589" y="775"/>
                    <a:pt x="590" y="775"/>
                  </a:cubicBezTo>
                  <a:cubicBezTo>
                    <a:pt x="591" y="775"/>
                    <a:pt x="608" y="794"/>
                    <a:pt x="608" y="794"/>
                  </a:cubicBezTo>
                  <a:cubicBezTo>
                    <a:pt x="615" y="803"/>
                    <a:pt x="615" y="803"/>
                    <a:pt x="615" y="803"/>
                  </a:cubicBezTo>
                  <a:cubicBezTo>
                    <a:pt x="615" y="803"/>
                    <a:pt x="609" y="808"/>
                    <a:pt x="615" y="807"/>
                  </a:cubicBezTo>
                  <a:cubicBezTo>
                    <a:pt x="621" y="806"/>
                    <a:pt x="616" y="805"/>
                    <a:pt x="625" y="806"/>
                  </a:cubicBezTo>
                  <a:cubicBezTo>
                    <a:pt x="634" y="807"/>
                    <a:pt x="639" y="809"/>
                    <a:pt x="642" y="806"/>
                  </a:cubicBezTo>
                  <a:cubicBezTo>
                    <a:pt x="645" y="804"/>
                    <a:pt x="640" y="801"/>
                    <a:pt x="647" y="798"/>
                  </a:cubicBezTo>
                  <a:cubicBezTo>
                    <a:pt x="654" y="795"/>
                    <a:pt x="660" y="796"/>
                    <a:pt x="661" y="797"/>
                  </a:cubicBezTo>
                  <a:cubicBezTo>
                    <a:pt x="662" y="799"/>
                    <a:pt x="666" y="803"/>
                    <a:pt x="667" y="805"/>
                  </a:cubicBezTo>
                  <a:cubicBezTo>
                    <a:pt x="667" y="807"/>
                    <a:pt x="669" y="812"/>
                    <a:pt x="672" y="812"/>
                  </a:cubicBezTo>
                  <a:cubicBezTo>
                    <a:pt x="674" y="813"/>
                    <a:pt x="680" y="812"/>
                    <a:pt x="681" y="816"/>
                  </a:cubicBezTo>
                  <a:cubicBezTo>
                    <a:pt x="682" y="819"/>
                    <a:pt x="689" y="825"/>
                    <a:pt x="689" y="825"/>
                  </a:cubicBezTo>
                  <a:cubicBezTo>
                    <a:pt x="689" y="825"/>
                    <a:pt x="691" y="826"/>
                    <a:pt x="695" y="827"/>
                  </a:cubicBezTo>
                  <a:cubicBezTo>
                    <a:pt x="699" y="829"/>
                    <a:pt x="710" y="835"/>
                    <a:pt x="710" y="835"/>
                  </a:cubicBezTo>
                  <a:cubicBezTo>
                    <a:pt x="707" y="837"/>
                    <a:pt x="702" y="846"/>
                    <a:pt x="698" y="846"/>
                  </a:cubicBezTo>
                  <a:cubicBezTo>
                    <a:pt x="695" y="846"/>
                    <a:pt x="696" y="845"/>
                    <a:pt x="688" y="850"/>
                  </a:cubicBezTo>
                  <a:cubicBezTo>
                    <a:pt x="680" y="854"/>
                    <a:pt x="684" y="864"/>
                    <a:pt x="680" y="865"/>
                  </a:cubicBezTo>
                  <a:cubicBezTo>
                    <a:pt x="676" y="866"/>
                    <a:pt x="670" y="874"/>
                    <a:pt x="667" y="876"/>
                  </a:cubicBezTo>
                  <a:cubicBezTo>
                    <a:pt x="664" y="877"/>
                    <a:pt x="644" y="885"/>
                    <a:pt x="642" y="884"/>
                  </a:cubicBezTo>
                  <a:cubicBezTo>
                    <a:pt x="640" y="884"/>
                    <a:pt x="635" y="887"/>
                    <a:pt x="633" y="887"/>
                  </a:cubicBezTo>
                  <a:cubicBezTo>
                    <a:pt x="632" y="887"/>
                    <a:pt x="633" y="892"/>
                    <a:pt x="632" y="893"/>
                  </a:cubicBezTo>
                  <a:cubicBezTo>
                    <a:pt x="630" y="894"/>
                    <a:pt x="638" y="899"/>
                    <a:pt x="626" y="901"/>
                  </a:cubicBezTo>
                  <a:cubicBezTo>
                    <a:pt x="615" y="902"/>
                    <a:pt x="607" y="906"/>
                    <a:pt x="605" y="906"/>
                  </a:cubicBezTo>
                  <a:cubicBezTo>
                    <a:pt x="602" y="907"/>
                    <a:pt x="597" y="918"/>
                    <a:pt x="588" y="917"/>
                  </a:cubicBezTo>
                  <a:cubicBezTo>
                    <a:pt x="579" y="916"/>
                    <a:pt x="583" y="916"/>
                    <a:pt x="575" y="917"/>
                  </a:cubicBezTo>
                  <a:cubicBezTo>
                    <a:pt x="567" y="917"/>
                    <a:pt x="566" y="920"/>
                    <a:pt x="558" y="921"/>
                  </a:cubicBezTo>
                  <a:cubicBezTo>
                    <a:pt x="550" y="922"/>
                    <a:pt x="545" y="923"/>
                    <a:pt x="545" y="923"/>
                  </a:cubicBezTo>
                  <a:lnTo>
                    <a:pt x="541" y="9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79" name="Freeform 142"/>
            <p:cNvSpPr/>
            <p:nvPr/>
          </p:nvSpPr>
          <p:spPr bwMode="auto">
            <a:xfrm>
              <a:off x="5564188" y="941388"/>
              <a:ext cx="414338" cy="223838"/>
            </a:xfrm>
            <a:custGeom>
              <a:avLst/>
              <a:gdLst>
                <a:gd name="T0" fmla="*/ 83 w 155"/>
                <a:gd name="T1" fmla="*/ 44 h 84"/>
                <a:gd name="T2" fmla="*/ 72 w 155"/>
                <a:gd name="T3" fmla="*/ 57 h 84"/>
                <a:gd name="T4" fmla="*/ 60 w 155"/>
                <a:gd name="T5" fmla="*/ 78 h 84"/>
                <a:gd name="T6" fmla="*/ 52 w 155"/>
                <a:gd name="T7" fmla="*/ 81 h 84"/>
                <a:gd name="T8" fmla="*/ 39 w 155"/>
                <a:gd name="T9" fmla="*/ 69 h 84"/>
                <a:gd name="T10" fmla="*/ 30 w 155"/>
                <a:gd name="T11" fmla="*/ 61 h 84"/>
                <a:gd name="T12" fmla="*/ 30 w 155"/>
                <a:gd name="T13" fmla="*/ 54 h 84"/>
                <a:gd name="T14" fmla="*/ 36 w 155"/>
                <a:gd name="T15" fmla="*/ 52 h 84"/>
                <a:gd name="T16" fmla="*/ 20 w 155"/>
                <a:gd name="T17" fmla="*/ 49 h 84"/>
                <a:gd name="T18" fmla="*/ 21 w 155"/>
                <a:gd name="T19" fmla="*/ 54 h 84"/>
                <a:gd name="T20" fmla="*/ 12 w 155"/>
                <a:gd name="T21" fmla="*/ 50 h 84"/>
                <a:gd name="T22" fmla="*/ 2 w 155"/>
                <a:gd name="T23" fmla="*/ 37 h 84"/>
                <a:gd name="T24" fmla="*/ 16 w 155"/>
                <a:gd name="T25" fmla="*/ 38 h 84"/>
                <a:gd name="T26" fmla="*/ 6 w 155"/>
                <a:gd name="T27" fmla="*/ 27 h 84"/>
                <a:gd name="T28" fmla="*/ 9 w 155"/>
                <a:gd name="T29" fmla="*/ 20 h 84"/>
                <a:gd name="T30" fmla="*/ 20 w 155"/>
                <a:gd name="T31" fmla="*/ 18 h 84"/>
                <a:gd name="T32" fmla="*/ 35 w 155"/>
                <a:gd name="T33" fmla="*/ 18 h 84"/>
                <a:gd name="T34" fmla="*/ 42 w 155"/>
                <a:gd name="T35" fmla="*/ 19 h 84"/>
                <a:gd name="T36" fmla="*/ 50 w 155"/>
                <a:gd name="T37" fmla="*/ 14 h 84"/>
                <a:gd name="T38" fmla="*/ 48 w 155"/>
                <a:gd name="T39" fmla="*/ 10 h 84"/>
                <a:gd name="T40" fmla="*/ 60 w 155"/>
                <a:gd name="T41" fmla="*/ 15 h 84"/>
                <a:gd name="T42" fmla="*/ 82 w 155"/>
                <a:gd name="T43" fmla="*/ 24 h 84"/>
                <a:gd name="T44" fmla="*/ 76 w 155"/>
                <a:gd name="T45" fmla="*/ 27 h 84"/>
                <a:gd name="T46" fmla="*/ 84 w 155"/>
                <a:gd name="T47" fmla="*/ 31 h 84"/>
                <a:gd name="T48" fmla="*/ 85 w 155"/>
                <a:gd name="T49" fmla="*/ 21 h 84"/>
                <a:gd name="T50" fmla="*/ 75 w 155"/>
                <a:gd name="T51" fmla="*/ 14 h 84"/>
                <a:gd name="T52" fmla="*/ 67 w 155"/>
                <a:gd name="T53" fmla="*/ 7 h 84"/>
                <a:gd name="T54" fmla="*/ 76 w 155"/>
                <a:gd name="T55" fmla="*/ 2 h 84"/>
                <a:gd name="T56" fmla="*/ 95 w 155"/>
                <a:gd name="T57" fmla="*/ 4 h 84"/>
                <a:gd name="T58" fmla="*/ 110 w 155"/>
                <a:gd name="T59" fmla="*/ 8 h 84"/>
                <a:gd name="T60" fmla="*/ 116 w 155"/>
                <a:gd name="T61" fmla="*/ 4 h 84"/>
                <a:gd name="T62" fmla="*/ 139 w 155"/>
                <a:gd name="T63" fmla="*/ 8 h 84"/>
                <a:gd name="T64" fmla="*/ 148 w 155"/>
                <a:gd name="T65" fmla="*/ 11 h 84"/>
                <a:gd name="T66" fmla="*/ 151 w 155"/>
                <a:gd name="T67" fmla="*/ 19 h 84"/>
                <a:gd name="T68" fmla="*/ 140 w 155"/>
                <a:gd name="T69" fmla="*/ 26 h 84"/>
                <a:gd name="T70" fmla="*/ 116 w 155"/>
                <a:gd name="T71" fmla="*/ 29 h 84"/>
                <a:gd name="T72" fmla="*/ 99 w 155"/>
                <a:gd name="T73" fmla="*/ 31 h 84"/>
                <a:gd name="T74" fmla="*/ 103 w 155"/>
                <a:gd name="T75" fmla="*/ 42 h 84"/>
                <a:gd name="T76" fmla="*/ 108 w 155"/>
                <a:gd name="T77" fmla="*/ 43 h 84"/>
                <a:gd name="T78" fmla="*/ 128 w 155"/>
                <a:gd name="T79" fmla="*/ 60 h 84"/>
                <a:gd name="T80" fmla="*/ 122 w 155"/>
                <a:gd name="T81" fmla="*/ 62 h 84"/>
                <a:gd name="T82" fmla="*/ 117 w 155"/>
                <a:gd name="T83" fmla="*/ 67 h 84"/>
                <a:gd name="T84" fmla="*/ 101 w 155"/>
                <a:gd name="T85" fmla="*/ 71 h 84"/>
                <a:gd name="T86" fmla="*/ 93 w 155"/>
                <a:gd name="T87" fmla="*/ 68 h 84"/>
                <a:gd name="T88" fmla="*/ 97 w 155"/>
                <a:gd name="T89" fmla="*/ 55 h 84"/>
                <a:gd name="T90" fmla="*/ 88 w 155"/>
                <a:gd name="T91" fmla="*/ 48 h 84"/>
                <a:gd name="T92" fmla="*/ 83 w 155"/>
                <a:gd name="T93" fmla="*/ 4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5" h="84">
                  <a:moveTo>
                    <a:pt x="83" y="44"/>
                  </a:moveTo>
                  <a:cubicBezTo>
                    <a:pt x="79" y="52"/>
                    <a:pt x="78" y="55"/>
                    <a:pt x="72" y="57"/>
                  </a:cubicBezTo>
                  <a:cubicBezTo>
                    <a:pt x="66" y="59"/>
                    <a:pt x="60" y="78"/>
                    <a:pt x="60" y="78"/>
                  </a:cubicBezTo>
                  <a:cubicBezTo>
                    <a:pt x="60" y="78"/>
                    <a:pt x="55" y="84"/>
                    <a:pt x="52" y="81"/>
                  </a:cubicBezTo>
                  <a:cubicBezTo>
                    <a:pt x="49" y="78"/>
                    <a:pt x="43" y="74"/>
                    <a:pt x="39" y="69"/>
                  </a:cubicBezTo>
                  <a:cubicBezTo>
                    <a:pt x="35" y="64"/>
                    <a:pt x="32" y="63"/>
                    <a:pt x="30" y="61"/>
                  </a:cubicBezTo>
                  <a:cubicBezTo>
                    <a:pt x="29" y="59"/>
                    <a:pt x="24" y="54"/>
                    <a:pt x="30" y="54"/>
                  </a:cubicBezTo>
                  <a:cubicBezTo>
                    <a:pt x="35" y="54"/>
                    <a:pt x="40" y="55"/>
                    <a:pt x="36" y="52"/>
                  </a:cubicBezTo>
                  <a:cubicBezTo>
                    <a:pt x="32" y="48"/>
                    <a:pt x="21" y="46"/>
                    <a:pt x="20" y="49"/>
                  </a:cubicBezTo>
                  <a:cubicBezTo>
                    <a:pt x="20" y="52"/>
                    <a:pt x="24" y="53"/>
                    <a:pt x="21" y="54"/>
                  </a:cubicBezTo>
                  <a:cubicBezTo>
                    <a:pt x="17" y="54"/>
                    <a:pt x="18" y="55"/>
                    <a:pt x="12" y="50"/>
                  </a:cubicBezTo>
                  <a:cubicBezTo>
                    <a:pt x="6" y="45"/>
                    <a:pt x="0" y="38"/>
                    <a:pt x="2" y="37"/>
                  </a:cubicBezTo>
                  <a:cubicBezTo>
                    <a:pt x="4" y="35"/>
                    <a:pt x="22" y="45"/>
                    <a:pt x="16" y="38"/>
                  </a:cubicBezTo>
                  <a:cubicBezTo>
                    <a:pt x="10" y="30"/>
                    <a:pt x="6" y="27"/>
                    <a:pt x="6" y="27"/>
                  </a:cubicBezTo>
                  <a:cubicBezTo>
                    <a:pt x="6" y="27"/>
                    <a:pt x="6" y="25"/>
                    <a:pt x="9" y="20"/>
                  </a:cubicBezTo>
                  <a:cubicBezTo>
                    <a:pt x="12" y="15"/>
                    <a:pt x="20" y="18"/>
                    <a:pt x="20" y="18"/>
                  </a:cubicBezTo>
                  <a:cubicBezTo>
                    <a:pt x="20" y="18"/>
                    <a:pt x="33" y="17"/>
                    <a:pt x="35" y="18"/>
                  </a:cubicBezTo>
                  <a:cubicBezTo>
                    <a:pt x="37" y="18"/>
                    <a:pt x="36" y="21"/>
                    <a:pt x="42" y="19"/>
                  </a:cubicBezTo>
                  <a:cubicBezTo>
                    <a:pt x="47" y="17"/>
                    <a:pt x="52" y="18"/>
                    <a:pt x="50" y="14"/>
                  </a:cubicBezTo>
                  <a:cubicBezTo>
                    <a:pt x="48" y="10"/>
                    <a:pt x="48" y="10"/>
                    <a:pt x="48" y="10"/>
                  </a:cubicBezTo>
                  <a:cubicBezTo>
                    <a:pt x="48" y="10"/>
                    <a:pt x="54" y="16"/>
                    <a:pt x="60" y="15"/>
                  </a:cubicBezTo>
                  <a:cubicBezTo>
                    <a:pt x="66" y="14"/>
                    <a:pt x="85" y="21"/>
                    <a:pt x="82" y="24"/>
                  </a:cubicBezTo>
                  <a:cubicBezTo>
                    <a:pt x="78" y="27"/>
                    <a:pt x="74" y="26"/>
                    <a:pt x="76" y="27"/>
                  </a:cubicBezTo>
                  <a:cubicBezTo>
                    <a:pt x="77" y="28"/>
                    <a:pt x="79" y="29"/>
                    <a:pt x="84" y="31"/>
                  </a:cubicBezTo>
                  <a:cubicBezTo>
                    <a:pt x="89" y="32"/>
                    <a:pt x="91" y="27"/>
                    <a:pt x="85" y="21"/>
                  </a:cubicBezTo>
                  <a:cubicBezTo>
                    <a:pt x="80" y="16"/>
                    <a:pt x="75" y="14"/>
                    <a:pt x="75" y="14"/>
                  </a:cubicBezTo>
                  <a:cubicBezTo>
                    <a:pt x="75" y="14"/>
                    <a:pt x="68" y="9"/>
                    <a:pt x="67" y="7"/>
                  </a:cubicBezTo>
                  <a:cubicBezTo>
                    <a:pt x="67" y="5"/>
                    <a:pt x="73" y="3"/>
                    <a:pt x="76" y="2"/>
                  </a:cubicBezTo>
                  <a:cubicBezTo>
                    <a:pt x="79" y="0"/>
                    <a:pt x="91" y="6"/>
                    <a:pt x="95" y="4"/>
                  </a:cubicBezTo>
                  <a:cubicBezTo>
                    <a:pt x="100" y="2"/>
                    <a:pt x="110" y="9"/>
                    <a:pt x="110" y="8"/>
                  </a:cubicBezTo>
                  <a:cubicBezTo>
                    <a:pt x="109" y="6"/>
                    <a:pt x="102" y="4"/>
                    <a:pt x="116" y="4"/>
                  </a:cubicBezTo>
                  <a:cubicBezTo>
                    <a:pt x="130" y="3"/>
                    <a:pt x="135" y="7"/>
                    <a:pt x="139" y="8"/>
                  </a:cubicBezTo>
                  <a:cubicBezTo>
                    <a:pt x="142" y="9"/>
                    <a:pt x="146" y="12"/>
                    <a:pt x="148" y="11"/>
                  </a:cubicBezTo>
                  <a:cubicBezTo>
                    <a:pt x="149" y="11"/>
                    <a:pt x="155" y="18"/>
                    <a:pt x="151" y="19"/>
                  </a:cubicBezTo>
                  <a:cubicBezTo>
                    <a:pt x="148" y="19"/>
                    <a:pt x="147" y="28"/>
                    <a:pt x="140" y="26"/>
                  </a:cubicBezTo>
                  <a:cubicBezTo>
                    <a:pt x="133" y="24"/>
                    <a:pt x="136" y="31"/>
                    <a:pt x="116" y="29"/>
                  </a:cubicBezTo>
                  <a:cubicBezTo>
                    <a:pt x="97" y="27"/>
                    <a:pt x="98" y="26"/>
                    <a:pt x="99" y="31"/>
                  </a:cubicBezTo>
                  <a:cubicBezTo>
                    <a:pt x="100" y="35"/>
                    <a:pt x="103" y="42"/>
                    <a:pt x="103" y="42"/>
                  </a:cubicBezTo>
                  <a:cubicBezTo>
                    <a:pt x="108" y="43"/>
                    <a:pt x="108" y="43"/>
                    <a:pt x="108" y="43"/>
                  </a:cubicBezTo>
                  <a:cubicBezTo>
                    <a:pt x="108" y="43"/>
                    <a:pt x="129" y="60"/>
                    <a:pt x="128" y="60"/>
                  </a:cubicBezTo>
                  <a:cubicBezTo>
                    <a:pt x="127" y="60"/>
                    <a:pt x="126" y="61"/>
                    <a:pt x="122" y="62"/>
                  </a:cubicBezTo>
                  <a:cubicBezTo>
                    <a:pt x="119" y="62"/>
                    <a:pt x="117" y="63"/>
                    <a:pt x="117" y="67"/>
                  </a:cubicBezTo>
                  <a:cubicBezTo>
                    <a:pt x="118" y="71"/>
                    <a:pt x="106" y="74"/>
                    <a:pt x="101" y="71"/>
                  </a:cubicBezTo>
                  <a:cubicBezTo>
                    <a:pt x="96" y="68"/>
                    <a:pt x="95" y="70"/>
                    <a:pt x="93" y="68"/>
                  </a:cubicBezTo>
                  <a:cubicBezTo>
                    <a:pt x="90" y="66"/>
                    <a:pt x="100" y="57"/>
                    <a:pt x="97" y="55"/>
                  </a:cubicBezTo>
                  <a:cubicBezTo>
                    <a:pt x="93" y="52"/>
                    <a:pt x="90" y="49"/>
                    <a:pt x="88" y="48"/>
                  </a:cubicBezTo>
                  <a:cubicBezTo>
                    <a:pt x="87" y="47"/>
                    <a:pt x="83" y="44"/>
                    <a:pt x="83"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80" name="Freeform 143"/>
            <p:cNvSpPr/>
            <p:nvPr/>
          </p:nvSpPr>
          <p:spPr bwMode="auto">
            <a:xfrm>
              <a:off x="6503988" y="1135063"/>
              <a:ext cx="427038" cy="342900"/>
            </a:xfrm>
            <a:custGeom>
              <a:avLst/>
              <a:gdLst>
                <a:gd name="T0" fmla="*/ 66 w 160"/>
                <a:gd name="T1" fmla="*/ 120 h 128"/>
                <a:gd name="T2" fmla="*/ 59 w 160"/>
                <a:gd name="T3" fmla="*/ 124 h 128"/>
                <a:gd name="T4" fmla="*/ 33 w 160"/>
                <a:gd name="T5" fmla="*/ 116 h 128"/>
                <a:gd name="T6" fmla="*/ 16 w 160"/>
                <a:gd name="T7" fmla="*/ 111 h 128"/>
                <a:gd name="T8" fmla="*/ 12 w 160"/>
                <a:gd name="T9" fmla="*/ 103 h 128"/>
                <a:gd name="T10" fmla="*/ 24 w 160"/>
                <a:gd name="T11" fmla="*/ 89 h 128"/>
                <a:gd name="T12" fmla="*/ 26 w 160"/>
                <a:gd name="T13" fmla="*/ 74 h 128"/>
                <a:gd name="T14" fmla="*/ 31 w 160"/>
                <a:gd name="T15" fmla="*/ 73 h 128"/>
                <a:gd name="T16" fmla="*/ 38 w 160"/>
                <a:gd name="T17" fmla="*/ 68 h 128"/>
                <a:gd name="T18" fmla="*/ 32 w 160"/>
                <a:gd name="T19" fmla="*/ 65 h 128"/>
                <a:gd name="T20" fmla="*/ 30 w 160"/>
                <a:gd name="T21" fmla="*/ 59 h 128"/>
                <a:gd name="T22" fmla="*/ 47 w 160"/>
                <a:gd name="T23" fmla="*/ 53 h 128"/>
                <a:gd name="T24" fmla="*/ 46 w 160"/>
                <a:gd name="T25" fmla="*/ 42 h 128"/>
                <a:gd name="T26" fmla="*/ 46 w 160"/>
                <a:gd name="T27" fmla="*/ 33 h 128"/>
                <a:gd name="T28" fmla="*/ 64 w 160"/>
                <a:gd name="T29" fmla="*/ 31 h 128"/>
                <a:gd name="T30" fmla="*/ 87 w 160"/>
                <a:gd name="T31" fmla="*/ 14 h 128"/>
                <a:gd name="T32" fmla="*/ 111 w 160"/>
                <a:gd name="T33" fmla="*/ 14 h 128"/>
                <a:gd name="T34" fmla="*/ 126 w 160"/>
                <a:gd name="T35" fmla="*/ 10 h 128"/>
                <a:gd name="T36" fmla="*/ 136 w 160"/>
                <a:gd name="T37" fmla="*/ 4 h 128"/>
                <a:gd name="T38" fmla="*/ 159 w 160"/>
                <a:gd name="T39" fmla="*/ 3 h 128"/>
                <a:gd name="T40" fmla="*/ 158 w 160"/>
                <a:gd name="T41" fmla="*/ 12 h 128"/>
                <a:gd name="T42" fmla="*/ 152 w 160"/>
                <a:gd name="T43" fmla="*/ 15 h 128"/>
                <a:gd name="T44" fmla="*/ 126 w 160"/>
                <a:gd name="T45" fmla="*/ 23 h 128"/>
                <a:gd name="T46" fmla="*/ 111 w 160"/>
                <a:gd name="T47" fmla="*/ 29 h 128"/>
                <a:gd name="T48" fmla="*/ 94 w 160"/>
                <a:gd name="T49" fmla="*/ 41 h 128"/>
                <a:gd name="T50" fmla="*/ 69 w 160"/>
                <a:gd name="T51" fmla="*/ 49 h 128"/>
                <a:gd name="T52" fmla="*/ 64 w 160"/>
                <a:gd name="T53" fmla="*/ 63 h 128"/>
                <a:gd name="T54" fmla="*/ 57 w 160"/>
                <a:gd name="T55" fmla="*/ 71 h 128"/>
                <a:gd name="T56" fmla="*/ 54 w 160"/>
                <a:gd name="T57" fmla="*/ 77 h 128"/>
                <a:gd name="T58" fmla="*/ 49 w 160"/>
                <a:gd name="T59" fmla="*/ 91 h 128"/>
                <a:gd name="T60" fmla="*/ 49 w 160"/>
                <a:gd name="T61" fmla="*/ 105 h 128"/>
                <a:gd name="T62" fmla="*/ 66 w 160"/>
                <a:gd name="T63" fmla="*/ 116 h 128"/>
                <a:gd name="T64" fmla="*/ 66 w 160"/>
                <a:gd name="T6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28">
                  <a:moveTo>
                    <a:pt x="66" y="120"/>
                  </a:moveTo>
                  <a:cubicBezTo>
                    <a:pt x="64" y="122"/>
                    <a:pt x="72" y="128"/>
                    <a:pt x="59" y="124"/>
                  </a:cubicBezTo>
                  <a:cubicBezTo>
                    <a:pt x="46" y="120"/>
                    <a:pt x="37" y="123"/>
                    <a:pt x="33" y="116"/>
                  </a:cubicBezTo>
                  <a:cubicBezTo>
                    <a:pt x="30" y="109"/>
                    <a:pt x="20" y="115"/>
                    <a:pt x="16" y="111"/>
                  </a:cubicBezTo>
                  <a:cubicBezTo>
                    <a:pt x="12" y="106"/>
                    <a:pt x="0" y="116"/>
                    <a:pt x="12" y="103"/>
                  </a:cubicBezTo>
                  <a:cubicBezTo>
                    <a:pt x="24" y="89"/>
                    <a:pt x="23" y="98"/>
                    <a:pt x="24" y="89"/>
                  </a:cubicBezTo>
                  <a:cubicBezTo>
                    <a:pt x="25" y="81"/>
                    <a:pt x="26" y="74"/>
                    <a:pt x="26" y="74"/>
                  </a:cubicBezTo>
                  <a:cubicBezTo>
                    <a:pt x="26" y="74"/>
                    <a:pt x="27" y="71"/>
                    <a:pt x="31" y="73"/>
                  </a:cubicBezTo>
                  <a:cubicBezTo>
                    <a:pt x="35" y="74"/>
                    <a:pt x="39" y="69"/>
                    <a:pt x="38" y="68"/>
                  </a:cubicBezTo>
                  <a:cubicBezTo>
                    <a:pt x="36" y="68"/>
                    <a:pt x="35" y="68"/>
                    <a:pt x="32" y="65"/>
                  </a:cubicBezTo>
                  <a:cubicBezTo>
                    <a:pt x="30" y="62"/>
                    <a:pt x="25" y="60"/>
                    <a:pt x="30" y="59"/>
                  </a:cubicBezTo>
                  <a:cubicBezTo>
                    <a:pt x="34" y="58"/>
                    <a:pt x="48" y="56"/>
                    <a:pt x="47" y="53"/>
                  </a:cubicBezTo>
                  <a:cubicBezTo>
                    <a:pt x="47" y="50"/>
                    <a:pt x="46" y="42"/>
                    <a:pt x="46" y="42"/>
                  </a:cubicBezTo>
                  <a:cubicBezTo>
                    <a:pt x="46" y="42"/>
                    <a:pt x="44" y="33"/>
                    <a:pt x="46" y="33"/>
                  </a:cubicBezTo>
                  <a:cubicBezTo>
                    <a:pt x="48" y="32"/>
                    <a:pt x="61" y="33"/>
                    <a:pt x="64" y="31"/>
                  </a:cubicBezTo>
                  <a:cubicBezTo>
                    <a:pt x="66" y="29"/>
                    <a:pt x="83" y="16"/>
                    <a:pt x="87" y="14"/>
                  </a:cubicBezTo>
                  <a:cubicBezTo>
                    <a:pt x="90" y="12"/>
                    <a:pt x="109" y="14"/>
                    <a:pt x="111" y="14"/>
                  </a:cubicBezTo>
                  <a:cubicBezTo>
                    <a:pt x="113" y="14"/>
                    <a:pt x="123" y="13"/>
                    <a:pt x="126" y="10"/>
                  </a:cubicBezTo>
                  <a:cubicBezTo>
                    <a:pt x="130" y="8"/>
                    <a:pt x="131" y="7"/>
                    <a:pt x="136" y="4"/>
                  </a:cubicBezTo>
                  <a:cubicBezTo>
                    <a:pt x="140" y="0"/>
                    <a:pt x="159" y="1"/>
                    <a:pt x="159" y="3"/>
                  </a:cubicBezTo>
                  <a:cubicBezTo>
                    <a:pt x="160" y="6"/>
                    <a:pt x="158" y="12"/>
                    <a:pt x="158" y="12"/>
                  </a:cubicBezTo>
                  <a:cubicBezTo>
                    <a:pt x="158" y="12"/>
                    <a:pt x="157" y="11"/>
                    <a:pt x="152" y="15"/>
                  </a:cubicBezTo>
                  <a:cubicBezTo>
                    <a:pt x="148" y="20"/>
                    <a:pt x="131" y="22"/>
                    <a:pt x="126" y="23"/>
                  </a:cubicBezTo>
                  <a:cubicBezTo>
                    <a:pt x="121" y="24"/>
                    <a:pt x="122" y="26"/>
                    <a:pt x="111" y="29"/>
                  </a:cubicBezTo>
                  <a:cubicBezTo>
                    <a:pt x="101" y="32"/>
                    <a:pt x="108" y="39"/>
                    <a:pt x="94" y="41"/>
                  </a:cubicBezTo>
                  <a:cubicBezTo>
                    <a:pt x="81" y="44"/>
                    <a:pt x="73" y="44"/>
                    <a:pt x="69" y="49"/>
                  </a:cubicBezTo>
                  <a:cubicBezTo>
                    <a:pt x="66" y="55"/>
                    <a:pt x="66" y="61"/>
                    <a:pt x="64" y="63"/>
                  </a:cubicBezTo>
                  <a:cubicBezTo>
                    <a:pt x="62" y="65"/>
                    <a:pt x="57" y="69"/>
                    <a:pt x="57" y="71"/>
                  </a:cubicBezTo>
                  <a:cubicBezTo>
                    <a:pt x="58" y="73"/>
                    <a:pt x="54" y="77"/>
                    <a:pt x="54" y="77"/>
                  </a:cubicBezTo>
                  <a:cubicBezTo>
                    <a:pt x="54" y="77"/>
                    <a:pt x="52" y="89"/>
                    <a:pt x="49" y="91"/>
                  </a:cubicBezTo>
                  <a:cubicBezTo>
                    <a:pt x="47" y="92"/>
                    <a:pt x="44" y="98"/>
                    <a:pt x="49" y="105"/>
                  </a:cubicBezTo>
                  <a:cubicBezTo>
                    <a:pt x="54" y="111"/>
                    <a:pt x="66" y="116"/>
                    <a:pt x="66" y="116"/>
                  </a:cubicBezTo>
                  <a:lnTo>
                    <a:pt x="66"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81" name="Freeform 144"/>
            <p:cNvSpPr/>
            <p:nvPr/>
          </p:nvSpPr>
          <p:spPr bwMode="auto">
            <a:xfrm>
              <a:off x="6338888" y="900113"/>
              <a:ext cx="180975" cy="84138"/>
            </a:xfrm>
            <a:custGeom>
              <a:avLst/>
              <a:gdLst>
                <a:gd name="T0" fmla="*/ 60 w 68"/>
                <a:gd name="T1" fmla="*/ 29 h 31"/>
                <a:gd name="T2" fmla="*/ 41 w 68"/>
                <a:gd name="T3" fmla="*/ 26 h 31"/>
                <a:gd name="T4" fmla="*/ 22 w 68"/>
                <a:gd name="T5" fmla="*/ 21 h 31"/>
                <a:gd name="T6" fmla="*/ 3 w 68"/>
                <a:gd name="T7" fmla="*/ 15 h 31"/>
                <a:gd name="T8" fmla="*/ 4 w 68"/>
                <a:gd name="T9" fmla="*/ 9 h 31"/>
                <a:gd name="T10" fmla="*/ 11 w 68"/>
                <a:gd name="T11" fmla="*/ 8 h 31"/>
                <a:gd name="T12" fmla="*/ 17 w 68"/>
                <a:gd name="T13" fmla="*/ 9 h 31"/>
                <a:gd name="T14" fmla="*/ 37 w 68"/>
                <a:gd name="T15" fmla="*/ 5 h 31"/>
                <a:gd name="T16" fmla="*/ 41 w 68"/>
                <a:gd name="T17" fmla="*/ 8 h 31"/>
                <a:gd name="T18" fmla="*/ 48 w 68"/>
                <a:gd name="T19" fmla="*/ 4 h 31"/>
                <a:gd name="T20" fmla="*/ 64 w 68"/>
                <a:gd name="T21" fmla="*/ 13 h 31"/>
                <a:gd name="T22" fmla="*/ 61 w 68"/>
                <a:gd name="T23" fmla="*/ 24 h 31"/>
                <a:gd name="T24" fmla="*/ 60 w 68"/>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31">
                  <a:moveTo>
                    <a:pt x="60" y="29"/>
                  </a:moveTo>
                  <a:cubicBezTo>
                    <a:pt x="50" y="27"/>
                    <a:pt x="51" y="31"/>
                    <a:pt x="41" y="26"/>
                  </a:cubicBezTo>
                  <a:cubicBezTo>
                    <a:pt x="31" y="20"/>
                    <a:pt x="33" y="20"/>
                    <a:pt x="22" y="21"/>
                  </a:cubicBezTo>
                  <a:cubicBezTo>
                    <a:pt x="10" y="22"/>
                    <a:pt x="6" y="19"/>
                    <a:pt x="3" y="15"/>
                  </a:cubicBezTo>
                  <a:cubicBezTo>
                    <a:pt x="0" y="10"/>
                    <a:pt x="0" y="10"/>
                    <a:pt x="4" y="9"/>
                  </a:cubicBezTo>
                  <a:cubicBezTo>
                    <a:pt x="7" y="8"/>
                    <a:pt x="6" y="7"/>
                    <a:pt x="11" y="8"/>
                  </a:cubicBezTo>
                  <a:cubicBezTo>
                    <a:pt x="17" y="9"/>
                    <a:pt x="4" y="18"/>
                    <a:pt x="17" y="9"/>
                  </a:cubicBezTo>
                  <a:cubicBezTo>
                    <a:pt x="30" y="0"/>
                    <a:pt x="37" y="5"/>
                    <a:pt x="37" y="5"/>
                  </a:cubicBezTo>
                  <a:cubicBezTo>
                    <a:pt x="37" y="5"/>
                    <a:pt x="36" y="11"/>
                    <a:pt x="41" y="8"/>
                  </a:cubicBezTo>
                  <a:cubicBezTo>
                    <a:pt x="47" y="6"/>
                    <a:pt x="48" y="4"/>
                    <a:pt x="48" y="4"/>
                  </a:cubicBezTo>
                  <a:cubicBezTo>
                    <a:pt x="48" y="4"/>
                    <a:pt x="68" y="10"/>
                    <a:pt x="64" y="13"/>
                  </a:cubicBezTo>
                  <a:cubicBezTo>
                    <a:pt x="59" y="17"/>
                    <a:pt x="61" y="24"/>
                    <a:pt x="61" y="24"/>
                  </a:cubicBezTo>
                  <a:lnTo>
                    <a:pt x="6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82" name="Freeform 145"/>
            <p:cNvSpPr/>
            <p:nvPr/>
          </p:nvSpPr>
          <p:spPr bwMode="auto">
            <a:xfrm>
              <a:off x="6527800" y="933451"/>
              <a:ext cx="77788" cy="31750"/>
            </a:xfrm>
            <a:custGeom>
              <a:avLst/>
              <a:gdLst>
                <a:gd name="T0" fmla="*/ 21 w 29"/>
                <a:gd name="T1" fmla="*/ 10 h 12"/>
                <a:gd name="T2" fmla="*/ 9 w 29"/>
                <a:gd name="T3" fmla="*/ 12 h 12"/>
                <a:gd name="T4" fmla="*/ 1 w 29"/>
                <a:gd name="T5" fmla="*/ 9 h 12"/>
                <a:gd name="T6" fmla="*/ 5 w 29"/>
                <a:gd name="T7" fmla="*/ 6 h 12"/>
                <a:gd name="T8" fmla="*/ 12 w 29"/>
                <a:gd name="T9" fmla="*/ 5 h 12"/>
                <a:gd name="T10" fmla="*/ 13 w 29"/>
                <a:gd name="T11" fmla="*/ 0 h 12"/>
                <a:gd name="T12" fmla="*/ 24 w 29"/>
                <a:gd name="T13" fmla="*/ 2 h 12"/>
                <a:gd name="T14" fmla="*/ 27 w 29"/>
                <a:gd name="T15" fmla="*/ 7 h 12"/>
                <a:gd name="T16" fmla="*/ 21 w 29"/>
                <a:gd name="T17"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2">
                  <a:moveTo>
                    <a:pt x="21" y="10"/>
                  </a:moveTo>
                  <a:cubicBezTo>
                    <a:pt x="9" y="12"/>
                    <a:pt x="9" y="12"/>
                    <a:pt x="9" y="12"/>
                  </a:cubicBezTo>
                  <a:cubicBezTo>
                    <a:pt x="9" y="12"/>
                    <a:pt x="0" y="12"/>
                    <a:pt x="1" y="9"/>
                  </a:cubicBezTo>
                  <a:cubicBezTo>
                    <a:pt x="2" y="7"/>
                    <a:pt x="2" y="9"/>
                    <a:pt x="5" y="6"/>
                  </a:cubicBezTo>
                  <a:cubicBezTo>
                    <a:pt x="8" y="4"/>
                    <a:pt x="9" y="5"/>
                    <a:pt x="12" y="5"/>
                  </a:cubicBezTo>
                  <a:cubicBezTo>
                    <a:pt x="14" y="5"/>
                    <a:pt x="13" y="0"/>
                    <a:pt x="13" y="0"/>
                  </a:cubicBezTo>
                  <a:cubicBezTo>
                    <a:pt x="13" y="0"/>
                    <a:pt x="22" y="1"/>
                    <a:pt x="24" y="2"/>
                  </a:cubicBezTo>
                  <a:cubicBezTo>
                    <a:pt x="26" y="3"/>
                    <a:pt x="29" y="7"/>
                    <a:pt x="27" y="7"/>
                  </a:cubicBezTo>
                  <a:cubicBezTo>
                    <a:pt x="25" y="7"/>
                    <a:pt x="21" y="10"/>
                    <a:pt x="2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83" name="Freeform 146"/>
            <p:cNvSpPr/>
            <p:nvPr/>
          </p:nvSpPr>
          <p:spPr bwMode="auto">
            <a:xfrm>
              <a:off x="6559550" y="860426"/>
              <a:ext cx="120650" cy="69850"/>
            </a:xfrm>
            <a:custGeom>
              <a:avLst/>
              <a:gdLst>
                <a:gd name="T0" fmla="*/ 31 w 45"/>
                <a:gd name="T1" fmla="*/ 24 h 26"/>
                <a:gd name="T2" fmla="*/ 19 w 45"/>
                <a:gd name="T3" fmla="*/ 25 h 26"/>
                <a:gd name="T4" fmla="*/ 14 w 45"/>
                <a:gd name="T5" fmla="*/ 22 h 26"/>
                <a:gd name="T6" fmla="*/ 5 w 45"/>
                <a:gd name="T7" fmla="*/ 22 h 26"/>
                <a:gd name="T8" fmla="*/ 2 w 45"/>
                <a:gd name="T9" fmla="*/ 20 h 26"/>
                <a:gd name="T10" fmla="*/ 12 w 45"/>
                <a:gd name="T11" fmla="*/ 16 h 26"/>
                <a:gd name="T12" fmla="*/ 16 w 45"/>
                <a:gd name="T13" fmla="*/ 11 h 26"/>
                <a:gd name="T14" fmla="*/ 19 w 45"/>
                <a:gd name="T15" fmla="*/ 6 h 26"/>
                <a:gd name="T16" fmla="*/ 22 w 45"/>
                <a:gd name="T17" fmla="*/ 4 h 26"/>
                <a:gd name="T18" fmla="*/ 28 w 45"/>
                <a:gd name="T19" fmla="*/ 1 h 26"/>
                <a:gd name="T20" fmla="*/ 35 w 45"/>
                <a:gd name="T21" fmla="*/ 4 h 26"/>
                <a:gd name="T22" fmla="*/ 34 w 45"/>
                <a:gd name="T23" fmla="*/ 12 h 26"/>
                <a:gd name="T24" fmla="*/ 34 w 45"/>
                <a:gd name="T25" fmla="*/ 16 h 26"/>
                <a:gd name="T26" fmla="*/ 41 w 45"/>
                <a:gd name="T27" fmla="*/ 21 h 26"/>
                <a:gd name="T28" fmla="*/ 34 w 45"/>
                <a:gd name="T29" fmla="*/ 22 h 26"/>
                <a:gd name="T30" fmla="*/ 31 w 45"/>
                <a:gd name="T31"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26">
                  <a:moveTo>
                    <a:pt x="31" y="24"/>
                  </a:moveTo>
                  <a:cubicBezTo>
                    <a:pt x="29" y="24"/>
                    <a:pt x="22" y="26"/>
                    <a:pt x="19" y="25"/>
                  </a:cubicBezTo>
                  <a:cubicBezTo>
                    <a:pt x="17" y="24"/>
                    <a:pt x="17" y="22"/>
                    <a:pt x="14" y="22"/>
                  </a:cubicBezTo>
                  <a:cubicBezTo>
                    <a:pt x="10" y="21"/>
                    <a:pt x="5" y="22"/>
                    <a:pt x="5" y="22"/>
                  </a:cubicBezTo>
                  <a:cubicBezTo>
                    <a:pt x="5" y="22"/>
                    <a:pt x="0" y="25"/>
                    <a:pt x="2" y="20"/>
                  </a:cubicBezTo>
                  <a:cubicBezTo>
                    <a:pt x="5" y="15"/>
                    <a:pt x="11" y="17"/>
                    <a:pt x="12" y="16"/>
                  </a:cubicBezTo>
                  <a:cubicBezTo>
                    <a:pt x="12" y="14"/>
                    <a:pt x="13" y="13"/>
                    <a:pt x="16" y="11"/>
                  </a:cubicBezTo>
                  <a:cubicBezTo>
                    <a:pt x="19" y="8"/>
                    <a:pt x="15" y="9"/>
                    <a:pt x="19" y="6"/>
                  </a:cubicBezTo>
                  <a:cubicBezTo>
                    <a:pt x="22" y="4"/>
                    <a:pt x="22" y="4"/>
                    <a:pt x="22" y="4"/>
                  </a:cubicBezTo>
                  <a:cubicBezTo>
                    <a:pt x="22" y="4"/>
                    <a:pt x="25" y="0"/>
                    <a:pt x="28" y="1"/>
                  </a:cubicBezTo>
                  <a:cubicBezTo>
                    <a:pt x="32" y="2"/>
                    <a:pt x="35" y="4"/>
                    <a:pt x="35" y="4"/>
                  </a:cubicBezTo>
                  <a:cubicBezTo>
                    <a:pt x="35" y="4"/>
                    <a:pt x="36" y="12"/>
                    <a:pt x="34" y="12"/>
                  </a:cubicBezTo>
                  <a:cubicBezTo>
                    <a:pt x="32" y="12"/>
                    <a:pt x="34" y="16"/>
                    <a:pt x="34" y="16"/>
                  </a:cubicBezTo>
                  <a:cubicBezTo>
                    <a:pt x="34" y="16"/>
                    <a:pt x="45" y="20"/>
                    <a:pt x="41" y="21"/>
                  </a:cubicBezTo>
                  <a:cubicBezTo>
                    <a:pt x="37" y="22"/>
                    <a:pt x="34" y="22"/>
                    <a:pt x="34" y="22"/>
                  </a:cubicBezTo>
                  <a:lnTo>
                    <a:pt x="31"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84" name="Freeform 147"/>
            <p:cNvSpPr/>
            <p:nvPr/>
          </p:nvSpPr>
          <p:spPr bwMode="auto">
            <a:xfrm>
              <a:off x="6613525" y="938213"/>
              <a:ext cx="74613" cy="28575"/>
            </a:xfrm>
            <a:custGeom>
              <a:avLst/>
              <a:gdLst>
                <a:gd name="T0" fmla="*/ 1 w 28"/>
                <a:gd name="T1" fmla="*/ 10 h 11"/>
                <a:gd name="T2" fmla="*/ 9 w 28"/>
                <a:gd name="T3" fmla="*/ 9 h 11"/>
                <a:gd name="T4" fmla="*/ 16 w 28"/>
                <a:gd name="T5" fmla="*/ 7 h 11"/>
                <a:gd name="T6" fmla="*/ 25 w 28"/>
                <a:gd name="T7" fmla="*/ 3 h 11"/>
                <a:gd name="T8" fmla="*/ 17 w 28"/>
                <a:gd name="T9" fmla="*/ 2 h 11"/>
                <a:gd name="T10" fmla="*/ 5 w 28"/>
                <a:gd name="T11" fmla="*/ 1 h 11"/>
                <a:gd name="T12" fmla="*/ 0 w 28"/>
                <a:gd name="T13" fmla="*/ 7 h 11"/>
                <a:gd name="T14" fmla="*/ 1 w 28"/>
                <a:gd name="T15" fmla="*/ 1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1">
                  <a:moveTo>
                    <a:pt x="1" y="10"/>
                  </a:moveTo>
                  <a:cubicBezTo>
                    <a:pt x="4" y="11"/>
                    <a:pt x="6" y="11"/>
                    <a:pt x="9" y="9"/>
                  </a:cubicBezTo>
                  <a:cubicBezTo>
                    <a:pt x="12" y="7"/>
                    <a:pt x="12" y="6"/>
                    <a:pt x="16" y="7"/>
                  </a:cubicBezTo>
                  <a:cubicBezTo>
                    <a:pt x="19" y="8"/>
                    <a:pt x="28" y="3"/>
                    <a:pt x="25" y="3"/>
                  </a:cubicBezTo>
                  <a:cubicBezTo>
                    <a:pt x="23" y="3"/>
                    <a:pt x="19" y="3"/>
                    <a:pt x="17" y="2"/>
                  </a:cubicBezTo>
                  <a:cubicBezTo>
                    <a:pt x="15" y="0"/>
                    <a:pt x="9" y="1"/>
                    <a:pt x="5" y="1"/>
                  </a:cubicBezTo>
                  <a:cubicBezTo>
                    <a:pt x="1" y="2"/>
                    <a:pt x="0" y="7"/>
                    <a:pt x="0" y="7"/>
                  </a:cubicBezTo>
                  <a:lnTo>
                    <a:pt x="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85" name="Freeform 148"/>
            <p:cNvSpPr/>
            <p:nvPr/>
          </p:nvSpPr>
          <p:spPr bwMode="auto">
            <a:xfrm>
              <a:off x="6684963" y="900113"/>
              <a:ext cx="69850" cy="66675"/>
            </a:xfrm>
            <a:custGeom>
              <a:avLst/>
              <a:gdLst>
                <a:gd name="T0" fmla="*/ 9 w 26"/>
                <a:gd name="T1" fmla="*/ 18 h 25"/>
                <a:gd name="T2" fmla="*/ 13 w 26"/>
                <a:gd name="T3" fmla="*/ 21 h 25"/>
                <a:gd name="T4" fmla="*/ 21 w 26"/>
                <a:gd name="T5" fmla="*/ 16 h 25"/>
                <a:gd name="T6" fmla="*/ 26 w 26"/>
                <a:gd name="T7" fmla="*/ 10 h 25"/>
                <a:gd name="T8" fmla="*/ 20 w 26"/>
                <a:gd name="T9" fmla="*/ 4 h 25"/>
                <a:gd name="T10" fmla="*/ 15 w 26"/>
                <a:gd name="T11" fmla="*/ 1 h 25"/>
                <a:gd name="T12" fmla="*/ 8 w 26"/>
                <a:gd name="T13" fmla="*/ 10 h 25"/>
                <a:gd name="T14" fmla="*/ 2 w 26"/>
                <a:gd name="T15" fmla="*/ 11 h 25"/>
                <a:gd name="T16" fmla="*/ 9 w 26"/>
                <a:gd name="T17" fmla="*/ 17 h 25"/>
                <a:gd name="T18" fmla="*/ 9 w 26"/>
                <a:gd name="T19"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
                  <a:moveTo>
                    <a:pt x="9" y="18"/>
                  </a:moveTo>
                  <a:cubicBezTo>
                    <a:pt x="9" y="18"/>
                    <a:pt x="7" y="25"/>
                    <a:pt x="13" y="21"/>
                  </a:cubicBezTo>
                  <a:cubicBezTo>
                    <a:pt x="19" y="17"/>
                    <a:pt x="19" y="16"/>
                    <a:pt x="21" y="16"/>
                  </a:cubicBezTo>
                  <a:cubicBezTo>
                    <a:pt x="23" y="15"/>
                    <a:pt x="26" y="10"/>
                    <a:pt x="26" y="10"/>
                  </a:cubicBezTo>
                  <a:cubicBezTo>
                    <a:pt x="26" y="10"/>
                    <a:pt x="22" y="6"/>
                    <a:pt x="20" y="4"/>
                  </a:cubicBezTo>
                  <a:cubicBezTo>
                    <a:pt x="17" y="2"/>
                    <a:pt x="20" y="0"/>
                    <a:pt x="15" y="1"/>
                  </a:cubicBezTo>
                  <a:cubicBezTo>
                    <a:pt x="9" y="1"/>
                    <a:pt x="8" y="10"/>
                    <a:pt x="8" y="10"/>
                  </a:cubicBezTo>
                  <a:cubicBezTo>
                    <a:pt x="8" y="10"/>
                    <a:pt x="0" y="7"/>
                    <a:pt x="2" y="11"/>
                  </a:cubicBezTo>
                  <a:cubicBezTo>
                    <a:pt x="4" y="15"/>
                    <a:pt x="9" y="17"/>
                    <a:pt x="9" y="17"/>
                  </a:cubicBezTo>
                  <a:lnTo>
                    <a:pt x="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86" name="Freeform 149"/>
            <p:cNvSpPr/>
            <p:nvPr/>
          </p:nvSpPr>
          <p:spPr bwMode="auto">
            <a:xfrm>
              <a:off x="6645275" y="965201"/>
              <a:ext cx="57150" cy="19050"/>
            </a:xfrm>
            <a:custGeom>
              <a:avLst/>
              <a:gdLst>
                <a:gd name="T0" fmla="*/ 9 w 21"/>
                <a:gd name="T1" fmla="*/ 0 h 7"/>
                <a:gd name="T2" fmla="*/ 4 w 21"/>
                <a:gd name="T3" fmla="*/ 5 h 7"/>
                <a:gd name="T4" fmla="*/ 15 w 21"/>
                <a:gd name="T5" fmla="*/ 7 h 7"/>
                <a:gd name="T6" fmla="*/ 20 w 21"/>
                <a:gd name="T7" fmla="*/ 5 h 7"/>
                <a:gd name="T8" fmla="*/ 15 w 21"/>
                <a:gd name="T9" fmla="*/ 0 h 7"/>
                <a:gd name="T10" fmla="*/ 9 w 21"/>
                <a:gd name="T11" fmla="*/ 0 h 7"/>
              </a:gdLst>
              <a:ahLst/>
              <a:cxnLst>
                <a:cxn ang="0">
                  <a:pos x="T0" y="T1"/>
                </a:cxn>
                <a:cxn ang="0">
                  <a:pos x="T2" y="T3"/>
                </a:cxn>
                <a:cxn ang="0">
                  <a:pos x="T4" y="T5"/>
                </a:cxn>
                <a:cxn ang="0">
                  <a:pos x="T6" y="T7"/>
                </a:cxn>
                <a:cxn ang="0">
                  <a:pos x="T8" y="T9"/>
                </a:cxn>
                <a:cxn ang="0">
                  <a:pos x="T10" y="T11"/>
                </a:cxn>
              </a:cxnLst>
              <a:rect l="0" t="0" r="r" b="b"/>
              <a:pathLst>
                <a:path w="21" h="7">
                  <a:moveTo>
                    <a:pt x="9" y="0"/>
                  </a:moveTo>
                  <a:cubicBezTo>
                    <a:pt x="7" y="0"/>
                    <a:pt x="0" y="3"/>
                    <a:pt x="4" y="5"/>
                  </a:cubicBezTo>
                  <a:cubicBezTo>
                    <a:pt x="8" y="7"/>
                    <a:pt x="14" y="7"/>
                    <a:pt x="15" y="7"/>
                  </a:cubicBezTo>
                  <a:cubicBezTo>
                    <a:pt x="17" y="7"/>
                    <a:pt x="20" y="7"/>
                    <a:pt x="20" y="5"/>
                  </a:cubicBezTo>
                  <a:cubicBezTo>
                    <a:pt x="21" y="3"/>
                    <a:pt x="15" y="0"/>
                    <a:pt x="15" y="0"/>
                  </a:cubicBez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87" name="Freeform 150"/>
            <p:cNvSpPr/>
            <p:nvPr/>
          </p:nvSpPr>
          <p:spPr bwMode="auto">
            <a:xfrm>
              <a:off x="6645275" y="839788"/>
              <a:ext cx="34925" cy="23813"/>
            </a:xfrm>
            <a:custGeom>
              <a:avLst/>
              <a:gdLst>
                <a:gd name="T0" fmla="*/ 9 w 13"/>
                <a:gd name="T1" fmla="*/ 9 h 9"/>
                <a:gd name="T2" fmla="*/ 0 w 13"/>
                <a:gd name="T3" fmla="*/ 4 h 9"/>
                <a:gd name="T4" fmla="*/ 8 w 13"/>
                <a:gd name="T5" fmla="*/ 0 h 9"/>
                <a:gd name="T6" fmla="*/ 12 w 13"/>
                <a:gd name="T7" fmla="*/ 2 h 9"/>
                <a:gd name="T8" fmla="*/ 9 w 13"/>
                <a:gd name="T9" fmla="*/ 9 h 9"/>
              </a:gdLst>
              <a:ahLst/>
              <a:cxnLst>
                <a:cxn ang="0">
                  <a:pos x="T0" y="T1"/>
                </a:cxn>
                <a:cxn ang="0">
                  <a:pos x="T2" y="T3"/>
                </a:cxn>
                <a:cxn ang="0">
                  <a:pos x="T4" y="T5"/>
                </a:cxn>
                <a:cxn ang="0">
                  <a:pos x="T6" y="T7"/>
                </a:cxn>
                <a:cxn ang="0">
                  <a:pos x="T8" y="T9"/>
                </a:cxn>
              </a:cxnLst>
              <a:rect l="0" t="0" r="r" b="b"/>
              <a:pathLst>
                <a:path w="13" h="9">
                  <a:moveTo>
                    <a:pt x="9" y="9"/>
                  </a:moveTo>
                  <a:cubicBezTo>
                    <a:pt x="9" y="9"/>
                    <a:pt x="0" y="6"/>
                    <a:pt x="0" y="4"/>
                  </a:cubicBezTo>
                  <a:cubicBezTo>
                    <a:pt x="1" y="3"/>
                    <a:pt x="6" y="0"/>
                    <a:pt x="8" y="0"/>
                  </a:cubicBezTo>
                  <a:cubicBezTo>
                    <a:pt x="9" y="1"/>
                    <a:pt x="13" y="0"/>
                    <a:pt x="12" y="2"/>
                  </a:cubicBezTo>
                  <a:cubicBezTo>
                    <a:pt x="12" y="4"/>
                    <a:pt x="9" y="9"/>
                    <a:pt x="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88" name="Freeform 151"/>
            <p:cNvSpPr/>
            <p:nvPr/>
          </p:nvSpPr>
          <p:spPr bwMode="auto">
            <a:xfrm>
              <a:off x="6746875" y="868363"/>
              <a:ext cx="77788" cy="61913"/>
            </a:xfrm>
            <a:custGeom>
              <a:avLst/>
              <a:gdLst>
                <a:gd name="T0" fmla="*/ 16 w 29"/>
                <a:gd name="T1" fmla="*/ 22 h 23"/>
                <a:gd name="T2" fmla="*/ 19 w 29"/>
                <a:gd name="T3" fmla="*/ 19 h 23"/>
                <a:gd name="T4" fmla="*/ 29 w 29"/>
                <a:gd name="T5" fmla="*/ 12 h 23"/>
                <a:gd name="T6" fmla="*/ 26 w 29"/>
                <a:gd name="T7" fmla="*/ 7 h 23"/>
                <a:gd name="T8" fmla="*/ 17 w 29"/>
                <a:gd name="T9" fmla="*/ 1 h 23"/>
                <a:gd name="T10" fmla="*/ 11 w 29"/>
                <a:gd name="T11" fmla="*/ 11 h 23"/>
                <a:gd name="T12" fmla="*/ 3 w 29"/>
                <a:gd name="T13" fmla="*/ 13 h 23"/>
                <a:gd name="T14" fmla="*/ 5 w 29"/>
                <a:gd name="T15" fmla="*/ 18 h 23"/>
                <a:gd name="T16" fmla="*/ 10 w 29"/>
                <a:gd name="T17" fmla="*/ 23 h 23"/>
                <a:gd name="T18" fmla="*/ 16 w 29"/>
                <a:gd name="T19"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3">
                  <a:moveTo>
                    <a:pt x="16" y="22"/>
                  </a:moveTo>
                  <a:cubicBezTo>
                    <a:pt x="15" y="22"/>
                    <a:pt x="15" y="21"/>
                    <a:pt x="19" y="19"/>
                  </a:cubicBezTo>
                  <a:cubicBezTo>
                    <a:pt x="22" y="18"/>
                    <a:pt x="29" y="14"/>
                    <a:pt x="29" y="12"/>
                  </a:cubicBezTo>
                  <a:cubicBezTo>
                    <a:pt x="29" y="11"/>
                    <a:pt x="28" y="10"/>
                    <a:pt x="26" y="7"/>
                  </a:cubicBezTo>
                  <a:cubicBezTo>
                    <a:pt x="23" y="5"/>
                    <a:pt x="19" y="0"/>
                    <a:pt x="17" y="1"/>
                  </a:cubicBezTo>
                  <a:cubicBezTo>
                    <a:pt x="14" y="3"/>
                    <a:pt x="13" y="10"/>
                    <a:pt x="11" y="11"/>
                  </a:cubicBezTo>
                  <a:cubicBezTo>
                    <a:pt x="10" y="12"/>
                    <a:pt x="6" y="13"/>
                    <a:pt x="3" y="13"/>
                  </a:cubicBezTo>
                  <a:cubicBezTo>
                    <a:pt x="0" y="13"/>
                    <a:pt x="3" y="18"/>
                    <a:pt x="5" y="18"/>
                  </a:cubicBezTo>
                  <a:cubicBezTo>
                    <a:pt x="8" y="19"/>
                    <a:pt x="8" y="23"/>
                    <a:pt x="10" y="23"/>
                  </a:cubicBezTo>
                  <a:cubicBezTo>
                    <a:pt x="12" y="22"/>
                    <a:pt x="16" y="22"/>
                    <a:pt x="16"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89" name="Freeform 152"/>
            <p:cNvSpPr/>
            <p:nvPr/>
          </p:nvSpPr>
          <p:spPr bwMode="auto">
            <a:xfrm>
              <a:off x="7412038" y="890588"/>
              <a:ext cx="246063" cy="168275"/>
            </a:xfrm>
            <a:custGeom>
              <a:avLst/>
              <a:gdLst>
                <a:gd name="T0" fmla="*/ 23 w 92"/>
                <a:gd name="T1" fmla="*/ 42 h 63"/>
                <a:gd name="T2" fmla="*/ 22 w 92"/>
                <a:gd name="T3" fmla="*/ 49 h 63"/>
                <a:gd name="T4" fmla="*/ 8 w 92"/>
                <a:gd name="T5" fmla="*/ 40 h 63"/>
                <a:gd name="T6" fmla="*/ 2 w 92"/>
                <a:gd name="T7" fmla="*/ 45 h 63"/>
                <a:gd name="T8" fmla="*/ 3 w 92"/>
                <a:gd name="T9" fmla="*/ 35 h 63"/>
                <a:gd name="T10" fmla="*/ 7 w 92"/>
                <a:gd name="T11" fmla="*/ 31 h 63"/>
                <a:gd name="T12" fmla="*/ 8 w 92"/>
                <a:gd name="T13" fmla="*/ 21 h 63"/>
                <a:gd name="T14" fmla="*/ 13 w 92"/>
                <a:gd name="T15" fmla="*/ 17 h 63"/>
                <a:gd name="T16" fmla="*/ 29 w 92"/>
                <a:gd name="T17" fmla="*/ 8 h 63"/>
                <a:gd name="T18" fmla="*/ 34 w 92"/>
                <a:gd name="T19" fmla="*/ 2 h 63"/>
                <a:gd name="T20" fmla="*/ 44 w 92"/>
                <a:gd name="T21" fmla="*/ 6 h 63"/>
                <a:gd name="T22" fmla="*/ 51 w 92"/>
                <a:gd name="T23" fmla="*/ 16 h 63"/>
                <a:gd name="T24" fmla="*/ 61 w 92"/>
                <a:gd name="T25" fmla="*/ 27 h 63"/>
                <a:gd name="T26" fmla="*/ 70 w 92"/>
                <a:gd name="T27" fmla="*/ 36 h 63"/>
                <a:gd name="T28" fmla="*/ 90 w 92"/>
                <a:gd name="T29" fmla="*/ 42 h 63"/>
                <a:gd name="T30" fmla="*/ 85 w 92"/>
                <a:gd name="T31" fmla="*/ 47 h 63"/>
                <a:gd name="T32" fmla="*/ 86 w 92"/>
                <a:gd name="T33" fmla="*/ 51 h 63"/>
                <a:gd name="T34" fmla="*/ 87 w 92"/>
                <a:gd name="T35" fmla="*/ 58 h 63"/>
                <a:gd name="T36" fmla="*/ 72 w 92"/>
                <a:gd name="T37" fmla="*/ 58 h 63"/>
                <a:gd name="T38" fmla="*/ 66 w 92"/>
                <a:gd name="T39" fmla="*/ 62 h 63"/>
                <a:gd name="T40" fmla="*/ 55 w 92"/>
                <a:gd name="T41" fmla="*/ 57 h 63"/>
                <a:gd name="T42" fmla="*/ 44 w 92"/>
                <a:gd name="T43" fmla="*/ 52 h 63"/>
                <a:gd name="T44" fmla="*/ 36 w 92"/>
                <a:gd name="T45" fmla="*/ 51 h 63"/>
                <a:gd name="T46" fmla="*/ 28 w 92"/>
                <a:gd name="T47" fmla="*/ 41 h 63"/>
                <a:gd name="T48" fmla="*/ 23 w 92"/>
                <a:gd name="T49"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63">
                  <a:moveTo>
                    <a:pt x="23" y="42"/>
                  </a:moveTo>
                  <a:cubicBezTo>
                    <a:pt x="21" y="46"/>
                    <a:pt x="33" y="56"/>
                    <a:pt x="22" y="49"/>
                  </a:cubicBezTo>
                  <a:cubicBezTo>
                    <a:pt x="10" y="42"/>
                    <a:pt x="8" y="40"/>
                    <a:pt x="8" y="40"/>
                  </a:cubicBezTo>
                  <a:cubicBezTo>
                    <a:pt x="2" y="45"/>
                    <a:pt x="2" y="45"/>
                    <a:pt x="2" y="45"/>
                  </a:cubicBezTo>
                  <a:cubicBezTo>
                    <a:pt x="2" y="45"/>
                    <a:pt x="0" y="37"/>
                    <a:pt x="3" y="35"/>
                  </a:cubicBezTo>
                  <a:cubicBezTo>
                    <a:pt x="7" y="33"/>
                    <a:pt x="8" y="37"/>
                    <a:pt x="7" y="31"/>
                  </a:cubicBezTo>
                  <a:cubicBezTo>
                    <a:pt x="6" y="24"/>
                    <a:pt x="6" y="23"/>
                    <a:pt x="8" y="21"/>
                  </a:cubicBezTo>
                  <a:cubicBezTo>
                    <a:pt x="10" y="18"/>
                    <a:pt x="9" y="20"/>
                    <a:pt x="13" y="17"/>
                  </a:cubicBezTo>
                  <a:cubicBezTo>
                    <a:pt x="16" y="14"/>
                    <a:pt x="27" y="12"/>
                    <a:pt x="29" y="8"/>
                  </a:cubicBezTo>
                  <a:cubicBezTo>
                    <a:pt x="31" y="5"/>
                    <a:pt x="33" y="3"/>
                    <a:pt x="34" y="2"/>
                  </a:cubicBezTo>
                  <a:cubicBezTo>
                    <a:pt x="36" y="0"/>
                    <a:pt x="40" y="5"/>
                    <a:pt x="44" y="6"/>
                  </a:cubicBezTo>
                  <a:cubicBezTo>
                    <a:pt x="49" y="7"/>
                    <a:pt x="51" y="16"/>
                    <a:pt x="51" y="16"/>
                  </a:cubicBezTo>
                  <a:cubicBezTo>
                    <a:pt x="51" y="16"/>
                    <a:pt x="58" y="24"/>
                    <a:pt x="61" y="27"/>
                  </a:cubicBezTo>
                  <a:cubicBezTo>
                    <a:pt x="65" y="30"/>
                    <a:pt x="64" y="38"/>
                    <a:pt x="70" y="36"/>
                  </a:cubicBezTo>
                  <a:cubicBezTo>
                    <a:pt x="77" y="35"/>
                    <a:pt x="92" y="42"/>
                    <a:pt x="90" y="42"/>
                  </a:cubicBezTo>
                  <a:cubicBezTo>
                    <a:pt x="88" y="43"/>
                    <a:pt x="85" y="47"/>
                    <a:pt x="85" y="47"/>
                  </a:cubicBezTo>
                  <a:cubicBezTo>
                    <a:pt x="86" y="51"/>
                    <a:pt x="86" y="51"/>
                    <a:pt x="86" y="51"/>
                  </a:cubicBezTo>
                  <a:cubicBezTo>
                    <a:pt x="86" y="51"/>
                    <a:pt x="91" y="58"/>
                    <a:pt x="87" y="58"/>
                  </a:cubicBezTo>
                  <a:cubicBezTo>
                    <a:pt x="83" y="57"/>
                    <a:pt x="78" y="58"/>
                    <a:pt x="72" y="58"/>
                  </a:cubicBezTo>
                  <a:cubicBezTo>
                    <a:pt x="66" y="58"/>
                    <a:pt x="68" y="63"/>
                    <a:pt x="66" y="62"/>
                  </a:cubicBezTo>
                  <a:cubicBezTo>
                    <a:pt x="63" y="61"/>
                    <a:pt x="61" y="60"/>
                    <a:pt x="55" y="57"/>
                  </a:cubicBezTo>
                  <a:cubicBezTo>
                    <a:pt x="49" y="53"/>
                    <a:pt x="52" y="53"/>
                    <a:pt x="44" y="52"/>
                  </a:cubicBezTo>
                  <a:cubicBezTo>
                    <a:pt x="36" y="51"/>
                    <a:pt x="41" y="60"/>
                    <a:pt x="36" y="51"/>
                  </a:cubicBezTo>
                  <a:cubicBezTo>
                    <a:pt x="31" y="43"/>
                    <a:pt x="28" y="41"/>
                    <a:pt x="28" y="41"/>
                  </a:cubicBezTo>
                  <a:lnTo>
                    <a:pt x="23"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90" name="Freeform 153"/>
            <p:cNvSpPr/>
            <p:nvPr/>
          </p:nvSpPr>
          <p:spPr bwMode="auto">
            <a:xfrm>
              <a:off x="7631113" y="1004888"/>
              <a:ext cx="157163" cy="90488"/>
            </a:xfrm>
            <a:custGeom>
              <a:avLst/>
              <a:gdLst>
                <a:gd name="T0" fmla="*/ 5 w 59"/>
                <a:gd name="T1" fmla="*/ 32 h 34"/>
                <a:gd name="T2" fmla="*/ 19 w 59"/>
                <a:gd name="T3" fmla="*/ 28 h 34"/>
                <a:gd name="T4" fmla="*/ 35 w 59"/>
                <a:gd name="T5" fmla="*/ 30 h 34"/>
                <a:gd name="T6" fmla="*/ 48 w 59"/>
                <a:gd name="T7" fmla="*/ 29 h 34"/>
                <a:gd name="T8" fmla="*/ 49 w 59"/>
                <a:gd name="T9" fmla="*/ 25 h 34"/>
                <a:gd name="T10" fmla="*/ 55 w 59"/>
                <a:gd name="T11" fmla="*/ 22 h 34"/>
                <a:gd name="T12" fmla="*/ 39 w 59"/>
                <a:gd name="T13" fmla="*/ 9 h 34"/>
                <a:gd name="T14" fmla="*/ 25 w 59"/>
                <a:gd name="T15" fmla="*/ 1 h 34"/>
                <a:gd name="T16" fmla="*/ 13 w 59"/>
                <a:gd name="T17" fmla="*/ 6 h 34"/>
                <a:gd name="T18" fmla="*/ 10 w 59"/>
                <a:gd name="T19" fmla="*/ 13 h 34"/>
                <a:gd name="T20" fmla="*/ 2 w 59"/>
                <a:gd name="T21" fmla="*/ 24 h 34"/>
                <a:gd name="T22" fmla="*/ 2 w 59"/>
                <a:gd name="T23" fmla="*/ 32 h 34"/>
                <a:gd name="T24" fmla="*/ 5 w 59"/>
                <a:gd name="T25"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34">
                  <a:moveTo>
                    <a:pt x="5" y="32"/>
                  </a:moveTo>
                  <a:cubicBezTo>
                    <a:pt x="11" y="30"/>
                    <a:pt x="14" y="28"/>
                    <a:pt x="19" y="28"/>
                  </a:cubicBezTo>
                  <a:cubicBezTo>
                    <a:pt x="25" y="28"/>
                    <a:pt x="31" y="29"/>
                    <a:pt x="35" y="30"/>
                  </a:cubicBezTo>
                  <a:cubicBezTo>
                    <a:pt x="38" y="31"/>
                    <a:pt x="47" y="31"/>
                    <a:pt x="48" y="29"/>
                  </a:cubicBezTo>
                  <a:cubicBezTo>
                    <a:pt x="48" y="27"/>
                    <a:pt x="49" y="25"/>
                    <a:pt x="49" y="25"/>
                  </a:cubicBezTo>
                  <a:cubicBezTo>
                    <a:pt x="49" y="25"/>
                    <a:pt x="59" y="26"/>
                    <a:pt x="55" y="22"/>
                  </a:cubicBezTo>
                  <a:cubicBezTo>
                    <a:pt x="51" y="18"/>
                    <a:pt x="39" y="9"/>
                    <a:pt x="39" y="9"/>
                  </a:cubicBezTo>
                  <a:cubicBezTo>
                    <a:pt x="39" y="9"/>
                    <a:pt x="28" y="2"/>
                    <a:pt x="25" y="1"/>
                  </a:cubicBezTo>
                  <a:cubicBezTo>
                    <a:pt x="22" y="0"/>
                    <a:pt x="17" y="4"/>
                    <a:pt x="13" y="6"/>
                  </a:cubicBezTo>
                  <a:cubicBezTo>
                    <a:pt x="10" y="7"/>
                    <a:pt x="10" y="10"/>
                    <a:pt x="10" y="13"/>
                  </a:cubicBezTo>
                  <a:cubicBezTo>
                    <a:pt x="10" y="15"/>
                    <a:pt x="5" y="24"/>
                    <a:pt x="2" y="24"/>
                  </a:cubicBezTo>
                  <a:cubicBezTo>
                    <a:pt x="0" y="24"/>
                    <a:pt x="1" y="30"/>
                    <a:pt x="2" y="32"/>
                  </a:cubicBezTo>
                  <a:cubicBezTo>
                    <a:pt x="3" y="34"/>
                    <a:pt x="5" y="32"/>
                    <a:pt x="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91" name="Freeform 154"/>
            <p:cNvSpPr/>
            <p:nvPr/>
          </p:nvSpPr>
          <p:spPr bwMode="auto">
            <a:xfrm>
              <a:off x="7227888" y="1185863"/>
              <a:ext cx="39688" cy="42863"/>
            </a:xfrm>
            <a:custGeom>
              <a:avLst/>
              <a:gdLst>
                <a:gd name="T0" fmla="*/ 8 w 15"/>
                <a:gd name="T1" fmla="*/ 0 h 16"/>
                <a:gd name="T2" fmla="*/ 1 w 15"/>
                <a:gd name="T3" fmla="*/ 3 h 16"/>
                <a:gd name="T4" fmla="*/ 2 w 15"/>
                <a:gd name="T5" fmla="*/ 8 h 16"/>
                <a:gd name="T6" fmla="*/ 0 w 15"/>
                <a:gd name="T7" fmla="*/ 14 h 16"/>
                <a:gd name="T8" fmla="*/ 3 w 15"/>
                <a:gd name="T9" fmla="*/ 15 h 16"/>
                <a:gd name="T10" fmla="*/ 7 w 15"/>
                <a:gd name="T11" fmla="*/ 11 h 16"/>
                <a:gd name="T12" fmla="*/ 8 w 15"/>
                <a:gd name="T13" fmla="*/ 4 h 16"/>
                <a:gd name="T14" fmla="*/ 15 w 15"/>
                <a:gd name="T15" fmla="*/ 4 h 16"/>
                <a:gd name="T16" fmla="*/ 8 w 1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8" y="0"/>
                  </a:moveTo>
                  <a:cubicBezTo>
                    <a:pt x="1" y="3"/>
                    <a:pt x="1" y="3"/>
                    <a:pt x="1" y="3"/>
                  </a:cubicBezTo>
                  <a:cubicBezTo>
                    <a:pt x="1" y="3"/>
                    <a:pt x="4" y="8"/>
                    <a:pt x="2" y="8"/>
                  </a:cubicBezTo>
                  <a:cubicBezTo>
                    <a:pt x="1" y="8"/>
                    <a:pt x="0" y="14"/>
                    <a:pt x="0" y="14"/>
                  </a:cubicBezTo>
                  <a:cubicBezTo>
                    <a:pt x="0" y="14"/>
                    <a:pt x="0" y="16"/>
                    <a:pt x="3" y="15"/>
                  </a:cubicBezTo>
                  <a:cubicBezTo>
                    <a:pt x="7" y="14"/>
                    <a:pt x="7" y="11"/>
                    <a:pt x="7" y="11"/>
                  </a:cubicBezTo>
                  <a:cubicBezTo>
                    <a:pt x="7" y="11"/>
                    <a:pt x="5" y="4"/>
                    <a:pt x="8" y="4"/>
                  </a:cubicBezTo>
                  <a:cubicBezTo>
                    <a:pt x="10" y="4"/>
                    <a:pt x="15" y="4"/>
                    <a:pt x="15" y="4"/>
                  </a:cubicBez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92" name="Freeform 155"/>
            <p:cNvSpPr/>
            <p:nvPr/>
          </p:nvSpPr>
          <p:spPr bwMode="auto">
            <a:xfrm>
              <a:off x="7391400" y="1114426"/>
              <a:ext cx="33338" cy="28575"/>
            </a:xfrm>
            <a:custGeom>
              <a:avLst/>
              <a:gdLst>
                <a:gd name="T0" fmla="*/ 0 w 13"/>
                <a:gd name="T1" fmla="*/ 11 h 11"/>
                <a:gd name="T2" fmla="*/ 8 w 13"/>
                <a:gd name="T3" fmla="*/ 7 h 11"/>
                <a:gd name="T4" fmla="*/ 10 w 13"/>
                <a:gd name="T5" fmla="*/ 0 h 11"/>
                <a:gd name="T6" fmla="*/ 4 w 13"/>
                <a:gd name="T7" fmla="*/ 3 h 11"/>
                <a:gd name="T8" fmla="*/ 4 w 13"/>
                <a:gd name="T9" fmla="*/ 9 h 11"/>
                <a:gd name="T10" fmla="*/ 0 w 13"/>
                <a:gd name="T11" fmla="*/ 11 h 11"/>
              </a:gdLst>
              <a:ahLst/>
              <a:cxnLst>
                <a:cxn ang="0">
                  <a:pos x="T0" y="T1"/>
                </a:cxn>
                <a:cxn ang="0">
                  <a:pos x="T2" y="T3"/>
                </a:cxn>
                <a:cxn ang="0">
                  <a:pos x="T4" y="T5"/>
                </a:cxn>
                <a:cxn ang="0">
                  <a:pos x="T6" y="T7"/>
                </a:cxn>
                <a:cxn ang="0">
                  <a:pos x="T8" y="T9"/>
                </a:cxn>
                <a:cxn ang="0">
                  <a:pos x="T10" y="T11"/>
                </a:cxn>
              </a:cxnLst>
              <a:rect l="0" t="0" r="r" b="b"/>
              <a:pathLst>
                <a:path w="13" h="11">
                  <a:moveTo>
                    <a:pt x="0" y="11"/>
                  </a:moveTo>
                  <a:cubicBezTo>
                    <a:pt x="0" y="11"/>
                    <a:pt x="4" y="11"/>
                    <a:pt x="8" y="7"/>
                  </a:cubicBezTo>
                  <a:cubicBezTo>
                    <a:pt x="11" y="3"/>
                    <a:pt x="13" y="0"/>
                    <a:pt x="10" y="0"/>
                  </a:cubicBezTo>
                  <a:cubicBezTo>
                    <a:pt x="8" y="0"/>
                    <a:pt x="4" y="3"/>
                    <a:pt x="4" y="3"/>
                  </a:cubicBezTo>
                  <a:cubicBezTo>
                    <a:pt x="4" y="9"/>
                    <a:pt x="4" y="9"/>
                    <a:pt x="4" y="9"/>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93" name="Freeform 156"/>
            <p:cNvSpPr/>
            <p:nvPr/>
          </p:nvSpPr>
          <p:spPr bwMode="auto">
            <a:xfrm>
              <a:off x="7131050" y="914401"/>
              <a:ext cx="30163" cy="19050"/>
            </a:xfrm>
            <a:custGeom>
              <a:avLst/>
              <a:gdLst>
                <a:gd name="T0" fmla="*/ 0 w 11"/>
                <a:gd name="T1" fmla="*/ 6 h 7"/>
                <a:gd name="T2" fmla="*/ 11 w 11"/>
                <a:gd name="T3" fmla="*/ 7 h 7"/>
                <a:gd name="T4" fmla="*/ 9 w 11"/>
                <a:gd name="T5" fmla="*/ 0 h 7"/>
                <a:gd name="T6" fmla="*/ 0 w 11"/>
                <a:gd name="T7" fmla="*/ 6 h 7"/>
              </a:gdLst>
              <a:ahLst/>
              <a:cxnLst>
                <a:cxn ang="0">
                  <a:pos x="T0" y="T1"/>
                </a:cxn>
                <a:cxn ang="0">
                  <a:pos x="T2" y="T3"/>
                </a:cxn>
                <a:cxn ang="0">
                  <a:pos x="T4" y="T5"/>
                </a:cxn>
                <a:cxn ang="0">
                  <a:pos x="T6" y="T7"/>
                </a:cxn>
              </a:cxnLst>
              <a:rect l="0" t="0" r="r" b="b"/>
              <a:pathLst>
                <a:path w="11" h="7">
                  <a:moveTo>
                    <a:pt x="0" y="6"/>
                  </a:moveTo>
                  <a:cubicBezTo>
                    <a:pt x="5" y="6"/>
                    <a:pt x="11" y="7"/>
                    <a:pt x="11" y="7"/>
                  </a:cubicBezTo>
                  <a:cubicBezTo>
                    <a:pt x="11" y="7"/>
                    <a:pt x="10" y="0"/>
                    <a:pt x="9" y="0"/>
                  </a:cubicBezTo>
                  <a:cubicBezTo>
                    <a:pt x="7" y="0"/>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94" name="Freeform 157"/>
            <p:cNvSpPr/>
            <p:nvPr/>
          </p:nvSpPr>
          <p:spPr bwMode="auto">
            <a:xfrm>
              <a:off x="8523288" y="1162051"/>
              <a:ext cx="211138" cy="101600"/>
            </a:xfrm>
            <a:custGeom>
              <a:avLst/>
              <a:gdLst>
                <a:gd name="T0" fmla="*/ 7 w 79"/>
                <a:gd name="T1" fmla="*/ 9 h 38"/>
                <a:gd name="T2" fmla="*/ 5 w 79"/>
                <a:gd name="T3" fmla="*/ 23 h 38"/>
                <a:gd name="T4" fmla="*/ 16 w 79"/>
                <a:gd name="T5" fmla="*/ 30 h 38"/>
                <a:gd name="T6" fmla="*/ 24 w 79"/>
                <a:gd name="T7" fmla="*/ 37 h 38"/>
                <a:gd name="T8" fmla="*/ 30 w 79"/>
                <a:gd name="T9" fmla="*/ 31 h 38"/>
                <a:gd name="T10" fmla="*/ 30 w 79"/>
                <a:gd name="T11" fmla="*/ 29 h 38"/>
                <a:gd name="T12" fmla="*/ 42 w 79"/>
                <a:gd name="T13" fmla="*/ 31 h 38"/>
                <a:gd name="T14" fmla="*/ 49 w 79"/>
                <a:gd name="T15" fmla="*/ 32 h 38"/>
                <a:gd name="T16" fmla="*/ 52 w 79"/>
                <a:gd name="T17" fmla="*/ 28 h 38"/>
                <a:gd name="T18" fmla="*/ 59 w 79"/>
                <a:gd name="T19" fmla="*/ 29 h 38"/>
                <a:gd name="T20" fmla="*/ 76 w 79"/>
                <a:gd name="T21" fmla="*/ 22 h 38"/>
                <a:gd name="T22" fmla="*/ 76 w 79"/>
                <a:gd name="T23" fmla="*/ 15 h 38"/>
                <a:gd name="T24" fmla="*/ 70 w 79"/>
                <a:gd name="T25" fmla="*/ 13 h 38"/>
                <a:gd name="T26" fmla="*/ 61 w 79"/>
                <a:gd name="T27" fmla="*/ 9 h 38"/>
                <a:gd name="T28" fmla="*/ 39 w 79"/>
                <a:gd name="T29" fmla="*/ 9 h 38"/>
                <a:gd name="T30" fmla="*/ 35 w 79"/>
                <a:gd name="T31" fmla="*/ 11 h 38"/>
                <a:gd name="T32" fmla="*/ 28 w 79"/>
                <a:gd name="T33" fmla="*/ 9 h 38"/>
                <a:gd name="T34" fmla="*/ 20 w 79"/>
                <a:gd name="T35" fmla="*/ 1 h 38"/>
                <a:gd name="T36" fmla="*/ 9 w 79"/>
                <a:gd name="T37" fmla="*/ 6 h 38"/>
                <a:gd name="T38" fmla="*/ 7 w 79"/>
                <a:gd name="T39"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38">
                  <a:moveTo>
                    <a:pt x="7" y="9"/>
                  </a:moveTo>
                  <a:cubicBezTo>
                    <a:pt x="4" y="3"/>
                    <a:pt x="0" y="19"/>
                    <a:pt x="5" y="23"/>
                  </a:cubicBezTo>
                  <a:cubicBezTo>
                    <a:pt x="9" y="26"/>
                    <a:pt x="16" y="30"/>
                    <a:pt x="16" y="30"/>
                  </a:cubicBezTo>
                  <a:cubicBezTo>
                    <a:pt x="16" y="30"/>
                    <a:pt x="23" y="36"/>
                    <a:pt x="24" y="37"/>
                  </a:cubicBezTo>
                  <a:cubicBezTo>
                    <a:pt x="25" y="38"/>
                    <a:pt x="30" y="31"/>
                    <a:pt x="30" y="31"/>
                  </a:cubicBezTo>
                  <a:cubicBezTo>
                    <a:pt x="30" y="31"/>
                    <a:pt x="21" y="29"/>
                    <a:pt x="30" y="29"/>
                  </a:cubicBezTo>
                  <a:cubicBezTo>
                    <a:pt x="38" y="29"/>
                    <a:pt x="42" y="31"/>
                    <a:pt x="42" y="31"/>
                  </a:cubicBezTo>
                  <a:cubicBezTo>
                    <a:pt x="42" y="31"/>
                    <a:pt x="48" y="34"/>
                    <a:pt x="49" y="32"/>
                  </a:cubicBezTo>
                  <a:cubicBezTo>
                    <a:pt x="50" y="31"/>
                    <a:pt x="48" y="28"/>
                    <a:pt x="52" y="28"/>
                  </a:cubicBezTo>
                  <a:cubicBezTo>
                    <a:pt x="55" y="28"/>
                    <a:pt x="54" y="27"/>
                    <a:pt x="59" y="29"/>
                  </a:cubicBezTo>
                  <a:cubicBezTo>
                    <a:pt x="64" y="31"/>
                    <a:pt x="76" y="22"/>
                    <a:pt x="76" y="22"/>
                  </a:cubicBezTo>
                  <a:cubicBezTo>
                    <a:pt x="76" y="22"/>
                    <a:pt x="79" y="16"/>
                    <a:pt x="76" y="15"/>
                  </a:cubicBezTo>
                  <a:cubicBezTo>
                    <a:pt x="72" y="13"/>
                    <a:pt x="72" y="14"/>
                    <a:pt x="70" y="13"/>
                  </a:cubicBezTo>
                  <a:cubicBezTo>
                    <a:pt x="68" y="13"/>
                    <a:pt x="72" y="14"/>
                    <a:pt x="61" y="9"/>
                  </a:cubicBezTo>
                  <a:cubicBezTo>
                    <a:pt x="49" y="5"/>
                    <a:pt x="42" y="9"/>
                    <a:pt x="39" y="9"/>
                  </a:cubicBezTo>
                  <a:cubicBezTo>
                    <a:pt x="35" y="9"/>
                    <a:pt x="39" y="11"/>
                    <a:pt x="35" y="11"/>
                  </a:cubicBezTo>
                  <a:cubicBezTo>
                    <a:pt x="32" y="11"/>
                    <a:pt x="36" y="18"/>
                    <a:pt x="28" y="9"/>
                  </a:cubicBezTo>
                  <a:cubicBezTo>
                    <a:pt x="20" y="1"/>
                    <a:pt x="25" y="0"/>
                    <a:pt x="20" y="1"/>
                  </a:cubicBezTo>
                  <a:cubicBezTo>
                    <a:pt x="16" y="2"/>
                    <a:pt x="9" y="6"/>
                    <a:pt x="9" y="6"/>
                  </a:cubicBezTo>
                  <a:cubicBezTo>
                    <a:pt x="9" y="6"/>
                    <a:pt x="8" y="11"/>
                    <a:pt x="7"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95" name="Freeform 158"/>
            <p:cNvSpPr/>
            <p:nvPr/>
          </p:nvSpPr>
          <p:spPr bwMode="auto">
            <a:xfrm>
              <a:off x="8618538" y="1263651"/>
              <a:ext cx="101600" cy="65088"/>
            </a:xfrm>
            <a:custGeom>
              <a:avLst/>
              <a:gdLst>
                <a:gd name="T0" fmla="*/ 15 w 38"/>
                <a:gd name="T1" fmla="*/ 23 h 24"/>
                <a:gd name="T2" fmla="*/ 38 w 38"/>
                <a:gd name="T3" fmla="*/ 24 h 24"/>
                <a:gd name="T4" fmla="*/ 34 w 38"/>
                <a:gd name="T5" fmla="*/ 17 h 24"/>
                <a:gd name="T6" fmla="*/ 25 w 38"/>
                <a:gd name="T7" fmla="*/ 12 h 24"/>
                <a:gd name="T8" fmla="*/ 18 w 38"/>
                <a:gd name="T9" fmla="*/ 6 h 24"/>
                <a:gd name="T10" fmla="*/ 15 w 38"/>
                <a:gd name="T11" fmla="*/ 5 h 24"/>
                <a:gd name="T12" fmla="*/ 8 w 38"/>
                <a:gd name="T13" fmla="*/ 0 h 24"/>
                <a:gd name="T14" fmla="*/ 4 w 38"/>
                <a:gd name="T15" fmla="*/ 3 h 24"/>
                <a:gd name="T16" fmla="*/ 5 w 38"/>
                <a:gd name="T17" fmla="*/ 10 h 24"/>
                <a:gd name="T18" fmla="*/ 11 w 38"/>
                <a:gd name="T19" fmla="*/ 14 h 24"/>
                <a:gd name="T20" fmla="*/ 7 w 38"/>
                <a:gd name="T21" fmla="*/ 19 h 24"/>
                <a:gd name="T22" fmla="*/ 15 w 38"/>
                <a:gd name="T23"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24">
                  <a:moveTo>
                    <a:pt x="15" y="23"/>
                  </a:moveTo>
                  <a:cubicBezTo>
                    <a:pt x="38" y="24"/>
                    <a:pt x="38" y="24"/>
                    <a:pt x="38" y="24"/>
                  </a:cubicBezTo>
                  <a:cubicBezTo>
                    <a:pt x="34" y="17"/>
                    <a:pt x="34" y="17"/>
                    <a:pt x="34" y="17"/>
                  </a:cubicBezTo>
                  <a:cubicBezTo>
                    <a:pt x="25" y="12"/>
                    <a:pt x="25" y="12"/>
                    <a:pt x="25" y="12"/>
                  </a:cubicBezTo>
                  <a:cubicBezTo>
                    <a:pt x="25" y="12"/>
                    <a:pt x="21" y="7"/>
                    <a:pt x="18" y="6"/>
                  </a:cubicBezTo>
                  <a:cubicBezTo>
                    <a:pt x="15" y="5"/>
                    <a:pt x="18" y="7"/>
                    <a:pt x="15" y="5"/>
                  </a:cubicBezTo>
                  <a:cubicBezTo>
                    <a:pt x="12" y="3"/>
                    <a:pt x="11" y="0"/>
                    <a:pt x="8" y="0"/>
                  </a:cubicBezTo>
                  <a:cubicBezTo>
                    <a:pt x="6" y="0"/>
                    <a:pt x="8" y="0"/>
                    <a:pt x="4" y="3"/>
                  </a:cubicBezTo>
                  <a:cubicBezTo>
                    <a:pt x="0" y="7"/>
                    <a:pt x="5" y="10"/>
                    <a:pt x="5" y="10"/>
                  </a:cubicBezTo>
                  <a:cubicBezTo>
                    <a:pt x="11" y="14"/>
                    <a:pt x="11" y="14"/>
                    <a:pt x="11" y="14"/>
                  </a:cubicBezTo>
                  <a:cubicBezTo>
                    <a:pt x="11" y="14"/>
                    <a:pt x="6" y="17"/>
                    <a:pt x="7" y="19"/>
                  </a:cubicBezTo>
                  <a:cubicBezTo>
                    <a:pt x="8" y="21"/>
                    <a:pt x="15" y="23"/>
                    <a:pt x="1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96" name="Freeform 159"/>
            <p:cNvSpPr/>
            <p:nvPr/>
          </p:nvSpPr>
          <p:spPr bwMode="auto">
            <a:xfrm>
              <a:off x="8488363" y="1252538"/>
              <a:ext cx="46038" cy="41275"/>
            </a:xfrm>
            <a:custGeom>
              <a:avLst/>
              <a:gdLst>
                <a:gd name="T0" fmla="*/ 17 w 17"/>
                <a:gd name="T1" fmla="*/ 15 h 15"/>
                <a:gd name="T2" fmla="*/ 4 w 17"/>
                <a:gd name="T3" fmla="*/ 6 h 15"/>
                <a:gd name="T4" fmla="*/ 5 w 17"/>
                <a:gd name="T5" fmla="*/ 3 h 15"/>
                <a:gd name="T6" fmla="*/ 17 w 17"/>
                <a:gd name="T7" fmla="*/ 1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cubicBezTo>
                    <a:pt x="4" y="6"/>
                    <a:pt x="4" y="6"/>
                    <a:pt x="4" y="6"/>
                  </a:cubicBezTo>
                  <a:cubicBezTo>
                    <a:pt x="4" y="6"/>
                    <a:pt x="0" y="0"/>
                    <a:pt x="5" y="3"/>
                  </a:cubicBezTo>
                  <a:cubicBezTo>
                    <a:pt x="10" y="6"/>
                    <a:pt x="17" y="10"/>
                    <a:pt x="17" y="10"/>
                  </a:cubicBezTo>
                  <a:lnTo>
                    <a:pt x="17"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97" name="Freeform 160"/>
            <p:cNvSpPr/>
            <p:nvPr/>
          </p:nvSpPr>
          <p:spPr bwMode="auto">
            <a:xfrm>
              <a:off x="8755063" y="1185863"/>
              <a:ext cx="109538" cy="66675"/>
            </a:xfrm>
            <a:custGeom>
              <a:avLst/>
              <a:gdLst>
                <a:gd name="T0" fmla="*/ 2 w 41"/>
                <a:gd name="T1" fmla="*/ 3 h 25"/>
                <a:gd name="T2" fmla="*/ 8 w 41"/>
                <a:gd name="T3" fmla="*/ 14 h 25"/>
                <a:gd name="T4" fmla="*/ 13 w 41"/>
                <a:gd name="T5" fmla="*/ 16 h 25"/>
                <a:gd name="T6" fmla="*/ 22 w 41"/>
                <a:gd name="T7" fmla="*/ 22 h 25"/>
                <a:gd name="T8" fmla="*/ 27 w 41"/>
                <a:gd name="T9" fmla="*/ 24 h 25"/>
                <a:gd name="T10" fmla="*/ 33 w 41"/>
                <a:gd name="T11" fmla="*/ 23 h 25"/>
                <a:gd name="T12" fmla="*/ 38 w 41"/>
                <a:gd name="T13" fmla="*/ 20 h 25"/>
                <a:gd name="T14" fmla="*/ 40 w 41"/>
                <a:gd name="T15" fmla="*/ 16 h 25"/>
                <a:gd name="T16" fmla="*/ 37 w 41"/>
                <a:gd name="T17" fmla="*/ 14 h 25"/>
                <a:gd name="T18" fmla="*/ 25 w 41"/>
                <a:gd name="T19" fmla="*/ 11 h 25"/>
                <a:gd name="T20" fmla="*/ 13 w 41"/>
                <a:gd name="T21" fmla="*/ 5 h 25"/>
                <a:gd name="T22" fmla="*/ 9 w 41"/>
                <a:gd name="T23" fmla="*/ 3 h 25"/>
                <a:gd name="T24" fmla="*/ 2 w 41"/>
                <a:gd name="T25"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2" y="3"/>
                  </a:moveTo>
                  <a:cubicBezTo>
                    <a:pt x="3" y="5"/>
                    <a:pt x="8" y="14"/>
                    <a:pt x="8" y="14"/>
                  </a:cubicBezTo>
                  <a:cubicBezTo>
                    <a:pt x="8" y="14"/>
                    <a:pt x="11" y="14"/>
                    <a:pt x="13" y="16"/>
                  </a:cubicBezTo>
                  <a:cubicBezTo>
                    <a:pt x="15" y="17"/>
                    <a:pt x="22" y="22"/>
                    <a:pt x="22" y="22"/>
                  </a:cubicBezTo>
                  <a:cubicBezTo>
                    <a:pt x="27" y="24"/>
                    <a:pt x="27" y="24"/>
                    <a:pt x="27" y="24"/>
                  </a:cubicBezTo>
                  <a:cubicBezTo>
                    <a:pt x="27" y="24"/>
                    <a:pt x="28" y="25"/>
                    <a:pt x="33" y="23"/>
                  </a:cubicBezTo>
                  <a:cubicBezTo>
                    <a:pt x="38" y="22"/>
                    <a:pt x="36" y="22"/>
                    <a:pt x="38" y="20"/>
                  </a:cubicBezTo>
                  <a:cubicBezTo>
                    <a:pt x="40" y="18"/>
                    <a:pt x="41" y="18"/>
                    <a:pt x="40" y="16"/>
                  </a:cubicBezTo>
                  <a:cubicBezTo>
                    <a:pt x="39" y="14"/>
                    <a:pt x="40" y="14"/>
                    <a:pt x="37" y="14"/>
                  </a:cubicBezTo>
                  <a:cubicBezTo>
                    <a:pt x="33" y="13"/>
                    <a:pt x="31" y="13"/>
                    <a:pt x="25" y="11"/>
                  </a:cubicBezTo>
                  <a:cubicBezTo>
                    <a:pt x="18" y="10"/>
                    <a:pt x="15" y="6"/>
                    <a:pt x="13" y="5"/>
                  </a:cubicBezTo>
                  <a:cubicBezTo>
                    <a:pt x="11" y="3"/>
                    <a:pt x="17" y="5"/>
                    <a:pt x="9" y="3"/>
                  </a:cubicBezTo>
                  <a:cubicBezTo>
                    <a:pt x="0" y="0"/>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98" name="Freeform 161"/>
            <p:cNvSpPr/>
            <p:nvPr/>
          </p:nvSpPr>
          <p:spPr bwMode="auto">
            <a:xfrm>
              <a:off x="9567863" y="1404938"/>
              <a:ext cx="111125" cy="46038"/>
            </a:xfrm>
            <a:custGeom>
              <a:avLst/>
              <a:gdLst>
                <a:gd name="T0" fmla="*/ 7 w 42"/>
                <a:gd name="T1" fmla="*/ 4 h 17"/>
                <a:gd name="T2" fmla="*/ 3 w 42"/>
                <a:gd name="T3" fmla="*/ 8 h 17"/>
                <a:gd name="T4" fmla="*/ 13 w 42"/>
                <a:gd name="T5" fmla="*/ 12 h 17"/>
                <a:gd name="T6" fmla="*/ 24 w 42"/>
                <a:gd name="T7" fmla="*/ 16 h 17"/>
                <a:gd name="T8" fmla="*/ 33 w 42"/>
                <a:gd name="T9" fmla="*/ 12 h 17"/>
                <a:gd name="T10" fmla="*/ 41 w 42"/>
                <a:gd name="T11" fmla="*/ 13 h 17"/>
                <a:gd name="T12" fmla="*/ 39 w 42"/>
                <a:gd name="T13" fmla="*/ 7 h 17"/>
                <a:gd name="T14" fmla="*/ 30 w 42"/>
                <a:gd name="T15" fmla="*/ 2 h 17"/>
                <a:gd name="T16" fmla="*/ 25 w 42"/>
                <a:gd name="T17" fmla="*/ 2 h 17"/>
                <a:gd name="T18" fmla="*/ 9 w 42"/>
                <a:gd name="T19" fmla="*/ 0 h 17"/>
                <a:gd name="T20" fmla="*/ 7 w 42"/>
                <a:gd name="T21"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17">
                  <a:moveTo>
                    <a:pt x="7" y="4"/>
                  </a:moveTo>
                  <a:cubicBezTo>
                    <a:pt x="5" y="4"/>
                    <a:pt x="0" y="7"/>
                    <a:pt x="3" y="8"/>
                  </a:cubicBezTo>
                  <a:cubicBezTo>
                    <a:pt x="7" y="9"/>
                    <a:pt x="7" y="10"/>
                    <a:pt x="13" y="12"/>
                  </a:cubicBezTo>
                  <a:cubicBezTo>
                    <a:pt x="20" y="14"/>
                    <a:pt x="22" y="17"/>
                    <a:pt x="24" y="16"/>
                  </a:cubicBezTo>
                  <a:cubicBezTo>
                    <a:pt x="26" y="16"/>
                    <a:pt x="28" y="12"/>
                    <a:pt x="33" y="12"/>
                  </a:cubicBezTo>
                  <a:cubicBezTo>
                    <a:pt x="37" y="12"/>
                    <a:pt x="40" y="15"/>
                    <a:pt x="41" y="13"/>
                  </a:cubicBezTo>
                  <a:cubicBezTo>
                    <a:pt x="42" y="12"/>
                    <a:pt x="42" y="8"/>
                    <a:pt x="39" y="7"/>
                  </a:cubicBezTo>
                  <a:cubicBezTo>
                    <a:pt x="36" y="5"/>
                    <a:pt x="32" y="2"/>
                    <a:pt x="30" y="2"/>
                  </a:cubicBezTo>
                  <a:cubicBezTo>
                    <a:pt x="28" y="2"/>
                    <a:pt x="28" y="2"/>
                    <a:pt x="25" y="2"/>
                  </a:cubicBezTo>
                  <a:cubicBezTo>
                    <a:pt x="22" y="2"/>
                    <a:pt x="9" y="0"/>
                    <a:pt x="9" y="0"/>
                  </a:cubicBezTo>
                  <a:lnTo>
                    <a:pt x="7"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99" name="Freeform 162"/>
            <p:cNvSpPr/>
            <p:nvPr/>
          </p:nvSpPr>
          <p:spPr bwMode="auto">
            <a:xfrm>
              <a:off x="10475913" y="1951038"/>
              <a:ext cx="60325" cy="114300"/>
            </a:xfrm>
            <a:custGeom>
              <a:avLst/>
              <a:gdLst>
                <a:gd name="T0" fmla="*/ 6 w 23"/>
                <a:gd name="T1" fmla="*/ 0 h 43"/>
                <a:gd name="T2" fmla="*/ 4 w 23"/>
                <a:gd name="T3" fmla="*/ 8 h 43"/>
                <a:gd name="T4" fmla="*/ 4 w 23"/>
                <a:gd name="T5" fmla="*/ 13 h 43"/>
                <a:gd name="T6" fmla="*/ 6 w 23"/>
                <a:gd name="T7" fmla="*/ 24 h 43"/>
                <a:gd name="T8" fmla="*/ 6 w 23"/>
                <a:gd name="T9" fmla="*/ 28 h 43"/>
                <a:gd name="T10" fmla="*/ 5 w 23"/>
                <a:gd name="T11" fmla="*/ 37 h 43"/>
                <a:gd name="T12" fmla="*/ 13 w 23"/>
                <a:gd name="T13" fmla="*/ 38 h 43"/>
                <a:gd name="T14" fmla="*/ 15 w 23"/>
                <a:gd name="T15" fmla="*/ 33 h 43"/>
                <a:gd name="T16" fmla="*/ 22 w 23"/>
                <a:gd name="T17" fmla="*/ 29 h 43"/>
                <a:gd name="T18" fmla="*/ 20 w 23"/>
                <a:gd name="T19" fmla="*/ 23 h 43"/>
                <a:gd name="T20" fmla="*/ 14 w 23"/>
                <a:gd name="T21" fmla="*/ 5 h 43"/>
                <a:gd name="T22" fmla="*/ 6 w 23"/>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43">
                  <a:moveTo>
                    <a:pt x="6" y="0"/>
                  </a:moveTo>
                  <a:cubicBezTo>
                    <a:pt x="6" y="2"/>
                    <a:pt x="4" y="8"/>
                    <a:pt x="4" y="8"/>
                  </a:cubicBezTo>
                  <a:cubicBezTo>
                    <a:pt x="4" y="8"/>
                    <a:pt x="5" y="10"/>
                    <a:pt x="4" y="13"/>
                  </a:cubicBezTo>
                  <a:cubicBezTo>
                    <a:pt x="4" y="15"/>
                    <a:pt x="8" y="24"/>
                    <a:pt x="6" y="24"/>
                  </a:cubicBezTo>
                  <a:cubicBezTo>
                    <a:pt x="5" y="24"/>
                    <a:pt x="10" y="24"/>
                    <a:pt x="6" y="28"/>
                  </a:cubicBezTo>
                  <a:cubicBezTo>
                    <a:pt x="3" y="31"/>
                    <a:pt x="0" y="35"/>
                    <a:pt x="5" y="37"/>
                  </a:cubicBezTo>
                  <a:cubicBezTo>
                    <a:pt x="9" y="38"/>
                    <a:pt x="13" y="43"/>
                    <a:pt x="13" y="38"/>
                  </a:cubicBezTo>
                  <a:cubicBezTo>
                    <a:pt x="13" y="34"/>
                    <a:pt x="14" y="36"/>
                    <a:pt x="15" y="33"/>
                  </a:cubicBezTo>
                  <a:cubicBezTo>
                    <a:pt x="17" y="29"/>
                    <a:pt x="22" y="31"/>
                    <a:pt x="22" y="29"/>
                  </a:cubicBezTo>
                  <a:cubicBezTo>
                    <a:pt x="22" y="27"/>
                    <a:pt x="23" y="27"/>
                    <a:pt x="20" y="23"/>
                  </a:cubicBezTo>
                  <a:cubicBezTo>
                    <a:pt x="17" y="19"/>
                    <a:pt x="14" y="5"/>
                    <a:pt x="14" y="5"/>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00" name="Freeform 163"/>
            <p:cNvSpPr/>
            <p:nvPr/>
          </p:nvSpPr>
          <p:spPr bwMode="auto">
            <a:xfrm>
              <a:off x="10464800" y="2085976"/>
              <a:ext cx="42863" cy="33338"/>
            </a:xfrm>
            <a:custGeom>
              <a:avLst/>
              <a:gdLst>
                <a:gd name="T0" fmla="*/ 11 w 16"/>
                <a:gd name="T1" fmla="*/ 0 h 12"/>
                <a:gd name="T2" fmla="*/ 2 w 16"/>
                <a:gd name="T3" fmla="*/ 4 h 12"/>
                <a:gd name="T4" fmla="*/ 13 w 16"/>
                <a:gd name="T5" fmla="*/ 9 h 12"/>
                <a:gd name="T6" fmla="*/ 16 w 16"/>
                <a:gd name="T7" fmla="*/ 6 h 12"/>
                <a:gd name="T8" fmla="*/ 11 w 16"/>
                <a:gd name="T9" fmla="*/ 0 h 12"/>
              </a:gdLst>
              <a:ahLst/>
              <a:cxnLst>
                <a:cxn ang="0">
                  <a:pos x="T0" y="T1"/>
                </a:cxn>
                <a:cxn ang="0">
                  <a:pos x="T2" y="T3"/>
                </a:cxn>
                <a:cxn ang="0">
                  <a:pos x="T4" y="T5"/>
                </a:cxn>
                <a:cxn ang="0">
                  <a:pos x="T6" y="T7"/>
                </a:cxn>
                <a:cxn ang="0">
                  <a:pos x="T8" y="T9"/>
                </a:cxn>
              </a:cxnLst>
              <a:rect l="0" t="0" r="r" b="b"/>
              <a:pathLst>
                <a:path w="16" h="12">
                  <a:moveTo>
                    <a:pt x="11" y="0"/>
                  </a:moveTo>
                  <a:cubicBezTo>
                    <a:pt x="8" y="0"/>
                    <a:pt x="0" y="3"/>
                    <a:pt x="2" y="4"/>
                  </a:cubicBezTo>
                  <a:cubicBezTo>
                    <a:pt x="3" y="6"/>
                    <a:pt x="12" y="12"/>
                    <a:pt x="13" y="9"/>
                  </a:cubicBezTo>
                  <a:cubicBezTo>
                    <a:pt x="14" y="7"/>
                    <a:pt x="16" y="9"/>
                    <a:pt x="16" y="6"/>
                  </a:cubicBezTo>
                  <a:cubicBezTo>
                    <a:pt x="16" y="3"/>
                    <a:pt x="11"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01" name="Freeform 164"/>
            <p:cNvSpPr/>
            <p:nvPr/>
          </p:nvSpPr>
          <p:spPr bwMode="auto">
            <a:xfrm>
              <a:off x="10445750" y="2124076"/>
              <a:ext cx="74613" cy="58738"/>
            </a:xfrm>
            <a:custGeom>
              <a:avLst/>
              <a:gdLst>
                <a:gd name="T0" fmla="*/ 3 w 28"/>
                <a:gd name="T1" fmla="*/ 2 h 22"/>
                <a:gd name="T2" fmla="*/ 27 w 28"/>
                <a:gd name="T3" fmla="*/ 1 h 22"/>
                <a:gd name="T4" fmla="*/ 22 w 28"/>
                <a:gd name="T5" fmla="*/ 8 h 22"/>
                <a:gd name="T6" fmla="*/ 12 w 28"/>
                <a:gd name="T7" fmla="*/ 9 h 22"/>
                <a:gd name="T8" fmla="*/ 10 w 28"/>
                <a:gd name="T9" fmla="*/ 20 h 22"/>
                <a:gd name="T10" fmla="*/ 1 w 28"/>
                <a:gd name="T11" fmla="*/ 10 h 22"/>
                <a:gd name="T12" fmla="*/ 3 w 28"/>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28" h="22">
                  <a:moveTo>
                    <a:pt x="3" y="2"/>
                  </a:moveTo>
                  <a:cubicBezTo>
                    <a:pt x="3" y="2"/>
                    <a:pt x="28" y="0"/>
                    <a:pt x="27" y="1"/>
                  </a:cubicBezTo>
                  <a:cubicBezTo>
                    <a:pt x="25" y="1"/>
                    <a:pt x="27" y="8"/>
                    <a:pt x="22" y="8"/>
                  </a:cubicBezTo>
                  <a:cubicBezTo>
                    <a:pt x="16" y="9"/>
                    <a:pt x="14" y="5"/>
                    <a:pt x="12" y="9"/>
                  </a:cubicBezTo>
                  <a:cubicBezTo>
                    <a:pt x="10" y="13"/>
                    <a:pt x="13" y="22"/>
                    <a:pt x="10" y="20"/>
                  </a:cubicBezTo>
                  <a:cubicBezTo>
                    <a:pt x="6" y="18"/>
                    <a:pt x="1" y="12"/>
                    <a:pt x="1" y="10"/>
                  </a:cubicBezTo>
                  <a:cubicBezTo>
                    <a:pt x="0" y="8"/>
                    <a:pt x="3"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02" name="Freeform 165"/>
            <p:cNvSpPr/>
            <p:nvPr/>
          </p:nvSpPr>
          <p:spPr bwMode="auto">
            <a:xfrm>
              <a:off x="10085388" y="1993901"/>
              <a:ext cx="46038" cy="39688"/>
            </a:xfrm>
            <a:custGeom>
              <a:avLst/>
              <a:gdLst>
                <a:gd name="T0" fmla="*/ 17 w 17"/>
                <a:gd name="T1" fmla="*/ 15 h 15"/>
                <a:gd name="T2" fmla="*/ 13 w 17"/>
                <a:gd name="T3" fmla="*/ 1 h 15"/>
                <a:gd name="T4" fmla="*/ 1 w 17"/>
                <a:gd name="T5" fmla="*/ 2 h 15"/>
                <a:gd name="T6" fmla="*/ 10 w 17"/>
                <a:gd name="T7" fmla="*/ 12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cubicBezTo>
                    <a:pt x="16" y="11"/>
                    <a:pt x="15" y="1"/>
                    <a:pt x="13" y="1"/>
                  </a:cubicBezTo>
                  <a:cubicBezTo>
                    <a:pt x="11" y="0"/>
                    <a:pt x="2" y="1"/>
                    <a:pt x="1" y="2"/>
                  </a:cubicBezTo>
                  <a:cubicBezTo>
                    <a:pt x="0" y="4"/>
                    <a:pt x="10" y="12"/>
                    <a:pt x="10" y="12"/>
                  </a:cubicBezTo>
                  <a:lnTo>
                    <a:pt x="17"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03" name="Freeform 166"/>
            <p:cNvSpPr/>
            <p:nvPr/>
          </p:nvSpPr>
          <p:spPr bwMode="auto">
            <a:xfrm>
              <a:off x="9880600" y="1806576"/>
              <a:ext cx="114300" cy="44450"/>
            </a:xfrm>
            <a:custGeom>
              <a:avLst/>
              <a:gdLst>
                <a:gd name="T0" fmla="*/ 32 w 43"/>
                <a:gd name="T1" fmla="*/ 17 h 17"/>
                <a:gd name="T2" fmla="*/ 16 w 43"/>
                <a:gd name="T3" fmla="*/ 13 h 17"/>
                <a:gd name="T4" fmla="*/ 8 w 43"/>
                <a:gd name="T5" fmla="*/ 9 h 17"/>
                <a:gd name="T6" fmla="*/ 19 w 43"/>
                <a:gd name="T7" fmla="*/ 1 h 17"/>
                <a:gd name="T8" fmla="*/ 29 w 43"/>
                <a:gd name="T9" fmla="*/ 3 h 17"/>
                <a:gd name="T10" fmla="*/ 41 w 43"/>
                <a:gd name="T11" fmla="*/ 10 h 17"/>
                <a:gd name="T12" fmla="*/ 40 w 43"/>
                <a:gd name="T13" fmla="*/ 14 h 17"/>
                <a:gd name="T14" fmla="*/ 32 w 43"/>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32" y="17"/>
                  </a:moveTo>
                  <a:cubicBezTo>
                    <a:pt x="26" y="14"/>
                    <a:pt x="19" y="14"/>
                    <a:pt x="16" y="13"/>
                  </a:cubicBezTo>
                  <a:cubicBezTo>
                    <a:pt x="13" y="12"/>
                    <a:pt x="17" y="17"/>
                    <a:pt x="8" y="9"/>
                  </a:cubicBezTo>
                  <a:cubicBezTo>
                    <a:pt x="0" y="1"/>
                    <a:pt x="12" y="1"/>
                    <a:pt x="19" y="1"/>
                  </a:cubicBezTo>
                  <a:cubicBezTo>
                    <a:pt x="26" y="0"/>
                    <a:pt x="20" y="0"/>
                    <a:pt x="29" y="3"/>
                  </a:cubicBezTo>
                  <a:cubicBezTo>
                    <a:pt x="37" y="6"/>
                    <a:pt x="41" y="10"/>
                    <a:pt x="41" y="10"/>
                  </a:cubicBezTo>
                  <a:cubicBezTo>
                    <a:pt x="41" y="10"/>
                    <a:pt x="43" y="14"/>
                    <a:pt x="40" y="14"/>
                  </a:cubicBezTo>
                  <a:cubicBezTo>
                    <a:pt x="36" y="15"/>
                    <a:pt x="32" y="17"/>
                    <a:pt x="32"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04" name="Freeform 167"/>
            <p:cNvSpPr/>
            <p:nvPr/>
          </p:nvSpPr>
          <p:spPr bwMode="auto">
            <a:xfrm>
              <a:off x="10158413" y="2297113"/>
              <a:ext cx="58738" cy="46038"/>
            </a:xfrm>
            <a:custGeom>
              <a:avLst/>
              <a:gdLst>
                <a:gd name="T0" fmla="*/ 18 w 22"/>
                <a:gd name="T1" fmla="*/ 0 h 17"/>
                <a:gd name="T2" fmla="*/ 10 w 22"/>
                <a:gd name="T3" fmla="*/ 7 h 17"/>
                <a:gd name="T4" fmla="*/ 1 w 22"/>
                <a:gd name="T5" fmla="*/ 10 h 17"/>
                <a:gd name="T6" fmla="*/ 7 w 22"/>
                <a:gd name="T7" fmla="*/ 17 h 17"/>
                <a:gd name="T8" fmla="*/ 7 w 22"/>
                <a:gd name="T9" fmla="*/ 13 h 17"/>
                <a:gd name="T10" fmla="*/ 17 w 22"/>
                <a:gd name="T11" fmla="*/ 11 h 17"/>
                <a:gd name="T12" fmla="*/ 21 w 22"/>
                <a:gd name="T13" fmla="*/ 6 h 17"/>
                <a:gd name="T14" fmla="*/ 21 w 22"/>
                <a:gd name="T15" fmla="*/ 2 h 17"/>
                <a:gd name="T16" fmla="*/ 18 w 2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7">
                  <a:moveTo>
                    <a:pt x="18" y="0"/>
                  </a:moveTo>
                  <a:cubicBezTo>
                    <a:pt x="16" y="3"/>
                    <a:pt x="13" y="9"/>
                    <a:pt x="10" y="7"/>
                  </a:cubicBezTo>
                  <a:cubicBezTo>
                    <a:pt x="8" y="6"/>
                    <a:pt x="0" y="9"/>
                    <a:pt x="1" y="10"/>
                  </a:cubicBezTo>
                  <a:cubicBezTo>
                    <a:pt x="2" y="11"/>
                    <a:pt x="7" y="17"/>
                    <a:pt x="7" y="17"/>
                  </a:cubicBezTo>
                  <a:cubicBezTo>
                    <a:pt x="7" y="17"/>
                    <a:pt x="5" y="16"/>
                    <a:pt x="7" y="13"/>
                  </a:cubicBezTo>
                  <a:cubicBezTo>
                    <a:pt x="9" y="9"/>
                    <a:pt x="14" y="12"/>
                    <a:pt x="17" y="11"/>
                  </a:cubicBezTo>
                  <a:cubicBezTo>
                    <a:pt x="20" y="9"/>
                    <a:pt x="21" y="7"/>
                    <a:pt x="21" y="6"/>
                  </a:cubicBezTo>
                  <a:cubicBezTo>
                    <a:pt x="22" y="4"/>
                    <a:pt x="22" y="4"/>
                    <a:pt x="21" y="2"/>
                  </a:cubicBezTo>
                  <a:cubicBezTo>
                    <a:pt x="21" y="1"/>
                    <a:pt x="18" y="0"/>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05" name="Freeform 168"/>
            <p:cNvSpPr/>
            <p:nvPr/>
          </p:nvSpPr>
          <p:spPr bwMode="auto">
            <a:xfrm>
              <a:off x="9999663" y="2343151"/>
              <a:ext cx="65088" cy="39688"/>
            </a:xfrm>
            <a:custGeom>
              <a:avLst/>
              <a:gdLst>
                <a:gd name="T0" fmla="*/ 16 w 24"/>
                <a:gd name="T1" fmla="*/ 12 h 15"/>
                <a:gd name="T2" fmla="*/ 9 w 24"/>
                <a:gd name="T3" fmla="*/ 15 h 15"/>
                <a:gd name="T4" fmla="*/ 1 w 24"/>
                <a:gd name="T5" fmla="*/ 10 h 15"/>
                <a:gd name="T6" fmla="*/ 8 w 24"/>
                <a:gd name="T7" fmla="*/ 5 h 15"/>
                <a:gd name="T8" fmla="*/ 14 w 24"/>
                <a:gd name="T9" fmla="*/ 5 h 15"/>
                <a:gd name="T10" fmla="*/ 16 w 24"/>
                <a:gd name="T11" fmla="*/ 12 h 15"/>
              </a:gdLst>
              <a:ahLst/>
              <a:cxnLst>
                <a:cxn ang="0">
                  <a:pos x="T0" y="T1"/>
                </a:cxn>
                <a:cxn ang="0">
                  <a:pos x="T2" y="T3"/>
                </a:cxn>
                <a:cxn ang="0">
                  <a:pos x="T4" y="T5"/>
                </a:cxn>
                <a:cxn ang="0">
                  <a:pos x="T6" y="T7"/>
                </a:cxn>
                <a:cxn ang="0">
                  <a:pos x="T8" y="T9"/>
                </a:cxn>
                <a:cxn ang="0">
                  <a:pos x="T10" y="T11"/>
                </a:cxn>
              </a:cxnLst>
              <a:rect l="0" t="0" r="r" b="b"/>
              <a:pathLst>
                <a:path w="24" h="15">
                  <a:moveTo>
                    <a:pt x="16" y="12"/>
                  </a:moveTo>
                  <a:cubicBezTo>
                    <a:pt x="11" y="12"/>
                    <a:pt x="11" y="15"/>
                    <a:pt x="9" y="15"/>
                  </a:cubicBezTo>
                  <a:cubicBezTo>
                    <a:pt x="6" y="15"/>
                    <a:pt x="0" y="10"/>
                    <a:pt x="1" y="10"/>
                  </a:cubicBezTo>
                  <a:cubicBezTo>
                    <a:pt x="3" y="9"/>
                    <a:pt x="6" y="5"/>
                    <a:pt x="8" y="5"/>
                  </a:cubicBezTo>
                  <a:cubicBezTo>
                    <a:pt x="9" y="4"/>
                    <a:pt x="5" y="0"/>
                    <a:pt x="14" y="5"/>
                  </a:cubicBezTo>
                  <a:cubicBezTo>
                    <a:pt x="24" y="10"/>
                    <a:pt x="16" y="12"/>
                    <a:pt x="1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06" name="Freeform 169"/>
            <p:cNvSpPr/>
            <p:nvPr/>
          </p:nvSpPr>
          <p:spPr bwMode="auto">
            <a:xfrm>
              <a:off x="9931400" y="2378076"/>
              <a:ext cx="55563" cy="20638"/>
            </a:xfrm>
            <a:custGeom>
              <a:avLst/>
              <a:gdLst>
                <a:gd name="T0" fmla="*/ 21 w 21"/>
                <a:gd name="T1" fmla="*/ 6 h 8"/>
                <a:gd name="T2" fmla="*/ 8 w 21"/>
                <a:gd name="T3" fmla="*/ 6 h 8"/>
                <a:gd name="T4" fmla="*/ 3 w 21"/>
                <a:gd name="T5" fmla="*/ 1 h 8"/>
                <a:gd name="T6" fmla="*/ 12 w 21"/>
                <a:gd name="T7" fmla="*/ 1 h 8"/>
                <a:gd name="T8" fmla="*/ 20 w 21"/>
                <a:gd name="T9" fmla="*/ 2 h 8"/>
                <a:gd name="T10" fmla="*/ 21 w 21"/>
                <a:gd name="T11" fmla="*/ 6 h 8"/>
              </a:gdLst>
              <a:ahLst/>
              <a:cxnLst>
                <a:cxn ang="0">
                  <a:pos x="T0" y="T1"/>
                </a:cxn>
                <a:cxn ang="0">
                  <a:pos x="T2" y="T3"/>
                </a:cxn>
                <a:cxn ang="0">
                  <a:pos x="T4" y="T5"/>
                </a:cxn>
                <a:cxn ang="0">
                  <a:pos x="T6" y="T7"/>
                </a:cxn>
                <a:cxn ang="0">
                  <a:pos x="T8" y="T9"/>
                </a:cxn>
                <a:cxn ang="0">
                  <a:pos x="T10" y="T11"/>
                </a:cxn>
              </a:cxnLst>
              <a:rect l="0" t="0" r="r" b="b"/>
              <a:pathLst>
                <a:path w="21" h="8">
                  <a:moveTo>
                    <a:pt x="21" y="6"/>
                  </a:moveTo>
                  <a:cubicBezTo>
                    <a:pt x="16" y="8"/>
                    <a:pt x="8" y="6"/>
                    <a:pt x="8" y="6"/>
                  </a:cubicBezTo>
                  <a:cubicBezTo>
                    <a:pt x="8" y="6"/>
                    <a:pt x="0" y="2"/>
                    <a:pt x="3" y="1"/>
                  </a:cubicBezTo>
                  <a:cubicBezTo>
                    <a:pt x="6" y="0"/>
                    <a:pt x="9" y="1"/>
                    <a:pt x="12" y="1"/>
                  </a:cubicBezTo>
                  <a:cubicBezTo>
                    <a:pt x="15" y="2"/>
                    <a:pt x="20" y="2"/>
                    <a:pt x="20" y="2"/>
                  </a:cubicBezTo>
                  <a:lnTo>
                    <a:pt x="2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07" name="Freeform 170"/>
            <p:cNvSpPr/>
            <p:nvPr/>
          </p:nvSpPr>
          <p:spPr bwMode="auto">
            <a:xfrm>
              <a:off x="9847263" y="2379663"/>
              <a:ext cx="46038" cy="26988"/>
            </a:xfrm>
            <a:custGeom>
              <a:avLst/>
              <a:gdLst>
                <a:gd name="T0" fmla="*/ 10 w 17"/>
                <a:gd name="T1" fmla="*/ 10 h 10"/>
                <a:gd name="T2" fmla="*/ 3 w 17"/>
                <a:gd name="T3" fmla="*/ 1 h 10"/>
                <a:gd name="T4" fmla="*/ 15 w 17"/>
                <a:gd name="T5" fmla="*/ 5 h 10"/>
                <a:gd name="T6" fmla="*/ 10 w 17"/>
                <a:gd name="T7" fmla="*/ 10 h 10"/>
              </a:gdLst>
              <a:ahLst/>
              <a:cxnLst>
                <a:cxn ang="0">
                  <a:pos x="T0" y="T1"/>
                </a:cxn>
                <a:cxn ang="0">
                  <a:pos x="T2" y="T3"/>
                </a:cxn>
                <a:cxn ang="0">
                  <a:pos x="T4" y="T5"/>
                </a:cxn>
                <a:cxn ang="0">
                  <a:pos x="T6" y="T7"/>
                </a:cxn>
              </a:cxnLst>
              <a:rect l="0" t="0" r="r" b="b"/>
              <a:pathLst>
                <a:path w="17" h="10">
                  <a:moveTo>
                    <a:pt x="10" y="10"/>
                  </a:moveTo>
                  <a:cubicBezTo>
                    <a:pt x="8" y="8"/>
                    <a:pt x="0" y="0"/>
                    <a:pt x="3" y="1"/>
                  </a:cubicBezTo>
                  <a:cubicBezTo>
                    <a:pt x="6" y="2"/>
                    <a:pt x="17" y="4"/>
                    <a:pt x="15" y="5"/>
                  </a:cubicBezTo>
                  <a:cubicBezTo>
                    <a:pt x="13" y="6"/>
                    <a:pt x="10" y="10"/>
                    <a:pt x="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08" name="Freeform 171"/>
            <p:cNvSpPr/>
            <p:nvPr/>
          </p:nvSpPr>
          <p:spPr bwMode="auto">
            <a:xfrm>
              <a:off x="9485313" y="2174876"/>
              <a:ext cx="63500" cy="61913"/>
            </a:xfrm>
            <a:custGeom>
              <a:avLst/>
              <a:gdLst>
                <a:gd name="T0" fmla="*/ 20 w 24"/>
                <a:gd name="T1" fmla="*/ 23 h 23"/>
                <a:gd name="T2" fmla="*/ 5 w 24"/>
                <a:gd name="T3" fmla="*/ 16 h 23"/>
                <a:gd name="T4" fmla="*/ 5 w 24"/>
                <a:gd name="T5" fmla="*/ 5 h 23"/>
                <a:gd name="T6" fmla="*/ 14 w 24"/>
                <a:gd name="T7" fmla="*/ 17 h 23"/>
                <a:gd name="T8" fmla="*/ 24 w 24"/>
                <a:gd name="T9" fmla="*/ 23 h 23"/>
                <a:gd name="T10" fmla="*/ 20 w 24"/>
                <a:gd name="T11" fmla="*/ 23 h 23"/>
              </a:gdLst>
              <a:ahLst/>
              <a:cxnLst>
                <a:cxn ang="0">
                  <a:pos x="T0" y="T1"/>
                </a:cxn>
                <a:cxn ang="0">
                  <a:pos x="T2" y="T3"/>
                </a:cxn>
                <a:cxn ang="0">
                  <a:pos x="T4" y="T5"/>
                </a:cxn>
                <a:cxn ang="0">
                  <a:pos x="T6" y="T7"/>
                </a:cxn>
                <a:cxn ang="0">
                  <a:pos x="T8" y="T9"/>
                </a:cxn>
                <a:cxn ang="0">
                  <a:pos x="T10" y="T11"/>
                </a:cxn>
              </a:cxnLst>
              <a:rect l="0" t="0" r="r" b="b"/>
              <a:pathLst>
                <a:path w="24" h="23">
                  <a:moveTo>
                    <a:pt x="20" y="23"/>
                  </a:moveTo>
                  <a:cubicBezTo>
                    <a:pt x="17" y="22"/>
                    <a:pt x="7" y="19"/>
                    <a:pt x="5" y="16"/>
                  </a:cubicBezTo>
                  <a:cubicBezTo>
                    <a:pt x="4" y="12"/>
                    <a:pt x="0" y="0"/>
                    <a:pt x="5" y="5"/>
                  </a:cubicBezTo>
                  <a:cubicBezTo>
                    <a:pt x="9" y="11"/>
                    <a:pt x="10" y="16"/>
                    <a:pt x="14" y="17"/>
                  </a:cubicBezTo>
                  <a:cubicBezTo>
                    <a:pt x="18" y="19"/>
                    <a:pt x="24" y="23"/>
                    <a:pt x="24" y="23"/>
                  </a:cubicBezTo>
                  <a:lnTo>
                    <a:pt x="2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09" name="Freeform 172"/>
            <p:cNvSpPr/>
            <p:nvPr/>
          </p:nvSpPr>
          <p:spPr bwMode="auto">
            <a:xfrm>
              <a:off x="9544050" y="2206626"/>
              <a:ext cx="50800" cy="39688"/>
            </a:xfrm>
            <a:custGeom>
              <a:avLst/>
              <a:gdLst>
                <a:gd name="T0" fmla="*/ 12 w 19"/>
                <a:gd name="T1" fmla="*/ 15 h 15"/>
                <a:gd name="T2" fmla="*/ 15 w 19"/>
                <a:gd name="T3" fmla="*/ 10 h 15"/>
                <a:gd name="T4" fmla="*/ 7 w 19"/>
                <a:gd name="T5" fmla="*/ 6 h 15"/>
                <a:gd name="T6" fmla="*/ 2 w 19"/>
                <a:gd name="T7" fmla="*/ 2 h 15"/>
                <a:gd name="T8" fmla="*/ 7 w 19"/>
                <a:gd name="T9" fmla="*/ 11 h 15"/>
                <a:gd name="T10" fmla="*/ 12 w 19"/>
                <a:gd name="T11" fmla="*/ 15 h 15"/>
              </a:gdLst>
              <a:ahLst/>
              <a:cxnLst>
                <a:cxn ang="0">
                  <a:pos x="T0" y="T1"/>
                </a:cxn>
                <a:cxn ang="0">
                  <a:pos x="T2" y="T3"/>
                </a:cxn>
                <a:cxn ang="0">
                  <a:pos x="T4" y="T5"/>
                </a:cxn>
                <a:cxn ang="0">
                  <a:pos x="T6" y="T7"/>
                </a:cxn>
                <a:cxn ang="0">
                  <a:pos x="T8" y="T9"/>
                </a:cxn>
                <a:cxn ang="0">
                  <a:pos x="T10" y="T11"/>
                </a:cxn>
              </a:cxnLst>
              <a:rect l="0" t="0" r="r" b="b"/>
              <a:pathLst>
                <a:path w="19" h="15">
                  <a:moveTo>
                    <a:pt x="12" y="15"/>
                  </a:moveTo>
                  <a:cubicBezTo>
                    <a:pt x="16" y="13"/>
                    <a:pt x="19" y="11"/>
                    <a:pt x="15" y="10"/>
                  </a:cubicBezTo>
                  <a:cubicBezTo>
                    <a:pt x="11" y="9"/>
                    <a:pt x="13" y="9"/>
                    <a:pt x="7" y="6"/>
                  </a:cubicBezTo>
                  <a:cubicBezTo>
                    <a:pt x="2" y="2"/>
                    <a:pt x="4" y="0"/>
                    <a:pt x="2" y="2"/>
                  </a:cubicBezTo>
                  <a:cubicBezTo>
                    <a:pt x="0" y="4"/>
                    <a:pt x="7" y="11"/>
                    <a:pt x="7" y="11"/>
                  </a:cubicBezTo>
                  <a:lnTo>
                    <a:pt x="12"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10" name="Freeform 173"/>
            <p:cNvSpPr/>
            <p:nvPr/>
          </p:nvSpPr>
          <p:spPr bwMode="auto">
            <a:xfrm>
              <a:off x="8923338" y="2244726"/>
              <a:ext cx="147638" cy="330200"/>
            </a:xfrm>
            <a:custGeom>
              <a:avLst/>
              <a:gdLst>
                <a:gd name="T0" fmla="*/ 28 w 55"/>
                <a:gd name="T1" fmla="*/ 123 h 124"/>
                <a:gd name="T2" fmla="*/ 23 w 55"/>
                <a:gd name="T3" fmla="*/ 109 h 124"/>
                <a:gd name="T4" fmla="*/ 17 w 55"/>
                <a:gd name="T5" fmla="*/ 80 h 124"/>
                <a:gd name="T6" fmla="*/ 13 w 55"/>
                <a:gd name="T7" fmla="*/ 65 h 124"/>
                <a:gd name="T8" fmla="*/ 7 w 55"/>
                <a:gd name="T9" fmla="*/ 47 h 124"/>
                <a:gd name="T10" fmla="*/ 2 w 55"/>
                <a:gd name="T11" fmla="*/ 18 h 124"/>
                <a:gd name="T12" fmla="*/ 1 w 55"/>
                <a:gd name="T13" fmla="*/ 0 h 124"/>
                <a:gd name="T14" fmla="*/ 12 w 55"/>
                <a:gd name="T15" fmla="*/ 9 h 124"/>
                <a:gd name="T16" fmla="*/ 21 w 55"/>
                <a:gd name="T17" fmla="*/ 41 h 124"/>
                <a:gd name="T18" fmla="*/ 26 w 55"/>
                <a:gd name="T19" fmla="*/ 55 h 124"/>
                <a:gd name="T20" fmla="*/ 31 w 55"/>
                <a:gd name="T21" fmla="*/ 58 h 124"/>
                <a:gd name="T22" fmla="*/ 35 w 55"/>
                <a:gd name="T23" fmla="*/ 67 h 124"/>
                <a:gd name="T24" fmla="*/ 33 w 55"/>
                <a:gd name="T25" fmla="*/ 71 h 124"/>
                <a:gd name="T26" fmla="*/ 45 w 55"/>
                <a:gd name="T27" fmla="*/ 79 h 124"/>
                <a:gd name="T28" fmla="*/ 50 w 55"/>
                <a:gd name="T29" fmla="*/ 88 h 124"/>
                <a:gd name="T30" fmla="*/ 39 w 55"/>
                <a:gd name="T31" fmla="*/ 86 h 124"/>
                <a:gd name="T32" fmla="*/ 32 w 55"/>
                <a:gd name="T33" fmla="*/ 80 h 124"/>
                <a:gd name="T34" fmla="*/ 29 w 55"/>
                <a:gd name="T35" fmla="*/ 81 h 124"/>
                <a:gd name="T36" fmla="*/ 29 w 55"/>
                <a:gd name="T37" fmla="*/ 90 h 124"/>
                <a:gd name="T38" fmla="*/ 30 w 55"/>
                <a:gd name="T39" fmla="*/ 104 h 124"/>
                <a:gd name="T40" fmla="*/ 35 w 55"/>
                <a:gd name="T41" fmla="*/ 113 h 124"/>
                <a:gd name="T42" fmla="*/ 40 w 55"/>
                <a:gd name="T43" fmla="*/ 118 h 124"/>
                <a:gd name="T44" fmla="*/ 43 w 55"/>
                <a:gd name="T45" fmla="*/ 123 h 124"/>
                <a:gd name="T46" fmla="*/ 33 w 55"/>
                <a:gd name="T47" fmla="*/ 122 h 124"/>
                <a:gd name="T48" fmla="*/ 28 w 55"/>
                <a:gd name="T49" fmla="*/ 12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 h="124">
                  <a:moveTo>
                    <a:pt x="28" y="123"/>
                  </a:moveTo>
                  <a:cubicBezTo>
                    <a:pt x="29" y="121"/>
                    <a:pt x="27" y="121"/>
                    <a:pt x="23" y="109"/>
                  </a:cubicBezTo>
                  <a:cubicBezTo>
                    <a:pt x="18" y="97"/>
                    <a:pt x="17" y="86"/>
                    <a:pt x="17" y="80"/>
                  </a:cubicBezTo>
                  <a:cubicBezTo>
                    <a:pt x="17" y="73"/>
                    <a:pt x="16" y="73"/>
                    <a:pt x="13" y="65"/>
                  </a:cubicBezTo>
                  <a:cubicBezTo>
                    <a:pt x="10" y="57"/>
                    <a:pt x="6" y="51"/>
                    <a:pt x="7" y="47"/>
                  </a:cubicBezTo>
                  <a:cubicBezTo>
                    <a:pt x="7" y="43"/>
                    <a:pt x="3" y="22"/>
                    <a:pt x="2" y="18"/>
                  </a:cubicBezTo>
                  <a:cubicBezTo>
                    <a:pt x="1" y="14"/>
                    <a:pt x="0" y="0"/>
                    <a:pt x="1" y="0"/>
                  </a:cubicBezTo>
                  <a:cubicBezTo>
                    <a:pt x="3" y="0"/>
                    <a:pt x="10" y="5"/>
                    <a:pt x="12" y="9"/>
                  </a:cubicBezTo>
                  <a:cubicBezTo>
                    <a:pt x="14" y="12"/>
                    <a:pt x="18" y="36"/>
                    <a:pt x="21" y="41"/>
                  </a:cubicBezTo>
                  <a:cubicBezTo>
                    <a:pt x="24" y="47"/>
                    <a:pt x="21" y="53"/>
                    <a:pt x="26" y="55"/>
                  </a:cubicBezTo>
                  <a:cubicBezTo>
                    <a:pt x="31" y="58"/>
                    <a:pt x="31" y="50"/>
                    <a:pt x="31" y="58"/>
                  </a:cubicBezTo>
                  <a:cubicBezTo>
                    <a:pt x="31" y="66"/>
                    <a:pt x="38" y="67"/>
                    <a:pt x="35" y="67"/>
                  </a:cubicBezTo>
                  <a:cubicBezTo>
                    <a:pt x="32" y="67"/>
                    <a:pt x="33" y="71"/>
                    <a:pt x="33" y="71"/>
                  </a:cubicBezTo>
                  <a:cubicBezTo>
                    <a:pt x="33" y="71"/>
                    <a:pt x="43" y="77"/>
                    <a:pt x="45" y="79"/>
                  </a:cubicBezTo>
                  <a:cubicBezTo>
                    <a:pt x="47" y="81"/>
                    <a:pt x="55" y="89"/>
                    <a:pt x="50" y="88"/>
                  </a:cubicBezTo>
                  <a:cubicBezTo>
                    <a:pt x="44" y="87"/>
                    <a:pt x="42" y="91"/>
                    <a:pt x="39" y="86"/>
                  </a:cubicBezTo>
                  <a:cubicBezTo>
                    <a:pt x="35" y="82"/>
                    <a:pt x="35" y="82"/>
                    <a:pt x="32" y="80"/>
                  </a:cubicBezTo>
                  <a:cubicBezTo>
                    <a:pt x="30" y="78"/>
                    <a:pt x="28" y="77"/>
                    <a:pt x="29" y="81"/>
                  </a:cubicBezTo>
                  <a:cubicBezTo>
                    <a:pt x="30" y="84"/>
                    <a:pt x="29" y="84"/>
                    <a:pt x="29" y="90"/>
                  </a:cubicBezTo>
                  <a:cubicBezTo>
                    <a:pt x="30" y="96"/>
                    <a:pt x="31" y="101"/>
                    <a:pt x="30" y="104"/>
                  </a:cubicBezTo>
                  <a:cubicBezTo>
                    <a:pt x="29" y="106"/>
                    <a:pt x="33" y="112"/>
                    <a:pt x="35" y="113"/>
                  </a:cubicBezTo>
                  <a:cubicBezTo>
                    <a:pt x="37" y="114"/>
                    <a:pt x="40" y="116"/>
                    <a:pt x="40" y="118"/>
                  </a:cubicBezTo>
                  <a:cubicBezTo>
                    <a:pt x="41" y="119"/>
                    <a:pt x="48" y="123"/>
                    <a:pt x="43" y="123"/>
                  </a:cubicBezTo>
                  <a:cubicBezTo>
                    <a:pt x="38" y="124"/>
                    <a:pt x="33" y="122"/>
                    <a:pt x="33" y="122"/>
                  </a:cubicBezTo>
                  <a:lnTo>
                    <a:pt x="28" y="1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11" name="Freeform 174"/>
            <p:cNvSpPr/>
            <p:nvPr/>
          </p:nvSpPr>
          <p:spPr bwMode="auto">
            <a:xfrm>
              <a:off x="8963025" y="2543176"/>
              <a:ext cx="276225" cy="198438"/>
            </a:xfrm>
            <a:custGeom>
              <a:avLst/>
              <a:gdLst>
                <a:gd name="T0" fmla="*/ 39 w 103"/>
                <a:gd name="T1" fmla="*/ 39 h 74"/>
                <a:gd name="T2" fmla="*/ 23 w 103"/>
                <a:gd name="T3" fmla="*/ 30 h 74"/>
                <a:gd name="T4" fmla="*/ 14 w 103"/>
                <a:gd name="T5" fmla="*/ 22 h 74"/>
                <a:gd name="T6" fmla="*/ 7 w 103"/>
                <a:gd name="T7" fmla="*/ 25 h 74"/>
                <a:gd name="T8" fmla="*/ 13 w 103"/>
                <a:gd name="T9" fmla="*/ 35 h 74"/>
                <a:gd name="T10" fmla="*/ 13 w 103"/>
                <a:gd name="T11" fmla="*/ 40 h 74"/>
                <a:gd name="T12" fmla="*/ 10 w 103"/>
                <a:gd name="T13" fmla="*/ 48 h 74"/>
                <a:gd name="T14" fmla="*/ 6 w 103"/>
                <a:gd name="T15" fmla="*/ 51 h 74"/>
                <a:gd name="T16" fmla="*/ 3 w 103"/>
                <a:gd name="T17" fmla="*/ 55 h 74"/>
                <a:gd name="T18" fmla="*/ 8 w 103"/>
                <a:gd name="T19" fmla="*/ 65 h 74"/>
                <a:gd name="T20" fmla="*/ 3 w 103"/>
                <a:gd name="T21" fmla="*/ 70 h 74"/>
                <a:gd name="T22" fmla="*/ 10 w 103"/>
                <a:gd name="T23" fmla="*/ 72 h 74"/>
                <a:gd name="T24" fmla="*/ 16 w 103"/>
                <a:gd name="T25" fmla="*/ 66 h 74"/>
                <a:gd name="T26" fmla="*/ 20 w 103"/>
                <a:gd name="T27" fmla="*/ 59 h 74"/>
                <a:gd name="T28" fmla="*/ 28 w 103"/>
                <a:gd name="T29" fmla="*/ 60 h 74"/>
                <a:gd name="T30" fmla="*/ 32 w 103"/>
                <a:gd name="T31" fmla="*/ 62 h 74"/>
                <a:gd name="T32" fmla="*/ 39 w 103"/>
                <a:gd name="T33" fmla="*/ 65 h 74"/>
                <a:gd name="T34" fmla="*/ 40 w 103"/>
                <a:gd name="T35" fmla="*/ 60 h 74"/>
                <a:gd name="T36" fmla="*/ 48 w 103"/>
                <a:gd name="T37" fmla="*/ 54 h 74"/>
                <a:gd name="T38" fmla="*/ 56 w 103"/>
                <a:gd name="T39" fmla="*/ 53 h 74"/>
                <a:gd name="T40" fmla="*/ 56 w 103"/>
                <a:gd name="T41" fmla="*/ 44 h 74"/>
                <a:gd name="T42" fmla="*/ 53 w 103"/>
                <a:gd name="T43" fmla="*/ 39 h 74"/>
                <a:gd name="T44" fmla="*/ 74 w 103"/>
                <a:gd name="T45" fmla="*/ 32 h 74"/>
                <a:gd name="T46" fmla="*/ 85 w 103"/>
                <a:gd name="T47" fmla="*/ 28 h 74"/>
                <a:gd name="T48" fmla="*/ 90 w 103"/>
                <a:gd name="T49" fmla="*/ 15 h 74"/>
                <a:gd name="T50" fmla="*/ 102 w 103"/>
                <a:gd name="T51" fmla="*/ 8 h 74"/>
                <a:gd name="T52" fmla="*/ 96 w 103"/>
                <a:gd name="T53" fmla="*/ 5 h 74"/>
                <a:gd name="T54" fmla="*/ 81 w 103"/>
                <a:gd name="T55" fmla="*/ 18 h 74"/>
                <a:gd name="T56" fmla="*/ 67 w 103"/>
                <a:gd name="T57" fmla="*/ 27 h 74"/>
                <a:gd name="T58" fmla="*/ 58 w 103"/>
                <a:gd name="T59" fmla="*/ 34 h 74"/>
                <a:gd name="T60" fmla="*/ 41 w 103"/>
                <a:gd name="T61" fmla="*/ 36 h 74"/>
                <a:gd name="T62" fmla="*/ 39 w 103"/>
                <a:gd name="T63"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 h="74">
                  <a:moveTo>
                    <a:pt x="39" y="39"/>
                  </a:moveTo>
                  <a:cubicBezTo>
                    <a:pt x="28" y="33"/>
                    <a:pt x="29" y="37"/>
                    <a:pt x="23" y="30"/>
                  </a:cubicBezTo>
                  <a:cubicBezTo>
                    <a:pt x="17" y="24"/>
                    <a:pt x="14" y="22"/>
                    <a:pt x="14" y="22"/>
                  </a:cubicBezTo>
                  <a:cubicBezTo>
                    <a:pt x="7" y="25"/>
                    <a:pt x="7" y="25"/>
                    <a:pt x="7" y="25"/>
                  </a:cubicBezTo>
                  <a:cubicBezTo>
                    <a:pt x="13" y="35"/>
                    <a:pt x="13" y="35"/>
                    <a:pt x="13" y="35"/>
                  </a:cubicBezTo>
                  <a:cubicBezTo>
                    <a:pt x="13" y="35"/>
                    <a:pt x="15" y="38"/>
                    <a:pt x="13" y="40"/>
                  </a:cubicBezTo>
                  <a:cubicBezTo>
                    <a:pt x="12" y="41"/>
                    <a:pt x="12" y="48"/>
                    <a:pt x="10" y="48"/>
                  </a:cubicBezTo>
                  <a:cubicBezTo>
                    <a:pt x="9" y="49"/>
                    <a:pt x="9" y="52"/>
                    <a:pt x="6" y="51"/>
                  </a:cubicBezTo>
                  <a:cubicBezTo>
                    <a:pt x="3" y="51"/>
                    <a:pt x="4" y="52"/>
                    <a:pt x="3" y="55"/>
                  </a:cubicBezTo>
                  <a:cubicBezTo>
                    <a:pt x="2" y="57"/>
                    <a:pt x="11" y="64"/>
                    <a:pt x="8" y="65"/>
                  </a:cubicBezTo>
                  <a:cubicBezTo>
                    <a:pt x="4" y="66"/>
                    <a:pt x="0" y="69"/>
                    <a:pt x="3" y="70"/>
                  </a:cubicBezTo>
                  <a:cubicBezTo>
                    <a:pt x="6" y="71"/>
                    <a:pt x="8" y="74"/>
                    <a:pt x="10" y="72"/>
                  </a:cubicBezTo>
                  <a:cubicBezTo>
                    <a:pt x="13" y="71"/>
                    <a:pt x="18" y="69"/>
                    <a:pt x="16" y="66"/>
                  </a:cubicBezTo>
                  <a:cubicBezTo>
                    <a:pt x="14" y="64"/>
                    <a:pt x="18" y="59"/>
                    <a:pt x="20" y="59"/>
                  </a:cubicBezTo>
                  <a:cubicBezTo>
                    <a:pt x="23" y="59"/>
                    <a:pt x="25" y="59"/>
                    <a:pt x="28" y="60"/>
                  </a:cubicBezTo>
                  <a:cubicBezTo>
                    <a:pt x="31" y="60"/>
                    <a:pt x="30" y="62"/>
                    <a:pt x="32" y="62"/>
                  </a:cubicBezTo>
                  <a:cubicBezTo>
                    <a:pt x="34" y="63"/>
                    <a:pt x="35" y="66"/>
                    <a:pt x="39" y="65"/>
                  </a:cubicBezTo>
                  <a:cubicBezTo>
                    <a:pt x="43" y="64"/>
                    <a:pt x="37" y="62"/>
                    <a:pt x="40" y="60"/>
                  </a:cubicBezTo>
                  <a:cubicBezTo>
                    <a:pt x="43" y="58"/>
                    <a:pt x="46" y="55"/>
                    <a:pt x="48" y="54"/>
                  </a:cubicBezTo>
                  <a:cubicBezTo>
                    <a:pt x="51" y="53"/>
                    <a:pt x="56" y="53"/>
                    <a:pt x="56" y="53"/>
                  </a:cubicBezTo>
                  <a:cubicBezTo>
                    <a:pt x="56" y="44"/>
                    <a:pt x="56" y="44"/>
                    <a:pt x="56" y="44"/>
                  </a:cubicBezTo>
                  <a:cubicBezTo>
                    <a:pt x="56" y="44"/>
                    <a:pt x="53" y="41"/>
                    <a:pt x="53" y="39"/>
                  </a:cubicBezTo>
                  <a:cubicBezTo>
                    <a:pt x="54" y="36"/>
                    <a:pt x="72" y="33"/>
                    <a:pt x="74" y="32"/>
                  </a:cubicBezTo>
                  <a:cubicBezTo>
                    <a:pt x="75" y="31"/>
                    <a:pt x="82" y="32"/>
                    <a:pt x="85" y="28"/>
                  </a:cubicBezTo>
                  <a:cubicBezTo>
                    <a:pt x="87" y="24"/>
                    <a:pt x="88" y="17"/>
                    <a:pt x="90" y="15"/>
                  </a:cubicBezTo>
                  <a:cubicBezTo>
                    <a:pt x="93" y="14"/>
                    <a:pt x="102" y="10"/>
                    <a:pt x="102" y="8"/>
                  </a:cubicBezTo>
                  <a:cubicBezTo>
                    <a:pt x="101" y="7"/>
                    <a:pt x="103" y="0"/>
                    <a:pt x="96" y="5"/>
                  </a:cubicBezTo>
                  <a:cubicBezTo>
                    <a:pt x="90" y="10"/>
                    <a:pt x="90" y="13"/>
                    <a:pt x="81" y="18"/>
                  </a:cubicBezTo>
                  <a:cubicBezTo>
                    <a:pt x="72" y="22"/>
                    <a:pt x="69" y="25"/>
                    <a:pt x="67" y="27"/>
                  </a:cubicBezTo>
                  <a:cubicBezTo>
                    <a:pt x="65" y="29"/>
                    <a:pt x="68" y="34"/>
                    <a:pt x="58" y="34"/>
                  </a:cubicBezTo>
                  <a:cubicBezTo>
                    <a:pt x="47" y="34"/>
                    <a:pt x="41" y="36"/>
                    <a:pt x="41" y="36"/>
                  </a:cubicBezTo>
                  <a:lnTo>
                    <a:pt x="39"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12" name="Freeform 175"/>
            <p:cNvSpPr/>
            <p:nvPr/>
          </p:nvSpPr>
          <p:spPr bwMode="auto">
            <a:xfrm>
              <a:off x="8755063" y="2735263"/>
              <a:ext cx="320675" cy="360363"/>
            </a:xfrm>
            <a:custGeom>
              <a:avLst/>
              <a:gdLst>
                <a:gd name="T0" fmla="*/ 98 w 120"/>
                <a:gd name="T1" fmla="*/ 0 h 135"/>
                <a:gd name="T2" fmla="*/ 91 w 120"/>
                <a:gd name="T3" fmla="*/ 6 h 135"/>
                <a:gd name="T4" fmla="*/ 85 w 120"/>
                <a:gd name="T5" fmla="*/ 12 h 135"/>
                <a:gd name="T6" fmla="*/ 89 w 120"/>
                <a:gd name="T7" fmla="*/ 29 h 135"/>
                <a:gd name="T8" fmla="*/ 92 w 120"/>
                <a:gd name="T9" fmla="*/ 41 h 135"/>
                <a:gd name="T10" fmla="*/ 86 w 120"/>
                <a:gd name="T11" fmla="*/ 45 h 135"/>
                <a:gd name="T12" fmla="*/ 81 w 120"/>
                <a:gd name="T13" fmla="*/ 51 h 135"/>
                <a:gd name="T14" fmla="*/ 78 w 120"/>
                <a:gd name="T15" fmla="*/ 55 h 135"/>
                <a:gd name="T16" fmla="*/ 70 w 120"/>
                <a:gd name="T17" fmla="*/ 48 h 135"/>
                <a:gd name="T18" fmla="*/ 65 w 120"/>
                <a:gd name="T19" fmla="*/ 55 h 135"/>
                <a:gd name="T20" fmla="*/ 63 w 120"/>
                <a:gd name="T21" fmla="*/ 60 h 135"/>
                <a:gd name="T22" fmla="*/ 60 w 120"/>
                <a:gd name="T23" fmla="*/ 66 h 135"/>
                <a:gd name="T24" fmla="*/ 51 w 120"/>
                <a:gd name="T25" fmla="*/ 72 h 135"/>
                <a:gd name="T26" fmla="*/ 49 w 120"/>
                <a:gd name="T27" fmla="*/ 77 h 135"/>
                <a:gd name="T28" fmla="*/ 28 w 120"/>
                <a:gd name="T29" fmla="*/ 79 h 135"/>
                <a:gd name="T30" fmla="*/ 21 w 120"/>
                <a:gd name="T31" fmla="*/ 84 h 135"/>
                <a:gd name="T32" fmla="*/ 18 w 120"/>
                <a:gd name="T33" fmla="*/ 90 h 135"/>
                <a:gd name="T34" fmla="*/ 14 w 120"/>
                <a:gd name="T35" fmla="*/ 99 h 135"/>
                <a:gd name="T36" fmla="*/ 2 w 120"/>
                <a:gd name="T37" fmla="*/ 101 h 135"/>
                <a:gd name="T38" fmla="*/ 6 w 120"/>
                <a:gd name="T39" fmla="*/ 109 h 135"/>
                <a:gd name="T40" fmla="*/ 17 w 120"/>
                <a:gd name="T41" fmla="*/ 115 h 135"/>
                <a:gd name="T42" fmla="*/ 21 w 120"/>
                <a:gd name="T43" fmla="*/ 129 h 135"/>
                <a:gd name="T44" fmla="*/ 21 w 120"/>
                <a:gd name="T45" fmla="*/ 130 h 135"/>
                <a:gd name="T46" fmla="*/ 30 w 120"/>
                <a:gd name="T47" fmla="*/ 120 h 135"/>
                <a:gd name="T48" fmla="*/ 36 w 120"/>
                <a:gd name="T49" fmla="*/ 100 h 135"/>
                <a:gd name="T50" fmla="*/ 46 w 120"/>
                <a:gd name="T51" fmla="*/ 103 h 135"/>
                <a:gd name="T52" fmla="*/ 55 w 120"/>
                <a:gd name="T53" fmla="*/ 93 h 135"/>
                <a:gd name="T54" fmla="*/ 58 w 120"/>
                <a:gd name="T55" fmla="*/ 93 h 135"/>
                <a:gd name="T56" fmla="*/ 65 w 120"/>
                <a:gd name="T57" fmla="*/ 98 h 135"/>
                <a:gd name="T58" fmla="*/ 78 w 120"/>
                <a:gd name="T59" fmla="*/ 90 h 135"/>
                <a:gd name="T60" fmla="*/ 77 w 120"/>
                <a:gd name="T61" fmla="*/ 81 h 135"/>
                <a:gd name="T62" fmla="*/ 84 w 120"/>
                <a:gd name="T63" fmla="*/ 78 h 135"/>
                <a:gd name="T64" fmla="*/ 91 w 120"/>
                <a:gd name="T65" fmla="*/ 84 h 135"/>
                <a:gd name="T66" fmla="*/ 112 w 120"/>
                <a:gd name="T67" fmla="*/ 80 h 135"/>
                <a:gd name="T68" fmla="*/ 108 w 120"/>
                <a:gd name="T69" fmla="*/ 67 h 135"/>
                <a:gd name="T70" fmla="*/ 111 w 120"/>
                <a:gd name="T71" fmla="*/ 61 h 135"/>
                <a:gd name="T72" fmla="*/ 108 w 120"/>
                <a:gd name="T73" fmla="*/ 42 h 135"/>
                <a:gd name="T74" fmla="*/ 117 w 120"/>
                <a:gd name="T75" fmla="*/ 33 h 135"/>
                <a:gd name="T76" fmla="*/ 117 w 120"/>
                <a:gd name="T77" fmla="*/ 27 h 135"/>
                <a:gd name="T78" fmla="*/ 109 w 120"/>
                <a:gd name="T79" fmla="*/ 11 h 135"/>
                <a:gd name="T80" fmla="*/ 101 w 120"/>
                <a:gd name="T81" fmla="*/ 4 h 135"/>
                <a:gd name="T82" fmla="*/ 98 w 120"/>
                <a:gd name="T83"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35">
                  <a:moveTo>
                    <a:pt x="98" y="0"/>
                  </a:moveTo>
                  <a:cubicBezTo>
                    <a:pt x="97" y="1"/>
                    <a:pt x="93" y="4"/>
                    <a:pt x="91" y="6"/>
                  </a:cubicBezTo>
                  <a:cubicBezTo>
                    <a:pt x="88" y="8"/>
                    <a:pt x="85" y="8"/>
                    <a:pt x="85" y="12"/>
                  </a:cubicBezTo>
                  <a:cubicBezTo>
                    <a:pt x="85" y="17"/>
                    <a:pt x="90" y="22"/>
                    <a:pt x="89" y="29"/>
                  </a:cubicBezTo>
                  <a:cubicBezTo>
                    <a:pt x="87" y="35"/>
                    <a:pt x="97" y="40"/>
                    <a:pt x="92" y="41"/>
                  </a:cubicBezTo>
                  <a:cubicBezTo>
                    <a:pt x="87" y="43"/>
                    <a:pt x="88" y="44"/>
                    <a:pt x="86" y="45"/>
                  </a:cubicBezTo>
                  <a:cubicBezTo>
                    <a:pt x="83" y="47"/>
                    <a:pt x="81" y="51"/>
                    <a:pt x="81" y="51"/>
                  </a:cubicBezTo>
                  <a:cubicBezTo>
                    <a:pt x="81" y="51"/>
                    <a:pt x="84" y="60"/>
                    <a:pt x="78" y="55"/>
                  </a:cubicBezTo>
                  <a:cubicBezTo>
                    <a:pt x="71" y="50"/>
                    <a:pt x="71" y="48"/>
                    <a:pt x="70" y="48"/>
                  </a:cubicBezTo>
                  <a:cubicBezTo>
                    <a:pt x="68" y="48"/>
                    <a:pt x="67" y="54"/>
                    <a:pt x="65" y="55"/>
                  </a:cubicBezTo>
                  <a:cubicBezTo>
                    <a:pt x="63" y="56"/>
                    <a:pt x="64" y="58"/>
                    <a:pt x="63" y="60"/>
                  </a:cubicBezTo>
                  <a:cubicBezTo>
                    <a:pt x="62" y="61"/>
                    <a:pt x="68" y="62"/>
                    <a:pt x="60" y="66"/>
                  </a:cubicBezTo>
                  <a:cubicBezTo>
                    <a:pt x="51" y="69"/>
                    <a:pt x="50" y="70"/>
                    <a:pt x="51" y="72"/>
                  </a:cubicBezTo>
                  <a:cubicBezTo>
                    <a:pt x="51" y="73"/>
                    <a:pt x="64" y="76"/>
                    <a:pt x="49" y="77"/>
                  </a:cubicBezTo>
                  <a:cubicBezTo>
                    <a:pt x="34" y="78"/>
                    <a:pt x="33" y="78"/>
                    <a:pt x="28" y="79"/>
                  </a:cubicBezTo>
                  <a:cubicBezTo>
                    <a:pt x="23" y="79"/>
                    <a:pt x="23" y="81"/>
                    <a:pt x="21" y="84"/>
                  </a:cubicBezTo>
                  <a:cubicBezTo>
                    <a:pt x="18" y="86"/>
                    <a:pt x="20" y="88"/>
                    <a:pt x="18" y="90"/>
                  </a:cubicBezTo>
                  <a:cubicBezTo>
                    <a:pt x="16" y="91"/>
                    <a:pt x="20" y="100"/>
                    <a:pt x="14" y="99"/>
                  </a:cubicBezTo>
                  <a:cubicBezTo>
                    <a:pt x="8" y="98"/>
                    <a:pt x="3" y="99"/>
                    <a:pt x="2" y="101"/>
                  </a:cubicBezTo>
                  <a:cubicBezTo>
                    <a:pt x="1" y="102"/>
                    <a:pt x="0" y="106"/>
                    <a:pt x="6" y="109"/>
                  </a:cubicBezTo>
                  <a:cubicBezTo>
                    <a:pt x="12" y="112"/>
                    <a:pt x="19" y="112"/>
                    <a:pt x="17" y="115"/>
                  </a:cubicBezTo>
                  <a:cubicBezTo>
                    <a:pt x="15" y="118"/>
                    <a:pt x="20" y="128"/>
                    <a:pt x="21" y="129"/>
                  </a:cubicBezTo>
                  <a:cubicBezTo>
                    <a:pt x="21" y="130"/>
                    <a:pt x="18" y="133"/>
                    <a:pt x="21" y="130"/>
                  </a:cubicBezTo>
                  <a:cubicBezTo>
                    <a:pt x="25" y="127"/>
                    <a:pt x="26" y="135"/>
                    <a:pt x="30" y="120"/>
                  </a:cubicBezTo>
                  <a:cubicBezTo>
                    <a:pt x="33" y="105"/>
                    <a:pt x="26" y="98"/>
                    <a:pt x="36" y="100"/>
                  </a:cubicBezTo>
                  <a:cubicBezTo>
                    <a:pt x="46" y="103"/>
                    <a:pt x="44" y="105"/>
                    <a:pt x="46" y="103"/>
                  </a:cubicBezTo>
                  <a:cubicBezTo>
                    <a:pt x="48" y="100"/>
                    <a:pt x="54" y="97"/>
                    <a:pt x="55" y="93"/>
                  </a:cubicBezTo>
                  <a:cubicBezTo>
                    <a:pt x="55" y="90"/>
                    <a:pt x="56" y="90"/>
                    <a:pt x="58" y="93"/>
                  </a:cubicBezTo>
                  <a:cubicBezTo>
                    <a:pt x="61" y="95"/>
                    <a:pt x="59" y="98"/>
                    <a:pt x="65" y="98"/>
                  </a:cubicBezTo>
                  <a:cubicBezTo>
                    <a:pt x="70" y="98"/>
                    <a:pt x="78" y="94"/>
                    <a:pt x="78" y="90"/>
                  </a:cubicBezTo>
                  <a:cubicBezTo>
                    <a:pt x="77" y="87"/>
                    <a:pt x="79" y="82"/>
                    <a:pt x="77" y="81"/>
                  </a:cubicBezTo>
                  <a:cubicBezTo>
                    <a:pt x="76" y="80"/>
                    <a:pt x="80" y="76"/>
                    <a:pt x="84" y="78"/>
                  </a:cubicBezTo>
                  <a:cubicBezTo>
                    <a:pt x="89" y="80"/>
                    <a:pt x="86" y="83"/>
                    <a:pt x="91" y="84"/>
                  </a:cubicBezTo>
                  <a:cubicBezTo>
                    <a:pt x="96" y="84"/>
                    <a:pt x="114" y="84"/>
                    <a:pt x="112" y="80"/>
                  </a:cubicBezTo>
                  <a:cubicBezTo>
                    <a:pt x="109" y="76"/>
                    <a:pt x="110" y="69"/>
                    <a:pt x="108" y="67"/>
                  </a:cubicBezTo>
                  <a:cubicBezTo>
                    <a:pt x="106" y="64"/>
                    <a:pt x="111" y="69"/>
                    <a:pt x="111" y="61"/>
                  </a:cubicBezTo>
                  <a:cubicBezTo>
                    <a:pt x="111" y="53"/>
                    <a:pt x="109" y="53"/>
                    <a:pt x="108" y="42"/>
                  </a:cubicBezTo>
                  <a:cubicBezTo>
                    <a:pt x="108" y="31"/>
                    <a:pt x="117" y="35"/>
                    <a:pt x="117" y="33"/>
                  </a:cubicBezTo>
                  <a:cubicBezTo>
                    <a:pt x="117" y="30"/>
                    <a:pt x="120" y="34"/>
                    <a:pt x="117" y="27"/>
                  </a:cubicBezTo>
                  <a:cubicBezTo>
                    <a:pt x="114" y="20"/>
                    <a:pt x="111" y="12"/>
                    <a:pt x="109" y="11"/>
                  </a:cubicBezTo>
                  <a:cubicBezTo>
                    <a:pt x="107" y="9"/>
                    <a:pt x="101" y="4"/>
                    <a:pt x="101" y="4"/>
                  </a:cubicBezTo>
                  <a:lnTo>
                    <a:pt x="9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13" name="Freeform 176"/>
            <p:cNvSpPr/>
            <p:nvPr/>
          </p:nvSpPr>
          <p:spPr bwMode="auto">
            <a:xfrm>
              <a:off x="8555038" y="3227388"/>
              <a:ext cx="61913" cy="95250"/>
            </a:xfrm>
            <a:custGeom>
              <a:avLst/>
              <a:gdLst>
                <a:gd name="T0" fmla="*/ 15 w 23"/>
                <a:gd name="T1" fmla="*/ 0 h 36"/>
                <a:gd name="T2" fmla="*/ 5 w 23"/>
                <a:gd name="T3" fmla="*/ 11 h 36"/>
                <a:gd name="T4" fmla="*/ 13 w 23"/>
                <a:gd name="T5" fmla="*/ 34 h 36"/>
                <a:gd name="T6" fmla="*/ 16 w 23"/>
                <a:gd name="T7" fmla="*/ 29 h 36"/>
                <a:gd name="T8" fmla="*/ 20 w 23"/>
                <a:gd name="T9" fmla="*/ 24 h 36"/>
                <a:gd name="T10" fmla="*/ 21 w 23"/>
                <a:gd name="T11" fmla="*/ 17 h 36"/>
                <a:gd name="T12" fmla="*/ 20 w 23"/>
                <a:gd name="T13" fmla="*/ 10 h 36"/>
                <a:gd name="T14" fmla="*/ 15 w 23"/>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6">
                  <a:moveTo>
                    <a:pt x="15" y="0"/>
                  </a:moveTo>
                  <a:cubicBezTo>
                    <a:pt x="8" y="4"/>
                    <a:pt x="0" y="4"/>
                    <a:pt x="5" y="11"/>
                  </a:cubicBezTo>
                  <a:cubicBezTo>
                    <a:pt x="11" y="17"/>
                    <a:pt x="15" y="36"/>
                    <a:pt x="13" y="34"/>
                  </a:cubicBezTo>
                  <a:cubicBezTo>
                    <a:pt x="12" y="32"/>
                    <a:pt x="13" y="33"/>
                    <a:pt x="16" y="29"/>
                  </a:cubicBezTo>
                  <a:cubicBezTo>
                    <a:pt x="19" y="26"/>
                    <a:pt x="22" y="26"/>
                    <a:pt x="20" y="24"/>
                  </a:cubicBezTo>
                  <a:cubicBezTo>
                    <a:pt x="18" y="22"/>
                    <a:pt x="19" y="19"/>
                    <a:pt x="21" y="17"/>
                  </a:cubicBezTo>
                  <a:cubicBezTo>
                    <a:pt x="23" y="15"/>
                    <a:pt x="22" y="15"/>
                    <a:pt x="20" y="10"/>
                  </a:cubicBezTo>
                  <a:cubicBezTo>
                    <a:pt x="19" y="5"/>
                    <a:pt x="15"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14" name="Freeform 177"/>
            <p:cNvSpPr/>
            <p:nvPr/>
          </p:nvSpPr>
          <p:spPr bwMode="auto">
            <a:xfrm>
              <a:off x="8667750" y="3227388"/>
              <a:ext cx="50800" cy="42863"/>
            </a:xfrm>
            <a:custGeom>
              <a:avLst/>
              <a:gdLst>
                <a:gd name="T0" fmla="*/ 1 w 19"/>
                <a:gd name="T1" fmla="*/ 12 h 16"/>
                <a:gd name="T2" fmla="*/ 17 w 19"/>
                <a:gd name="T3" fmla="*/ 11 h 16"/>
                <a:gd name="T4" fmla="*/ 14 w 19"/>
                <a:gd name="T5" fmla="*/ 3 h 16"/>
                <a:gd name="T6" fmla="*/ 4 w 19"/>
                <a:gd name="T7" fmla="*/ 10 h 16"/>
                <a:gd name="T8" fmla="*/ 1 w 19"/>
                <a:gd name="T9" fmla="*/ 12 h 16"/>
              </a:gdLst>
              <a:ahLst/>
              <a:cxnLst>
                <a:cxn ang="0">
                  <a:pos x="T0" y="T1"/>
                </a:cxn>
                <a:cxn ang="0">
                  <a:pos x="T2" y="T3"/>
                </a:cxn>
                <a:cxn ang="0">
                  <a:pos x="T4" y="T5"/>
                </a:cxn>
                <a:cxn ang="0">
                  <a:pos x="T6" y="T7"/>
                </a:cxn>
                <a:cxn ang="0">
                  <a:pos x="T8" y="T9"/>
                </a:cxn>
              </a:cxnLst>
              <a:rect l="0" t="0" r="r" b="b"/>
              <a:pathLst>
                <a:path w="19" h="16">
                  <a:moveTo>
                    <a:pt x="1" y="12"/>
                  </a:moveTo>
                  <a:cubicBezTo>
                    <a:pt x="0" y="13"/>
                    <a:pt x="19" y="16"/>
                    <a:pt x="17" y="11"/>
                  </a:cubicBezTo>
                  <a:cubicBezTo>
                    <a:pt x="14" y="7"/>
                    <a:pt x="19" y="6"/>
                    <a:pt x="14" y="3"/>
                  </a:cubicBezTo>
                  <a:cubicBezTo>
                    <a:pt x="10" y="0"/>
                    <a:pt x="4" y="10"/>
                    <a:pt x="4" y="10"/>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15" name="Freeform 178"/>
            <p:cNvSpPr/>
            <p:nvPr/>
          </p:nvSpPr>
          <p:spPr bwMode="auto">
            <a:xfrm>
              <a:off x="8758238" y="3179763"/>
              <a:ext cx="23813" cy="23813"/>
            </a:xfrm>
            <a:custGeom>
              <a:avLst/>
              <a:gdLst>
                <a:gd name="T0" fmla="*/ 3 w 9"/>
                <a:gd name="T1" fmla="*/ 9 h 9"/>
                <a:gd name="T2" fmla="*/ 9 w 9"/>
                <a:gd name="T3" fmla="*/ 5 h 9"/>
                <a:gd name="T4" fmla="*/ 3 w 9"/>
                <a:gd name="T5" fmla="*/ 1 h 9"/>
                <a:gd name="T6" fmla="*/ 3 w 9"/>
                <a:gd name="T7" fmla="*/ 9 h 9"/>
              </a:gdLst>
              <a:ahLst/>
              <a:cxnLst>
                <a:cxn ang="0">
                  <a:pos x="T0" y="T1"/>
                </a:cxn>
                <a:cxn ang="0">
                  <a:pos x="T2" y="T3"/>
                </a:cxn>
                <a:cxn ang="0">
                  <a:pos x="T4" y="T5"/>
                </a:cxn>
                <a:cxn ang="0">
                  <a:pos x="T6" y="T7"/>
                </a:cxn>
              </a:cxnLst>
              <a:rect l="0" t="0" r="r" b="b"/>
              <a:pathLst>
                <a:path w="9" h="9">
                  <a:moveTo>
                    <a:pt x="3" y="9"/>
                  </a:moveTo>
                  <a:cubicBezTo>
                    <a:pt x="4" y="9"/>
                    <a:pt x="9" y="8"/>
                    <a:pt x="9" y="5"/>
                  </a:cubicBezTo>
                  <a:cubicBezTo>
                    <a:pt x="9" y="3"/>
                    <a:pt x="5" y="0"/>
                    <a:pt x="3" y="1"/>
                  </a:cubicBezTo>
                  <a:cubicBezTo>
                    <a:pt x="0" y="2"/>
                    <a:pt x="3" y="9"/>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16" name="Freeform 179"/>
            <p:cNvSpPr/>
            <p:nvPr/>
          </p:nvSpPr>
          <p:spPr bwMode="auto">
            <a:xfrm>
              <a:off x="8763000" y="3136901"/>
              <a:ext cx="49213" cy="34925"/>
            </a:xfrm>
            <a:custGeom>
              <a:avLst/>
              <a:gdLst>
                <a:gd name="T0" fmla="*/ 16 w 18"/>
                <a:gd name="T1" fmla="*/ 13 h 13"/>
                <a:gd name="T2" fmla="*/ 4 w 18"/>
                <a:gd name="T3" fmla="*/ 9 h 13"/>
                <a:gd name="T4" fmla="*/ 6 w 18"/>
                <a:gd name="T5" fmla="*/ 2 h 13"/>
                <a:gd name="T6" fmla="*/ 16 w 18"/>
                <a:gd name="T7" fmla="*/ 5 h 13"/>
                <a:gd name="T8" fmla="*/ 16 w 18"/>
                <a:gd name="T9" fmla="*/ 13 h 13"/>
              </a:gdLst>
              <a:ahLst/>
              <a:cxnLst>
                <a:cxn ang="0">
                  <a:pos x="T0" y="T1"/>
                </a:cxn>
                <a:cxn ang="0">
                  <a:pos x="T2" y="T3"/>
                </a:cxn>
                <a:cxn ang="0">
                  <a:pos x="T4" y="T5"/>
                </a:cxn>
                <a:cxn ang="0">
                  <a:pos x="T6" y="T7"/>
                </a:cxn>
                <a:cxn ang="0">
                  <a:pos x="T8" y="T9"/>
                </a:cxn>
              </a:cxnLst>
              <a:rect l="0" t="0" r="r" b="b"/>
              <a:pathLst>
                <a:path w="18" h="13">
                  <a:moveTo>
                    <a:pt x="16" y="13"/>
                  </a:moveTo>
                  <a:cubicBezTo>
                    <a:pt x="13" y="12"/>
                    <a:pt x="9" y="13"/>
                    <a:pt x="4" y="9"/>
                  </a:cubicBezTo>
                  <a:cubicBezTo>
                    <a:pt x="0" y="5"/>
                    <a:pt x="5" y="3"/>
                    <a:pt x="6" y="2"/>
                  </a:cubicBezTo>
                  <a:cubicBezTo>
                    <a:pt x="6" y="0"/>
                    <a:pt x="18" y="4"/>
                    <a:pt x="16" y="5"/>
                  </a:cubicBezTo>
                  <a:cubicBezTo>
                    <a:pt x="15" y="6"/>
                    <a:pt x="16" y="13"/>
                    <a:pt x="16"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17" name="Freeform 180"/>
            <p:cNvSpPr/>
            <p:nvPr/>
          </p:nvSpPr>
          <p:spPr bwMode="auto">
            <a:xfrm>
              <a:off x="8605838" y="3408363"/>
              <a:ext cx="136525" cy="168275"/>
            </a:xfrm>
            <a:custGeom>
              <a:avLst/>
              <a:gdLst>
                <a:gd name="T0" fmla="*/ 19 w 51"/>
                <a:gd name="T1" fmla="*/ 38 h 63"/>
                <a:gd name="T2" fmla="*/ 19 w 51"/>
                <a:gd name="T3" fmla="*/ 29 h 63"/>
                <a:gd name="T4" fmla="*/ 28 w 51"/>
                <a:gd name="T5" fmla="*/ 22 h 63"/>
                <a:gd name="T6" fmla="*/ 20 w 51"/>
                <a:gd name="T7" fmla="*/ 5 h 63"/>
                <a:gd name="T8" fmla="*/ 12 w 51"/>
                <a:gd name="T9" fmla="*/ 2 h 63"/>
                <a:gd name="T10" fmla="*/ 3 w 51"/>
                <a:gd name="T11" fmla="*/ 14 h 63"/>
                <a:gd name="T12" fmla="*/ 2 w 51"/>
                <a:gd name="T13" fmla="*/ 21 h 63"/>
                <a:gd name="T14" fmla="*/ 1 w 51"/>
                <a:gd name="T15" fmla="*/ 25 h 63"/>
                <a:gd name="T16" fmla="*/ 9 w 51"/>
                <a:gd name="T17" fmla="*/ 34 h 63"/>
                <a:gd name="T18" fmla="*/ 7 w 51"/>
                <a:gd name="T19" fmla="*/ 41 h 63"/>
                <a:gd name="T20" fmla="*/ 14 w 51"/>
                <a:gd name="T21" fmla="*/ 47 h 63"/>
                <a:gd name="T22" fmla="*/ 12 w 51"/>
                <a:gd name="T23" fmla="*/ 53 h 63"/>
                <a:gd name="T24" fmla="*/ 12 w 51"/>
                <a:gd name="T25" fmla="*/ 55 h 63"/>
                <a:gd name="T26" fmla="*/ 24 w 51"/>
                <a:gd name="T27" fmla="*/ 62 h 63"/>
                <a:gd name="T28" fmla="*/ 19 w 51"/>
                <a:gd name="T29" fmla="*/ 54 h 63"/>
                <a:gd name="T30" fmla="*/ 27 w 51"/>
                <a:gd name="T31" fmla="*/ 50 h 63"/>
                <a:gd name="T32" fmla="*/ 47 w 51"/>
                <a:gd name="T33" fmla="*/ 63 h 63"/>
                <a:gd name="T34" fmla="*/ 49 w 51"/>
                <a:gd name="T35" fmla="*/ 59 h 63"/>
                <a:gd name="T36" fmla="*/ 48 w 51"/>
                <a:gd name="T37" fmla="*/ 50 h 63"/>
                <a:gd name="T38" fmla="*/ 44 w 51"/>
                <a:gd name="T39" fmla="*/ 48 h 63"/>
                <a:gd name="T40" fmla="*/ 34 w 51"/>
                <a:gd name="T41" fmla="*/ 45 h 63"/>
                <a:gd name="T42" fmla="*/ 27 w 51"/>
                <a:gd name="T43" fmla="*/ 44 h 63"/>
                <a:gd name="T44" fmla="*/ 19 w 51"/>
                <a:gd name="T45" fmla="*/ 3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63">
                  <a:moveTo>
                    <a:pt x="19" y="38"/>
                  </a:moveTo>
                  <a:cubicBezTo>
                    <a:pt x="17" y="35"/>
                    <a:pt x="15" y="32"/>
                    <a:pt x="19" y="29"/>
                  </a:cubicBezTo>
                  <a:cubicBezTo>
                    <a:pt x="24" y="26"/>
                    <a:pt x="30" y="27"/>
                    <a:pt x="28" y="22"/>
                  </a:cubicBezTo>
                  <a:cubicBezTo>
                    <a:pt x="26" y="19"/>
                    <a:pt x="20" y="7"/>
                    <a:pt x="20" y="5"/>
                  </a:cubicBezTo>
                  <a:cubicBezTo>
                    <a:pt x="20" y="4"/>
                    <a:pt x="13" y="0"/>
                    <a:pt x="12" y="2"/>
                  </a:cubicBezTo>
                  <a:cubicBezTo>
                    <a:pt x="10" y="4"/>
                    <a:pt x="3" y="14"/>
                    <a:pt x="3" y="14"/>
                  </a:cubicBezTo>
                  <a:cubicBezTo>
                    <a:pt x="2" y="21"/>
                    <a:pt x="2" y="21"/>
                    <a:pt x="2" y="21"/>
                  </a:cubicBezTo>
                  <a:cubicBezTo>
                    <a:pt x="2" y="21"/>
                    <a:pt x="2" y="24"/>
                    <a:pt x="1" y="25"/>
                  </a:cubicBezTo>
                  <a:cubicBezTo>
                    <a:pt x="0" y="27"/>
                    <a:pt x="6" y="33"/>
                    <a:pt x="9" y="34"/>
                  </a:cubicBezTo>
                  <a:cubicBezTo>
                    <a:pt x="12" y="36"/>
                    <a:pt x="6" y="38"/>
                    <a:pt x="7" y="41"/>
                  </a:cubicBezTo>
                  <a:cubicBezTo>
                    <a:pt x="8" y="43"/>
                    <a:pt x="14" y="47"/>
                    <a:pt x="14" y="47"/>
                  </a:cubicBezTo>
                  <a:cubicBezTo>
                    <a:pt x="12" y="53"/>
                    <a:pt x="12" y="53"/>
                    <a:pt x="12" y="53"/>
                  </a:cubicBezTo>
                  <a:cubicBezTo>
                    <a:pt x="12" y="53"/>
                    <a:pt x="5" y="53"/>
                    <a:pt x="12" y="55"/>
                  </a:cubicBezTo>
                  <a:cubicBezTo>
                    <a:pt x="19" y="58"/>
                    <a:pt x="24" y="63"/>
                    <a:pt x="24" y="62"/>
                  </a:cubicBezTo>
                  <a:cubicBezTo>
                    <a:pt x="23" y="61"/>
                    <a:pt x="19" y="54"/>
                    <a:pt x="19" y="54"/>
                  </a:cubicBezTo>
                  <a:cubicBezTo>
                    <a:pt x="27" y="50"/>
                    <a:pt x="27" y="50"/>
                    <a:pt x="27" y="50"/>
                  </a:cubicBezTo>
                  <a:cubicBezTo>
                    <a:pt x="47" y="63"/>
                    <a:pt x="47" y="63"/>
                    <a:pt x="47" y="63"/>
                  </a:cubicBezTo>
                  <a:cubicBezTo>
                    <a:pt x="47" y="63"/>
                    <a:pt x="47" y="60"/>
                    <a:pt x="49" y="59"/>
                  </a:cubicBezTo>
                  <a:cubicBezTo>
                    <a:pt x="51" y="57"/>
                    <a:pt x="48" y="50"/>
                    <a:pt x="48" y="50"/>
                  </a:cubicBezTo>
                  <a:cubicBezTo>
                    <a:pt x="48" y="50"/>
                    <a:pt x="51" y="49"/>
                    <a:pt x="44" y="48"/>
                  </a:cubicBezTo>
                  <a:cubicBezTo>
                    <a:pt x="37" y="46"/>
                    <a:pt x="37" y="45"/>
                    <a:pt x="34" y="45"/>
                  </a:cubicBezTo>
                  <a:cubicBezTo>
                    <a:pt x="32" y="45"/>
                    <a:pt x="31" y="47"/>
                    <a:pt x="27" y="44"/>
                  </a:cubicBezTo>
                  <a:cubicBezTo>
                    <a:pt x="24" y="42"/>
                    <a:pt x="19" y="38"/>
                    <a:pt x="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18" name="Freeform 181"/>
            <p:cNvSpPr/>
            <p:nvPr/>
          </p:nvSpPr>
          <p:spPr bwMode="auto">
            <a:xfrm>
              <a:off x="8680450" y="3641726"/>
              <a:ext cx="168275" cy="111125"/>
            </a:xfrm>
            <a:custGeom>
              <a:avLst/>
              <a:gdLst>
                <a:gd name="T0" fmla="*/ 44 w 63"/>
                <a:gd name="T1" fmla="*/ 0 h 42"/>
                <a:gd name="T2" fmla="*/ 31 w 63"/>
                <a:gd name="T3" fmla="*/ 13 h 42"/>
                <a:gd name="T4" fmla="*/ 23 w 63"/>
                <a:gd name="T5" fmla="*/ 11 h 42"/>
                <a:gd name="T6" fmla="*/ 14 w 63"/>
                <a:gd name="T7" fmla="*/ 14 h 42"/>
                <a:gd name="T8" fmla="*/ 13 w 63"/>
                <a:gd name="T9" fmla="*/ 20 h 42"/>
                <a:gd name="T10" fmla="*/ 6 w 63"/>
                <a:gd name="T11" fmla="*/ 29 h 42"/>
                <a:gd name="T12" fmla="*/ 26 w 63"/>
                <a:gd name="T13" fmla="*/ 26 h 42"/>
                <a:gd name="T14" fmla="*/ 35 w 63"/>
                <a:gd name="T15" fmla="*/ 29 h 42"/>
                <a:gd name="T16" fmla="*/ 43 w 63"/>
                <a:gd name="T17" fmla="*/ 39 h 42"/>
                <a:gd name="T18" fmla="*/ 53 w 63"/>
                <a:gd name="T19" fmla="*/ 40 h 42"/>
                <a:gd name="T20" fmla="*/ 52 w 63"/>
                <a:gd name="T21" fmla="*/ 30 h 42"/>
                <a:gd name="T22" fmla="*/ 61 w 63"/>
                <a:gd name="T23" fmla="*/ 25 h 42"/>
                <a:gd name="T24" fmla="*/ 62 w 63"/>
                <a:gd name="T25" fmla="*/ 15 h 42"/>
                <a:gd name="T26" fmla="*/ 54 w 63"/>
                <a:gd name="T27" fmla="*/ 7 h 42"/>
                <a:gd name="T28" fmla="*/ 44 w 63"/>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42">
                  <a:moveTo>
                    <a:pt x="44" y="0"/>
                  </a:moveTo>
                  <a:cubicBezTo>
                    <a:pt x="38" y="5"/>
                    <a:pt x="38" y="15"/>
                    <a:pt x="31" y="13"/>
                  </a:cubicBezTo>
                  <a:cubicBezTo>
                    <a:pt x="23" y="11"/>
                    <a:pt x="33" y="14"/>
                    <a:pt x="23" y="11"/>
                  </a:cubicBezTo>
                  <a:cubicBezTo>
                    <a:pt x="14" y="8"/>
                    <a:pt x="16" y="11"/>
                    <a:pt x="14" y="14"/>
                  </a:cubicBezTo>
                  <a:cubicBezTo>
                    <a:pt x="12" y="16"/>
                    <a:pt x="13" y="20"/>
                    <a:pt x="13" y="20"/>
                  </a:cubicBezTo>
                  <a:cubicBezTo>
                    <a:pt x="13" y="20"/>
                    <a:pt x="0" y="29"/>
                    <a:pt x="6" y="29"/>
                  </a:cubicBezTo>
                  <a:cubicBezTo>
                    <a:pt x="12" y="28"/>
                    <a:pt x="18" y="27"/>
                    <a:pt x="26" y="26"/>
                  </a:cubicBezTo>
                  <a:cubicBezTo>
                    <a:pt x="35" y="24"/>
                    <a:pt x="38" y="27"/>
                    <a:pt x="35" y="29"/>
                  </a:cubicBezTo>
                  <a:cubicBezTo>
                    <a:pt x="33" y="30"/>
                    <a:pt x="38" y="37"/>
                    <a:pt x="43" y="39"/>
                  </a:cubicBezTo>
                  <a:cubicBezTo>
                    <a:pt x="47" y="40"/>
                    <a:pt x="54" y="42"/>
                    <a:pt x="53" y="40"/>
                  </a:cubicBezTo>
                  <a:cubicBezTo>
                    <a:pt x="53" y="37"/>
                    <a:pt x="52" y="35"/>
                    <a:pt x="52" y="30"/>
                  </a:cubicBezTo>
                  <a:cubicBezTo>
                    <a:pt x="51" y="26"/>
                    <a:pt x="61" y="25"/>
                    <a:pt x="61" y="25"/>
                  </a:cubicBezTo>
                  <a:cubicBezTo>
                    <a:pt x="61" y="25"/>
                    <a:pt x="63" y="16"/>
                    <a:pt x="62" y="15"/>
                  </a:cubicBezTo>
                  <a:cubicBezTo>
                    <a:pt x="60" y="14"/>
                    <a:pt x="56" y="9"/>
                    <a:pt x="54" y="7"/>
                  </a:cubicBezTo>
                  <a:cubicBezTo>
                    <a:pt x="52" y="4"/>
                    <a:pt x="44" y="0"/>
                    <a:pt x="4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19" name="Freeform 182"/>
            <p:cNvSpPr/>
            <p:nvPr/>
          </p:nvSpPr>
          <p:spPr bwMode="auto">
            <a:xfrm>
              <a:off x="8366125" y="3705226"/>
              <a:ext cx="298450" cy="274638"/>
            </a:xfrm>
            <a:custGeom>
              <a:avLst/>
              <a:gdLst>
                <a:gd name="T0" fmla="*/ 94 w 112"/>
                <a:gd name="T1" fmla="*/ 29 h 103"/>
                <a:gd name="T2" fmla="*/ 97 w 112"/>
                <a:gd name="T3" fmla="*/ 42 h 103"/>
                <a:gd name="T4" fmla="*/ 107 w 112"/>
                <a:gd name="T5" fmla="*/ 51 h 103"/>
                <a:gd name="T6" fmla="*/ 102 w 112"/>
                <a:gd name="T7" fmla="*/ 58 h 103"/>
                <a:gd name="T8" fmla="*/ 94 w 112"/>
                <a:gd name="T9" fmla="*/ 67 h 103"/>
                <a:gd name="T10" fmla="*/ 99 w 112"/>
                <a:gd name="T11" fmla="*/ 83 h 103"/>
                <a:gd name="T12" fmla="*/ 91 w 112"/>
                <a:gd name="T13" fmla="*/ 84 h 103"/>
                <a:gd name="T14" fmla="*/ 89 w 112"/>
                <a:gd name="T15" fmla="*/ 88 h 103"/>
                <a:gd name="T16" fmla="*/ 91 w 112"/>
                <a:gd name="T17" fmla="*/ 100 h 103"/>
                <a:gd name="T18" fmla="*/ 82 w 112"/>
                <a:gd name="T19" fmla="*/ 101 h 103"/>
                <a:gd name="T20" fmla="*/ 65 w 112"/>
                <a:gd name="T21" fmla="*/ 101 h 103"/>
                <a:gd name="T22" fmla="*/ 49 w 112"/>
                <a:gd name="T23" fmla="*/ 96 h 103"/>
                <a:gd name="T24" fmla="*/ 36 w 112"/>
                <a:gd name="T25" fmla="*/ 95 h 103"/>
                <a:gd name="T26" fmla="*/ 22 w 112"/>
                <a:gd name="T27" fmla="*/ 88 h 103"/>
                <a:gd name="T28" fmla="*/ 9 w 112"/>
                <a:gd name="T29" fmla="*/ 81 h 103"/>
                <a:gd name="T30" fmla="*/ 2 w 112"/>
                <a:gd name="T31" fmla="*/ 67 h 103"/>
                <a:gd name="T32" fmla="*/ 9 w 112"/>
                <a:gd name="T33" fmla="*/ 47 h 103"/>
                <a:gd name="T34" fmla="*/ 23 w 112"/>
                <a:gd name="T35" fmla="*/ 57 h 103"/>
                <a:gd name="T36" fmla="*/ 37 w 112"/>
                <a:gd name="T37" fmla="*/ 43 h 103"/>
                <a:gd name="T38" fmla="*/ 56 w 112"/>
                <a:gd name="T39" fmla="*/ 30 h 103"/>
                <a:gd name="T40" fmla="*/ 61 w 112"/>
                <a:gd name="T41" fmla="*/ 27 h 103"/>
                <a:gd name="T42" fmla="*/ 65 w 112"/>
                <a:gd name="T43" fmla="*/ 15 h 103"/>
                <a:gd name="T44" fmla="*/ 76 w 112"/>
                <a:gd name="T45" fmla="*/ 3 h 103"/>
                <a:gd name="T46" fmla="*/ 102 w 112"/>
                <a:gd name="T47" fmla="*/ 15 h 103"/>
                <a:gd name="T48" fmla="*/ 94 w 112"/>
                <a:gd name="T49" fmla="*/ 2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03">
                  <a:moveTo>
                    <a:pt x="94" y="29"/>
                  </a:moveTo>
                  <a:cubicBezTo>
                    <a:pt x="91" y="34"/>
                    <a:pt x="96" y="40"/>
                    <a:pt x="97" y="42"/>
                  </a:cubicBezTo>
                  <a:cubicBezTo>
                    <a:pt x="98" y="44"/>
                    <a:pt x="112" y="45"/>
                    <a:pt x="107" y="51"/>
                  </a:cubicBezTo>
                  <a:cubicBezTo>
                    <a:pt x="103" y="56"/>
                    <a:pt x="100" y="56"/>
                    <a:pt x="102" y="58"/>
                  </a:cubicBezTo>
                  <a:cubicBezTo>
                    <a:pt x="105" y="60"/>
                    <a:pt x="95" y="60"/>
                    <a:pt x="94" y="67"/>
                  </a:cubicBezTo>
                  <a:cubicBezTo>
                    <a:pt x="93" y="74"/>
                    <a:pt x="100" y="83"/>
                    <a:pt x="99" y="83"/>
                  </a:cubicBezTo>
                  <a:cubicBezTo>
                    <a:pt x="97" y="83"/>
                    <a:pt x="93" y="83"/>
                    <a:pt x="91" y="84"/>
                  </a:cubicBezTo>
                  <a:cubicBezTo>
                    <a:pt x="88" y="84"/>
                    <a:pt x="89" y="83"/>
                    <a:pt x="89" y="88"/>
                  </a:cubicBezTo>
                  <a:cubicBezTo>
                    <a:pt x="90" y="93"/>
                    <a:pt x="91" y="100"/>
                    <a:pt x="91" y="100"/>
                  </a:cubicBezTo>
                  <a:cubicBezTo>
                    <a:pt x="91" y="100"/>
                    <a:pt x="85" y="103"/>
                    <a:pt x="82" y="101"/>
                  </a:cubicBezTo>
                  <a:cubicBezTo>
                    <a:pt x="79" y="99"/>
                    <a:pt x="69" y="100"/>
                    <a:pt x="65" y="101"/>
                  </a:cubicBezTo>
                  <a:cubicBezTo>
                    <a:pt x="61" y="102"/>
                    <a:pt x="53" y="96"/>
                    <a:pt x="49" y="96"/>
                  </a:cubicBezTo>
                  <a:cubicBezTo>
                    <a:pt x="45" y="96"/>
                    <a:pt x="45" y="97"/>
                    <a:pt x="36" y="95"/>
                  </a:cubicBezTo>
                  <a:cubicBezTo>
                    <a:pt x="27" y="92"/>
                    <a:pt x="29" y="90"/>
                    <a:pt x="22" y="88"/>
                  </a:cubicBezTo>
                  <a:cubicBezTo>
                    <a:pt x="16" y="86"/>
                    <a:pt x="14" y="92"/>
                    <a:pt x="9" y="81"/>
                  </a:cubicBezTo>
                  <a:cubicBezTo>
                    <a:pt x="4" y="71"/>
                    <a:pt x="3" y="71"/>
                    <a:pt x="2" y="67"/>
                  </a:cubicBezTo>
                  <a:cubicBezTo>
                    <a:pt x="0" y="64"/>
                    <a:pt x="9" y="49"/>
                    <a:pt x="9" y="47"/>
                  </a:cubicBezTo>
                  <a:cubicBezTo>
                    <a:pt x="10" y="45"/>
                    <a:pt x="23" y="56"/>
                    <a:pt x="23" y="57"/>
                  </a:cubicBezTo>
                  <a:cubicBezTo>
                    <a:pt x="24" y="58"/>
                    <a:pt x="39" y="45"/>
                    <a:pt x="37" y="43"/>
                  </a:cubicBezTo>
                  <a:cubicBezTo>
                    <a:pt x="35" y="41"/>
                    <a:pt x="56" y="34"/>
                    <a:pt x="56" y="30"/>
                  </a:cubicBezTo>
                  <a:cubicBezTo>
                    <a:pt x="57" y="27"/>
                    <a:pt x="59" y="26"/>
                    <a:pt x="61" y="27"/>
                  </a:cubicBezTo>
                  <a:cubicBezTo>
                    <a:pt x="64" y="29"/>
                    <a:pt x="65" y="19"/>
                    <a:pt x="65" y="15"/>
                  </a:cubicBezTo>
                  <a:cubicBezTo>
                    <a:pt x="65" y="10"/>
                    <a:pt x="72" y="5"/>
                    <a:pt x="76" y="3"/>
                  </a:cubicBezTo>
                  <a:cubicBezTo>
                    <a:pt x="80" y="0"/>
                    <a:pt x="103" y="17"/>
                    <a:pt x="102" y="15"/>
                  </a:cubicBezTo>
                  <a:cubicBezTo>
                    <a:pt x="101" y="12"/>
                    <a:pt x="94" y="29"/>
                    <a:pt x="94"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20" name="Freeform 183"/>
            <p:cNvSpPr/>
            <p:nvPr/>
          </p:nvSpPr>
          <p:spPr bwMode="auto">
            <a:xfrm>
              <a:off x="9009063" y="3881438"/>
              <a:ext cx="644525" cy="273050"/>
            </a:xfrm>
            <a:custGeom>
              <a:avLst/>
              <a:gdLst>
                <a:gd name="T0" fmla="*/ 35 w 241"/>
                <a:gd name="T1" fmla="*/ 39 h 102"/>
                <a:gd name="T2" fmla="*/ 70 w 241"/>
                <a:gd name="T3" fmla="*/ 45 h 102"/>
                <a:gd name="T4" fmla="*/ 93 w 241"/>
                <a:gd name="T5" fmla="*/ 59 h 102"/>
                <a:gd name="T6" fmla="*/ 95 w 241"/>
                <a:gd name="T7" fmla="*/ 68 h 102"/>
                <a:gd name="T8" fmla="*/ 87 w 241"/>
                <a:gd name="T9" fmla="*/ 78 h 102"/>
                <a:gd name="T10" fmla="*/ 99 w 241"/>
                <a:gd name="T11" fmla="*/ 81 h 102"/>
                <a:gd name="T12" fmla="*/ 117 w 241"/>
                <a:gd name="T13" fmla="*/ 79 h 102"/>
                <a:gd name="T14" fmla="*/ 133 w 241"/>
                <a:gd name="T15" fmla="*/ 87 h 102"/>
                <a:gd name="T16" fmla="*/ 139 w 241"/>
                <a:gd name="T17" fmla="*/ 89 h 102"/>
                <a:gd name="T18" fmla="*/ 150 w 241"/>
                <a:gd name="T19" fmla="*/ 86 h 102"/>
                <a:gd name="T20" fmla="*/ 162 w 241"/>
                <a:gd name="T21" fmla="*/ 77 h 102"/>
                <a:gd name="T22" fmla="*/ 184 w 241"/>
                <a:gd name="T23" fmla="*/ 80 h 102"/>
                <a:gd name="T24" fmla="*/ 194 w 241"/>
                <a:gd name="T25" fmla="*/ 91 h 102"/>
                <a:gd name="T26" fmla="*/ 219 w 241"/>
                <a:gd name="T27" fmla="*/ 102 h 102"/>
                <a:gd name="T28" fmla="*/ 236 w 241"/>
                <a:gd name="T29" fmla="*/ 102 h 102"/>
                <a:gd name="T30" fmla="*/ 238 w 241"/>
                <a:gd name="T31" fmla="*/ 94 h 102"/>
                <a:gd name="T32" fmla="*/ 230 w 241"/>
                <a:gd name="T33" fmla="*/ 91 h 102"/>
                <a:gd name="T34" fmla="*/ 206 w 241"/>
                <a:gd name="T35" fmla="*/ 81 h 102"/>
                <a:gd name="T36" fmla="*/ 194 w 241"/>
                <a:gd name="T37" fmla="*/ 70 h 102"/>
                <a:gd name="T38" fmla="*/ 192 w 241"/>
                <a:gd name="T39" fmla="*/ 62 h 102"/>
                <a:gd name="T40" fmla="*/ 190 w 241"/>
                <a:gd name="T41" fmla="*/ 60 h 102"/>
                <a:gd name="T42" fmla="*/ 170 w 241"/>
                <a:gd name="T43" fmla="*/ 44 h 102"/>
                <a:gd name="T44" fmla="*/ 153 w 241"/>
                <a:gd name="T45" fmla="*/ 37 h 102"/>
                <a:gd name="T46" fmla="*/ 119 w 241"/>
                <a:gd name="T47" fmla="*/ 25 h 102"/>
                <a:gd name="T48" fmla="*/ 95 w 241"/>
                <a:gd name="T49" fmla="*/ 19 h 102"/>
                <a:gd name="T50" fmla="*/ 67 w 241"/>
                <a:gd name="T51" fmla="*/ 14 h 102"/>
                <a:gd name="T52" fmla="*/ 61 w 241"/>
                <a:gd name="T53" fmla="*/ 23 h 102"/>
                <a:gd name="T54" fmla="*/ 52 w 241"/>
                <a:gd name="T55" fmla="*/ 33 h 102"/>
                <a:gd name="T56" fmla="*/ 41 w 241"/>
                <a:gd name="T57" fmla="*/ 28 h 102"/>
                <a:gd name="T58" fmla="*/ 39 w 241"/>
                <a:gd name="T59" fmla="*/ 19 h 102"/>
                <a:gd name="T60" fmla="*/ 28 w 241"/>
                <a:gd name="T61" fmla="*/ 10 h 102"/>
                <a:gd name="T62" fmla="*/ 2 w 241"/>
                <a:gd name="T63" fmla="*/ 6 h 102"/>
                <a:gd name="T64" fmla="*/ 8 w 241"/>
                <a:gd name="T65" fmla="*/ 15 h 102"/>
                <a:gd name="T66" fmla="*/ 23 w 241"/>
                <a:gd name="T67" fmla="*/ 23 h 102"/>
                <a:gd name="T68" fmla="*/ 28 w 241"/>
                <a:gd name="T69" fmla="*/ 26 h 102"/>
                <a:gd name="T70" fmla="*/ 21 w 241"/>
                <a:gd name="T71" fmla="*/ 30 h 102"/>
                <a:gd name="T72" fmla="*/ 35 w 241"/>
                <a:gd name="T73"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1" h="102">
                  <a:moveTo>
                    <a:pt x="35" y="39"/>
                  </a:moveTo>
                  <a:cubicBezTo>
                    <a:pt x="37" y="39"/>
                    <a:pt x="51" y="36"/>
                    <a:pt x="70" y="45"/>
                  </a:cubicBezTo>
                  <a:cubicBezTo>
                    <a:pt x="88" y="54"/>
                    <a:pt x="94" y="57"/>
                    <a:pt x="93" y="59"/>
                  </a:cubicBezTo>
                  <a:cubicBezTo>
                    <a:pt x="93" y="61"/>
                    <a:pt x="99" y="68"/>
                    <a:pt x="95" y="68"/>
                  </a:cubicBezTo>
                  <a:cubicBezTo>
                    <a:pt x="91" y="68"/>
                    <a:pt x="80" y="75"/>
                    <a:pt x="87" y="78"/>
                  </a:cubicBezTo>
                  <a:cubicBezTo>
                    <a:pt x="93" y="81"/>
                    <a:pt x="91" y="84"/>
                    <a:pt x="99" y="81"/>
                  </a:cubicBezTo>
                  <a:cubicBezTo>
                    <a:pt x="106" y="78"/>
                    <a:pt x="102" y="75"/>
                    <a:pt x="117" y="79"/>
                  </a:cubicBezTo>
                  <a:cubicBezTo>
                    <a:pt x="131" y="84"/>
                    <a:pt x="133" y="87"/>
                    <a:pt x="133" y="87"/>
                  </a:cubicBezTo>
                  <a:cubicBezTo>
                    <a:pt x="133" y="87"/>
                    <a:pt x="128" y="91"/>
                    <a:pt x="139" y="89"/>
                  </a:cubicBezTo>
                  <a:cubicBezTo>
                    <a:pt x="149" y="88"/>
                    <a:pt x="148" y="88"/>
                    <a:pt x="150" y="86"/>
                  </a:cubicBezTo>
                  <a:cubicBezTo>
                    <a:pt x="153" y="84"/>
                    <a:pt x="162" y="80"/>
                    <a:pt x="162" y="77"/>
                  </a:cubicBezTo>
                  <a:cubicBezTo>
                    <a:pt x="162" y="75"/>
                    <a:pt x="182" y="78"/>
                    <a:pt x="184" y="80"/>
                  </a:cubicBezTo>
                  <a:cubicBezTo>
                    <a:pt x="187" y="82"/>
                    <a:pt x="191" y="90"/>
                    <a:pt x="194" y="91"/>
                  </a:cubicBezTo>
                  <a:cubicBezTo>
                    <a:pt x="196" y="91"/>
                    <a:pt x="212" y="102"/>
                    <a:pt x="219" y="102"/>
                  </a:cubicBezTo>
                  <a:cubicBezTo>
                    <a:pt x="226" y="102"/>
                    <a:pt x="236" y="102"/>
                    <a:pt x="236" y="102"/>
                  </a:cubicBezTo>
                  <a:cubicBezTo>
                    <a:pt x="236" y="102"/>
                    <a:pt x="241" y="96"/>
                    <a:pt x="238" y="94"/>
                  </a:cubicBezTo>
                  <a:cubicBezTo>
                    <a:pt x="236" y="92"/>
                    <a:pt x="236" y="93"/>
                    <a:pt x="230" y="91"/>
                  </a:cubicBezTo>
                  <a:cubicBezTo>
                    <a:pt x="223" y="89"/>
                    <a:pt x="214" y="86"/>
                    <a:pt x="206" y="81"/>
                  </a:cubicBezTo>
                  <a:cubicBezTo>
                    <a:pt x="198" y="76"/>
                    <a:pt x="194" y="73"/>
                    <a:pt x="194" y="70"/>
                  </a:cubicBezTo>
                  <a:cubicBezTo>
                    <a:pt x="193" y="67"/>
                    <a:pt x="192" y="62"/>
                    <a:pt x="192" y="62"/>
                  </a:cubicBezTo>
                  <a:cubicBezTo>
                    <a:pt x="192" y="62"/>
                    <a:pt x="205" y="71"/>
                    <a:pt x="190" y="60"/>
                  </a:cubicBezTo>
                  <a:cubicBezTo>
                    <a:pt x="176" y="49"/>
                    <a:pt x="174" y="44"/>
                    <a:pt x="170" y="44"/>
                  </a:cubicBezTo>
                  <a:cubicBezTo>
                    <a:pt x="166" y="44"/>
                    <a:pt x="165" y="43"/>
                    <a:pt x="153" y="37"/>
                  </a:cubicBezTo>
                  <a:cubicBezTo>
                    <a:pt x="142" y="32"/>
                    <a:pt x="127" y="27"/>
                    <a:pt x="119" y="25"/>
                  </a:cubicBezTo>
                  <a:cubicBezTo>
                    <a:pt x="111" y="23"/>
                    <a:pt x="107" y="21"/>
                    <a:pt x="95" y="19"/>
                  </a:cubicBezTo>
                  <a:cubicBezTo>
                    <a:pt x="84" y="16"/>
                    <a:pt x="70" y="12"/>
                    <a:pt x="67" y="14"/>
                  </a:cubicBezTo>
                  <a:cubicBezTo>
                    <a:pt x="64" y="15"/>
                    <a:pt x="63" y="20"/>
                    <a:pt x="61" y="23"/>
                  </a:cubicBezTo>
                  <a:cubicBezTo>
                    <a:pt x="60" y="25"/>
                    <a:pt x="60" y="37"/>
                    <a:pt x="52" y="33"/>
                  </a:cubicBezTo>
                  <a:cubicBezTo>
                    <a:pt x="44" y="28"/>
                    <a:pt x="44" y="32"/>
                    <a:pt x="41" y="28"/>
                  </a:cubicBezTo>
                  <a:cubicBezTo>
                    <a:pt x="39" y="23"/>
                    <a:pt x="42" y="26"/>
                    <a:pt x="39" y="19"/>
                  </a:cubicBezTo>
                  <a:cubicBezTo>
                    <a:pt x="36" y="12"/>
                    <a:pt x="34" y="10"/>
                    <a:pt x="28" y="10"/>
                  </a:cubicBezTo>
                  <a:cubicBezTo>
                    <a:pt x="22" y="10"/>
                    <a:pt x="0" y="0"/>
                    <a:pt x="2" y="6"/>
                  </a:cubicBezTo>
                  <a:cubicBezTo>
                    <a:pt x="4" y="12"/>
                    <a:pt x="8" y="15"/>
                    <a:pt x="8" y="15"/>
                  </a:cubicBezTo>
                  <a:cubicBezTo>
                    <a:pt x="8" y="15"/>
                    <a:pt x="25" y="23"/>
                    <a:pt x="23" y="23"/>
                  </a:cubicBezTo>
                  <a:cubicBezTo>
                    <a:pt x="22" y="23"/>
                    <a:pt x="29" y="22"/>
                    <a:pt x="28" y="26"/>
                  </a:cubicBezTo>
                  <a:cubicBezTo>
                    <a:pt x="27" y="31"/>
                    <a:pt x="20" y="28"/>
                    <a:pt x="21" y="30"/>
                  </a:cubicBezTo>
                  <a:cubicBezTo>
                    <a:pt x="22" y="31"/>
                    <a:pt x="21" y="40"/>
                    <a:pt x="3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21" name="Freeform 184"/>
            <p:cNvSpPr/>
            <p:nvPr/>
          </p:nvSpPr>
          <p:spPr bwMode="auto">
            <a:xfrm>
              <a:off x="9115425" y="4006851"/>
              <a:ext cx="53975" cy="46038"/>
            </a:xfrm>
            <a:custGeom>
              <a:avLst/>
              <a:gdLst>
                <a:gd name="T0" fmla="*/ 8 w 20"/>
                <a:gd name="T1" fmla="*/ 0 h 17"/>
                <a:gd name="T2" fmla="*/ 2 w 20"/>
                <a:gd name="T3" fmla="*/ 8 h 17"/>
                <a:gd name="T4" fmla="*/ 5 w 20"/>
                <a:gd name="T5" fmla="*/ 17 h 17"/>
                <a:gd name="T6" fmla="*/ 15 w 20"/>
                <a:gd name="T7" fmla="*/ 15 h 17"/>
                <a:gd name="T8" fmla="*/ 18 w 20"/>
                <a:gd name="T9" fmla="*/ 11 h 17"/>
                <a:gd name="T10" fmla="*/ 8 w 20"/>
                <a:gd name="T11" fmla="*/ 0 h 17"/>
              </a:gdLst>
              <a:ahLst/>
              <a:cxnLst>
                <a:cxn ang="0">
                  <a:pos x="T0" y="T1"/>
                </a:cxn>
                <a:cxn ang="0">
                  <a:pos x="T2" y="T3"/>
                </a:cxn>
                <a:cxn ang="0">
                  <a:pos x="T4" y="T5"/>
                </a:cxn>
                <a:cxn ang="0">
                  <a:pos x="T6" y="T7"/>
                </a:cxn>
                <a:cxn ang="0">
                  <a:pos x="T8" y="T9"/>
                </a:cxn>
                <a:cxn ang="0">
                  <a:pos x="T10" y="T11"/>
                </a:cxn>
              </a:cxnLst>
              <a:rect l="0" t="0" r="r" b="b"/>
              <a:pathLst>
                <a:path w="20" h="17">
                  <a:moveTo>
                    <a:pt x="8" y="0"/>
                  </a:moveTo>
                  <a:cubicBezTo>
                    <a:pt x="6" y="0"/>
                    <a:pt x="0" y="6"/>
                    <a:pt x="2" y="8"/>
                  </a:cubicBezTo>
                  <a:cubicBezTo>
                    <a:pt x="4" y="9"/>
                    <a:pt x="5" y="17"/>
                    <a:pt x="5" y="17"/>
                  </a:cubicBezTo>
                  <a:cubicBezTo>
                    <a:pt x="5" y="17"/>
                    <a:pt x="10" y="17"/>
                    <a:pt x="15" y="15"/>
                  </a:cubicBezTo>
                  <a:cubicBezTo>
                    <a:pt x="20" y="14"/>
                    <a:pt x="20" y="13"/>
                    <a:pt x="18" y="11"/>
                  </a:cubicBezTo>
                  <a:cubicBezTo>
                    <a:pt x="16" y="9"/>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22" name="Freeform 185"/>
            <p:cNvSpPr/>
            <p:nvPr/>
          </p:nvSpPr>
          <p:spPr bwMode="auto">
            <a:xfrm>
              <a:off x="8836025" y="4089401"/>
              <a:ext cx="117475" cy="65088"/>
            </a:xfrm>
            <a:custGeom>
              <a:avLst/>
              <a:gdLst>
                <a:gd name="T0" fmla="*/ 10 w 44"/>
                <a:gd name="T1" fmla="*/ 21 h 24"/>
                <a:gd name="T2" fmla="*/ 33 w 44"/>
                <a:gd name="T3" fmla="*/ 7 h 24"/>
                <a:gd name="T4" fmla="*/ 37 w 44"/>
                <a:gd name="T5" fmla="*/ 1 h 24"/>
                <a:gd name="T6" fmla="*/ 16 w 44"/>
                <a:gd name="T7" fmla="*/ 1 h 24"/>
                <a:gd name="T8" fmla="*/ 5 w 44"/>
                <a:gd name="T9" fmla="*/ 10 h 24"/>
                <a:gd name="T10" fmla="*/ 1 w 44"/>
                <a:gd name="T11" fmla="*/ 13 h 24"/>
                <a:gd name="T12" fmla="*/ 10 w 44"/>
                <a:gd name="T13" fmla="*/ 21 h 24"/>
              </a:gdLst>
              <a:ahLst/>
              <a:cxnLst>
                <a:cxn ang="0">
                  <a:pos x="T0" y="T1"/>
                </a:cxn>
                <a:cxn ang="0">
                  <a:pos x="T2" y="T3"/>
                </a:cxn>
                <a:cxn ang="0">
                  <a:pos x="T4" y="T5"/>
                </a:cxn>
                <a:cxn ang="0">
                  <a:pos x="T6" y="T7"/>
                </a:cxn>
                <a:cxn ang="0">
                  <a:pos x="T8" y="T9"/>
                </a:cxn>
                <a:cxn ang="0">
                  <a:pos x="T10" y="T11"/>
                </a:cxn>
                <a:cxn ang="0">
                  <a:pos x="T12" y="T13"/>
                </a:cxn>
              </a:cxnLst>
              <a:rect l="0" t="0" r="r" b="b"/>
              <a:pathLst>
                <a:path w="44" h="24">
                  <a:moveTo>
                    <a:pt x="10" y="21"/>
                  </a:moveTo>
                  <a:cubicBezTo>
                    <a:pt x="16" y="18"/>
                    <a:pt x="30" y="9"/>
                    <a:pt x="33" y="7"/>
                  </a:cubicBezTo>
                  <a:cubicBezTo>
                    <a:pt x="37" y="5"/>
                    <a:pt x="44" y="1"/>
                    <a:pt x="37" y="1"/>
                  </a:cubicBezTo>
                  <a:cubicBezTo>
                    <a:pt x="31" y="1"/>
                    <a:pt x="20" y="0"/>
                    <a:pt x="16" y="1"/>
                  </a:cubicBezTo>
                  <a:cubicBezTo>
                    <a:pt x="12" y="2"/>
                    <a:pt x="6" y="8"/>
                    <a:pt x="5" y="10"/>
                  </a:cubicBezTo>
                  <a:cubicBezTo>
                    <a:pt x="4" y="12"/>
                    <a:pt x="3" y="13"/>
                    <a:pt x="1" y="13"/>
                  </a:cubicBezTo>
                  <a:cubicBezTo>
                    <a:pt x="0" y="13"/>
                    <a:pt x="4" y="24"/>
                    <a:pt x="1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23" name="Freeform 186"/>
            <p:cNvSpPr/>
            <p:nvPr/>
          </p:nvSpPr>
          <p:spPr bwMode="auto">
            <a:xfrm>
              <a:off x="8704263" y="4113213"/>
              <a:ext cx="80963" cy="33338"/>
            </a:xfrm>
            <a:custGeom>
              <a:avLst/>
              <a:gdLst>
                <a:gd name="T0" fmla="*/ 20 w 30"/>
                <a:gd name="T1" fmla="*/ 11 h 12"/>
                <a:gd name="T2" fmla="*/ 0 w 30"/>
                <a:gd name="T3" fmla="*/ 4 h 12"/>
                <a:gd name="T4" fmla="*/ 9 w 30"/>
                <a:gd name="T5" fmla="*/ 1 h 12"/>
                <a:gd name="T6" fmla="*/ 20 w 30"/>
                <a:gd name="T7" fmla="*/ 11 h 12"/>
              </a:gdLst>
              <a:ahLst/>
              <a:cxnLst>
                <a:cxn ang="0">
                  <a:pos x="T0" y="T1"/>
                </a:cxn>
                <a:cxn ang="0">
                  <a:pos x="T2" y="T3"/>
                </a:cxn>
                <a:cxn ang="0">
                  <a:pos x="T4" y="T5"/>
                </a:cxn>
                <a:cxn ang="0">
                  <a:pos x="T6" y="T7"/>
                </a:cxn>
              </a:cxnLst>
              <a:rect l="0" t="0" r="r" b="b"/>
              <a:pathLst>
                <a:path w="30" h="12">
                  <a:moveTo>
                    <a:pt x="20" y="11"/>
                  </a:moveTo>
                  <a:cubicBezTo>
                    <a:pt x="13" y="12"/>
                    <a:pt x="0" y="4"/>
                    <a:pt x="0" y="4"/>
                  </a:cubicBezTo>
                  <a:cubicBezTo>
                    <a:pt x="0" y="4"/>
                    <a:pt x="6" y="0"/>
                    <a:pt x="9" y="1"/>
                  </a:cubicBezTo>
                  <a:cubicBezTo>
                    <a:pt x="12" y="3"/>
                    <a:pt x="30" y="10"/>
                    <a:pt x="2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24" name="Freeform 187"/>
            <p:cNvSpPr/>
            <p:nvPr/>
          </p:nvSpPr>
          <p:spPr bwMode="auto">
            <a:xfrm>
              <a:off x="8293100" y="4029076"/>
              <a:ext cx="536575" cy="82550"/>
            </a:xfrm>
            <a:custGeom>
              <a:avLst/>
              <a:gdLst>
                <a:gd name="T0" fmla="*/ 18 w 201"/>
                <a:gd name="T1" fmla="*/ 1 h 31"/>
                <a:gd name="T2" fmla="*/ 5 w 201"/>
                <a:gd name="T3" fmla="*/ 13 h 31"/>
                <a:gd name="T4" fmla="*/ 27 w 201"/>
                <a:gd name="T5" fmla="*/ 20 h 31"/>
                <a:gd name="T6" fmla="*/ 55 w 201"/>
                <a:gd name="T7" fmla="*/ 23 h 31"/>
                <a:gd name="T8" fmla="*/ 80 w 201"/>
                <a:gd name="T9" fmla="*/ 25 h 31"/>
                <a:gd name="T10" fmla="*/ 92 w 201"/>
                <a:gd name="T11" fmla="*/ 28 h 31"/>
                <a:gd name="T12" fmla="*/ 117 w 201"/>
                <a:gd name="T13" fmla="*/ 28 h 31"/>
                <a:gd name="T14" fmla="*/ 130 w 201"/>
                <a:gd name="T15" fmla="*/ 30 h 31"/>
                <a:gd name="T16" fmla="*/ 143 w 201"/>
                <a:gd name="T17" fmla="*/ 29 h 31"/>
                <a:gd name="T18" fmla="*/ 177 w 201"/>
                <a:gd name="T19" fmla="*/ 28 h 31"/>
                <a:gd name="T20" fmla="*/ 189 w 201"/>
                <a:gd name="T21" fmla="*/ 29 h 31"/>
                <a:gd name="T22" fmla="*/ 200 w 201"/>
                <a:gd name="T23" fmla="*/ 25 h 31"/>
                <a:gd name="T24" fmla="*/ 172 w 201"/>
                <a:gd name="T25" fmla="*/ 27 h 31"/>
                <a:gd name="T26" fmla="*/ 153 w 201"/>
                <a:gd name="T27" fmla="*/ 24 h 31"/>
                <a:gd name="T28" fmla="*/ 130 w 201"/>
                <a:gd name="T29" fmla="*/ 24 h 31"/>
                <a:gd name="T30" fmla="*/ 122 w 201"/>
                <a:gd name="T31" fmla="*/ 24 h 31"/>
                <a:gd name="T32" fmla="*/ 98 w 201"/>
                <a:gd name="T33" fmla="*/ 17 h 31"/>
                <a:gd name="T34" fmla="*/ 91 w 201"/>
                <a:gd name="T35" fmla="*/ 11 h 31"/>
                <a:gd name="T36" fmla="*/ 77 w 201"/>
                <a:gd name="T37" fmla="*/ 12 h 31"/>
                <a:gd name="T38" fmla="*/ 67 w 201"/>
                <a:gd name="T39" fmla="*/ 10 h 31"/>
                <a:gd name="T40" fmla="*/ 43 w 201"/>
                <a:gd name="T41" fmla="*/ 7 h 31"/>
                <a:gd name="T42" fmla="*/ 27 w 201"/>
                <a:gd name="T43" fmla="*/ 3 h 31"/>
                <a:gd name="T44" fmla="*/ 18 w 201"/>
                <a:gd name="T4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1" h="31">
                  <a:moveTo>
                    <a:pt x="18" y="1"/>
                  </a:moveTo>
                  <a:cubicBezTo>
                    <a:pt x="9" y="5"/>
                    <a:pt x="0" y="11"/>
                    <a:pt x="5" y="13"/>
                  </a:cubicBezTo>
                  <a:cubicBezTo>
                    <a:pt x="9" y="15"/>
                    <a:pt x="17" y="21"/>
                    <a:pt x="27" y="20"/>
                  </a:cubicBezTo>
                  <a:cubicBezTo>
                    <a:pt x="38" y="20"/>
                    <a:pt x="40" y="23"/>
                    <a:pt x="55" y="23"/>
                  </a:cubicBezTo>
                  <a:cubicBezTo>
                    <a:pt x="70" y="22"/>
                    <a:pt x="77" y="25"/>
                    <a:pt x="80" y="25"/>
                  </a:cubicBezTo>
                  <a:cubicBezTo>
                    <a:pt x="83" y="25"/>
                    <a:pt x="82" y="28"/>
                    <a:pt x="92" y="28"/>
                  </a:cubicBezTo>
                  <a:cubicBezTo>
                    <a:pt x="101" y="29"/>
                    <a:pt x="112" y="28"/>
                    <a:pt x="117" y="28"/>
                  </a:cubicBezTo>
                  <a:cubicBezTo>
                    <a:pt x="122" y="28"/>
                    <a:pt x="123" y="29"/>
                    <a:pt x="130" y="30"/>
                  </a:cubicBezTo>
                  <a:cubicBezTo>
                    <a:pt x="137" y="31"/>
                    <a:pt x="126" y="29"/>
                    <a:pt x="143" y="29"/>
                  </a:cubicBezTo>
                  <a:cubicBezTo>
                    <a:pt x="159" y="30"/>
                    <a:pt x="170" y="27"/>
                    <a:pt x="177" y="28"/>
                  </a:cubicBezTo>
                  <a:cubicBezTo>
                    <a:pt x="184" y="28"/>
                    <a:pt x="186" y="29"/>
                    <a:pt x="189" y="29"/>
                  </a:cubicBezTo>
                  <a:cubicBezTo>
                    <a:pt x="191" y="29"/>
                    <a:pt x="201" y="27"/>
                    <a:pt x="200" y="25"/>
                  </a:cubicBezTo>
                  <a:cubicBezTo>
                    <a:pt x="198" y="22"/>
                    <a:pt x="177" y="29"/>
                    <a:pt x="172" y="27"/>
                  </a:cubicBezTo>
                  <a:cubicBezTo>
                    <a:pt x="168" y="25"/>
                    <a:pt x="156" y="24"/>
                    <a:pt x="153" y="24"/>
                  </a:cubicBezTo>
                  <a:cubicBezTo>
                    <a:pt x="150" y="25"/>
                    <a:pt x="136" y="24"/>
                    <a:pt x="130" y="24"/>
                  </a:cubicBezTo>
                  <a:cubicBezTo>
                    <a:pt x="124" y="24"/>
                    <a:pt x="137" y="27"/>
                    <a:pt x="122" y="24"/>
                  </a:cubicBezTo>
                  <a:cubicBezTo>
                    <a:pt x="107" y="21"/>
                    <a:pt x="98" y="17"/>
                    <a:pt x="98" y="17"/>
                  </a:cubicBezTo>
                  <a:cubicBezTo>
                    <a:pt x="98" y="17"/>
                    <a:pt x="102" y="11"/>
                    <a:pt x="91" y="11"/>
                  </a:cubicBezTo>
                  <a:cubicBezTo>
                    <a:pt x="79" y="12"/>
                    <a:pt x="77" y="12"/>
                    <a:pt x="77" y="12"/>
                  </a:cubicBezTo>
                  <a:cubicBezTo>
                    <a:pt x="77" y="12"/>
                    <a:pt x="84" y="12"/>
                    <a:pt x="67" y="10"/>
                  </a:cubicBezTo>
                  <a:cubicBezTo>
                    <a:pt x="51" y="7"/>
                    <a:pt x="49" y="7"/>
                    <a:pt x="43" y="7"/>
                  </a:cubicBezTo>
                  <a:cubicBezTo>
                    <a:pt x="38" y="7"/>
                    <a:pt x="31" y="6"/>
                    <a:pt x="27" y="3"/>
                  </a:cubicBezTo>
                  <a:cubicBezTo>
                    <a:pt x="22" y="0"/>
                    <a:pt x="18" y="1"/>
                    <a:pt x="1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25" name="Freeform 188"/>
            <p:cNvSpPr/>
            <p:nvPr/>
          </p:nvSpPr>
          <p:spPr bwMode="auto">
            <a:xfrm>
              <a:off x="7967663" y="3748088"/>
              <a:ext cx="365125" cy="290513"/>
            </a:xfrm>
            <a:custGeom>
              <a:avLst/>
              <a:gdLst>
                <a:gd name="T0" fmla="*/ 122 w 137"/>
                <a:gd name="T1" fmla="*/ 103 h 109"/>
                <a:gd name="T2" fmla="*/ 101 w 137"/>
                <a:gd name="T3" fmla="*/ 94 h 109"/>
                <a:gd name="T4" fmla="*/ 79 w 137"/>
                <a:gd name="T5" fmla="*/ 81 h 109"/>
                <a:gd name="T6" fmla="*/ 51 w 137"/>
                <a:gd name="T7" fmla="*/ 47 h 109"/>
                <a:gd name="T8" fmla="*/ 27 w 137"/>
                <a:gd name="T9" fmla="*/ 30 h 109"/>
                <a:gd name="T10" fmla="*/ 0 w 137"/>
                <a:gd name="T11" fmla="*/ 4 h 109"/>
                <a:gd name="T12" fmla="*/ 23 w 137"/>
                <a:gd name="T13" fmla="*/ 1 h 109"/>
                <a:gd name="T14" fmla="*/ 52 w 137"/>
                <a:gd name="T15" fmla="*/ 24 h 109"/>
                <a:gd name="T16" fmla="*/ 117 w 137"/>
                <a:gd name="T17" fmla="*/ 66 h 109"/>
                <a:gd name="T18" fmla="*/ 123 w 137"/>
                <a:gd name="T19" fmla="*/ 87 h 109"/>
                <a:gd name="T20" fmla="*/ 122 w 137"/>
                <a:gd name="T21" fmla="*/ 10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 h="109">
                  <a:moveTo>
                    <a:pt x="122" y="103"/>
                  </a:moveTo>
                  <a:cubicBezTo>
                    <a:pt x="121" y="103"/>
                    <a:pt x="112" y="100"/>
                    <a:pt x="101" y="94"/>
                  </a:cubicBezTo>
                  <a:cubicBezTo>
                    <a:pt x="90" y="87"/>
                    <a:pt x="87" y="89"/>
                    <a:pt x="79" y="81"/>
                  </a:cubicBezTo>
                  <a:cubicBezTo>
                    <a:pt x="70" y="73"/>
                    <a:pt x="59" y="55"/>
                    <a:pt x="51" y="47"/>
                  </a:cubicBezTo>
                  <a:cubicBezTo>
                    <a:pt x="43" y="40"/>
                    <a:pt x="47" y="44"/>
                    <a:pt x="27" y="30"/>
                  </a:cubicBezTo>
                  <a:cubicBezTo>
                    <a:pt x="7" y="16"/>
                    <a:pt x="0" y="4"/>
                    <a:pt x="0" y="4"/>
                  </a:cubicBezTo>
                  <a:cubicBezTo>
                    <a:pt x="0" y="4"/>
                    <a:pt x="19" y="0"/>
                    <a:pt x="23" y="1"/>
                  </a:cubicBezTo>
                  <a:cubicBezTo>
                    <a:pt x="27" y="3"/>
                    <a:pt x="31" y="11"/>
                    <a:pt x="52" y="24"/>
                  </a:cubicBezTo>
                  <a:cubicBezTo>
                    <a:pt x="72" y="37"/>
                    <a:pt x="112" y="58"/>
                    <a:pt x="117" y="66"/>
                  </a:cubicBezTo>
                  <a:cubicBezTo>
                    <a:pt x="122" y="74"/>
                    <a:pt x="119" y="82"/>
                    <a:pt x="123" y="87"/>
                  </a:cubicBezTo>
                  <a:cubicBezTo>
                    <a:pt x="127" y="92"/>
                    <a:pt x="137" y="109"/>
                    <a:pt x="122"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26" name="Freeform 189"/>
            <p:cNvSpPr/>
            <p:nvPr/>
          </p:nvSpPr>
          <p:spPr bwMode="auto">
            <a:xfrm>
              <a:off x="7500938" y="3651251"/>
              <a:ext cx="111125" cy="92075"/>
            </a:xfrm>
            <a:custGeom>
              <a:avLst/>
              <a:gdLst>
                <a:gd name="T0" fmla="*/ 11 w 42"/>
                <a:gd name="T1" fmla="*/ 0 h 34"/>
                <a:gd name="T2" fmla="*/ 6 w 42"/>
                <a:gd name="T3" fmla="*/ 15 h 34"/>
                <a:gd name="T4" fmla="*/ 14 w 42"/>
                <a:gd name="T5" fmla="*/ 31 h 34"/>
                <a:gd name="T6" fmla="*/ 23 w 42"/>
                <a:gd name="T7" fmla="*/ 32 h 34"/>
                <a:gd name="T8" fmla="*/ 35 w 42"/>
                <a:gd name="T9" fmla="*/ 25 h 34"/>
                <a:gd name="T10" fmla="*/ 42 w 42"/>
                <a:gd name="T11" fmla="*/ 23 h 34"/>
                <a:gd name="T12" fmla="*/ 17 w 42"/>
                <a:gd name="T13" fmla="*/ 6 h 34"/>
                <a:gd name="T14" fmla="*/ 11 w 42"/>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4">
                  <a:moveTo>
                    <a:pt x="11" y="0"/>
                  </a:moveTo>
                  <a:cubicBezTo>
                    <a:pt x="2" y="3"/>
                    <a:pt x="0" y="4"/>
                    <a:pt x="6" y="15"/>
                  </a:cubicBezTo>
                  <a:cubicBezTo>
                    <a:pt x="12" y="26"/>
                    <a:pt x="10" y="30"/>
                    <a:pt x="14" y="31"/>
                  </a:cubicBezTo>
                  <a:cubicBezTo>
                    <a:pt x="19" y="31"/>
                    <a:pt x="20" y="34"/>
                    <a:pt x="23" y="32"/>
                  </a:cubicBezTo>
                  <a:cubicBezTo>
                    <a:pt x="27" y="31"/>
                    <a:pt x="32" y="27"/>
                    <a:pt x="35" y="25"/>
                  </a:cubicBezTo>
                  <a:cubicBezTo>
                    <a:pt x="38" y="23"/>
                    <a:pt x="42" y="23"/>
                    <a:pt x="42" y="23"/>
                  </a:cubicBezTo>
                  <a:cubicBezTo>
                    <a:pt x="42" y="23"/>
                    <a:pt x="20" y="9"/>
                    <a:pt x="17" y="6"/>
                  </a:cubicBezTo>
                  <a:cubicBezTo>
                    <a:pt x="14" y="4"/>
                    <a:pt x="11"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27" name="Freeform 190"/>
            <p:cNvSpPr/>
            <p:nvPr/>
          </p:nvSpPr>
          <p:spPr bwMode="auto">
            <a:xfrm>
              <a:off x="10390188" y="4995863"/>
              <a:ext cx="203200" cy="200025"/>
            </a:xfrm>
            <a:custGeom>
              <a:avLst/>
              <a:gdLst>
                <a:gd name="T0" fmla="*/ 14 w 76"/>
                <a:gd name="T1" fmla="*/ 69 h 75"/>
                <a:gd name="T2" fmla="*/ 37 w 76"/>
                <a:gd name="T3" fmla="*/ 74 h 75"/>
                <a:gd name="T4" fmla="*/ 57 w 76"/>
                <a:gd name="T5" fmla="*/ 62 h 75"/>
                <a:gd name="T6" fmla="*/ 57 w 76"/>
                <a:gd name="T7" fmla="*/ 48 h 75"/>
                <a:gd name="T8" fmla="*/ 71 w 76"/>
                <a:gd name="T9" fmla="*/ 33 h 75"/>
                <a:gd name="T10" fmla="*/ 72 w 76"/>
                <a:gd name="T11" fmla="*/ 20 h 75"/>
                <a:gd name="T12" fmla="*/ 69 w 76"/>
                <a:gd name="T13" fmla="*/ 9 h 75"/>
                <a:gd name="T14" fmla="*/ 51 w 76"/>
                <a:gd name="T15" fmla="*/ 0 h 75"/>
                <a:gd name="T16" fmla="*/ 50 w 76"/>
                <a:gd name="T17" fmla="*/ 10 h 75"/>
                <a:gd name="T18" fmla="*/ 47 w 76"/>
                <a:gd name="T19" fmla="*/ 30 h 75"/>
                <a:gd name="T20" fmla="*/ 27 w 76"/>
                <a:gd name="T21" fmla="*/ 38 h 75"/>
                <a:gd name="T22" fmla="*/ 20 w 76"/>
                <a:gd name="T23" fmla="*/ 48 h 75"/>
                <a:gd name="T24" fmla="*/ 1 w 76"/>
                <a:gd name="T25" fmla="*/ 65 h 75"/>
                <a:gd name="T26" fmla="*/ 14 w 76"/>
                <a:gd name="T27" fmla="*/ 6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5">
                  <a:moveTo>
                    <a:pt x="14" y="69"/>
                  </a:moveTo>
                  <a:cubicBezTo>
                    <a:pt x="22" y="70"/>
                    <a:pt x="29" y="75"/>
                    <a:pt x="37" y="74"/>
                  </a:cubicBezTo>
                  <a:cubicBezTo>
                    <a:pt x="46" y="74"/>
                    <a:pt x="61" y="64"/>
                    <a:pt x="57" y="62"/>
                  </a:cubicBezTo>
                  <a:cubicBezTo>
                    <a:pt x="54" y="60"/>
                    <a:pt x="52" y="58"/>
                    <a:pt x="57" y="48"/>
                  </a:cubicBezTo>
                  <a:cubicBezTo>
                    <a:pt x="61" y="38"/>
                    <a:pt x="72" y="38"/>
                    <a:pt x="71" y="33"/>
                  </a:cubicBezTo>
                  <a:cubicBezTo>
                    <a:pt x="70" y="28"/>
                    <a:pt x="72" y="24"/>
                    <a:pt x="72" y="20"/>
                  </a:cubicBezTo>
                  <a:cubicBezTo>
                    <a:pt x="71" y="15"/>
                    <a:pt x="76" y="13"/>
                    <a:pt x="69" y="9"/>
                  </a:cubicBezTo>
                  <a:cubicBezTo>
                    <a:pt x="63" y="5"/>
                    <a:pt x="51" y="0"/>
                    <a:pt x="51" y="0"/>
                  </a:cubicBezTo>
                  <a:cubicBezTo>
                    <a:pt x="51" y="0"/>
                    <a:pt x="48" y="0"/>
                    <a:pt x="50" y="10"/>
                  </a:cubicBezTo>
                  <a:cubicBezTo>
                    <a:pt x="52" y="20"/>
                    <a:pt x="59" y="29"/>
                    <a:pt x="47" y="30"/>
                  </a:cubicBezTo>
                  <a:cubicBezTo>
                    <a:pt x="35" y="30"/>
                    <a:pt x="34" y="35"/>
                    <a:pt x="27" y="38"/>
                  </a:cubicBezTo>
                  <a:cubicBezTo>
                    <a:pt x="20" y="40"/>
                    <a:pt x="31" y="45"/>
                    <a:pt x="20" y="48"/>
                  </a:cubicBezTo>
                  <a:cubicBezTo>
                    <a:pt x="8" y="51"/>
                    <a:pt x="0" y="61"/>
                    <a:pt x="1" y="65"/>
                  </a:cubicBezTo>
                  <a:cubicBezTo>
                    <a:pt x="2" y="68"/>
                    <a:pt x="14" y="69"/>
                    <a:pt x="14"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28" name="Freeform 191"/>
            <p:cNvSpPr/>
            <p:nvPr/>
          </p:nvSpPr>
          <p:spPr bwMode="auto">
            <a:xfrm>
              <a:off x="10475913" y="4795838"/>
              <a:ext cx="228600" cy="223838"/>
            </a:xfrm>
            <a:custGeom>
              <a:avLst/>
              <a:gdLst>
                <a:gd name="T0" fmla="*/ 57 w 86"/>
                <a:gd name="T1" fmla="*/ 80 h 84"/>
                <a:gd name="T2" fmla="*/ 51 w 86"/>
                <a:gd name="T3" fmla="*/ 68 h 84"/>
                <a:gd name="T4" fmla="*/ 40 w 86"/>
                <a:gd name="T5" fmla="*/ 61 h 84"/>
                <a:gd name="T6" fmla="*/ 32 w 86"/>
                <a:gd name="T7" fmla="*/ 53 h 84"/>
                <a:gd name="T8" fmla="*/ 45 w 86"/>
                <a:gd name="T9" fmla="*/ 51 h 84"/>
                <a:gd name="T10" fmla="*/ 34 w 86"/>
                <a:gd name="T11" fmla="*/ 34 h 84"/>
                <a:gd name="T12" fmla="*/ 0 w 86"/>
                <a:gd name="T13" fmla="*/ 0 h 84"/>
                <a:gd name="T14" fmla="*/ 32 w 86"/>
                <a:gd name="T15" fmla="*/ 17 h 84"/>
                <a:gd name="T16" fmla="*/ 57 w 86"/>
                <a:gd name="T17" fmla="*/ 35 h 84"/>
                <a:gd name="T18" fmla="*/ 70 w 86"/>
                <a:gd name="T19" fmla="*/ 43 h 84"/>
                <a:gd name="T20" fmla="*/ 79 w 86"/>
                <a:gd name="T21" fmla="*/ 34 h 84"/>
                <a:gd name="T22" fmla="*/ 80 w 86"/>
                <a:gd name="T23" fmla="*/ 43 h 84"/>
                <a:gd name="T24" fmla="*/ 80 w 86"/>
                <a:gd name="T25" fmla="*/ 57 h 84"/>
                <a:gd name="T26" fmla="*/ 69 w 86"/>
                <a:gd name="T27" fmla="*/ 59 h 84"/>
                <a:gd name="T28" fmla="*/ 69 w 86"/>
                <a:gd name="T29" fmla="*/ 66 h 84"/>
                <a:gd name="T30" fmla="*/ 57 w 86"/>
                <a:gd name="T31" fmla="*/ 8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84">
                  <a:moveTo>
                    <a:pt x="57" y="80"/>
                  </a:moveTo>
                  <a:cubicBezTo>
                    <a:pt x="53" y="79"/>
                    <a:pt x="52" y="71"/>
                    <a:pt x="51" y="68"/>
                  </a:cubicBezTo>
                  <a:cubicBezTo>
                    <a:pt x="50" y="64"/>
                    <a:pt x="40" y="61"/>
                    <a:pt x="40" y="61"/>
                  </a:cubicBezTo>
                  <a:cubicBezTo>
                    <a:pt x="40" y="61"/>
                    <a:pt x="32" y="55"/>
                    <a:pt x="32" y="53"/>
                  </a:cubicBezTo>
                  <a:cubicBezTo>
                    <a:pt x="33" y="51"/>
                    <a:pt x="47" y="53"/>
                    <a:pt x="45" y="51"/>
                  </a:cubicBezTo>
                  <a:cubicBezTo>
                    <a:pt x="43" y="48"/>
                    <a:pt x="44" y="41"/>
                    <a:pt x="34" y="34"/>
                  </a:cubicBezTo>
                  <a:cubicBezTo>
                    <a:pt x="25" y="28"/>
                    <a:pt x="0" y="0"/>
                    <a:pt x="0" y="0"/>
                  </a:cubicBezTo>
                  <a:cubicBezTo>
                    <a:pt x="0" y="0"/>
                    <a:pt x="15" y="10"/>
                    <a:pt x="32" y="17"/>
                  </a:cubicBezTo>
                  <a:cubicBezTo>
                    <a:pt x="50" y="24"/>
                    <a:pt x="56" y="32"/>
                    <a:pt x="57" y="35"/>
                  </a:cubicBezTo>
                  <a:cubicBezTo>
                    <a:pt x="58" y="39"/>
                    <a:pt x="71" y="47"/>
                    <a:pt x="70" y="43"/>
                  </a:cubicBezTo>
                  <a:cubicBezTo>
                    <a:pt x="70" y="39"/>
                    <a:pt x="77" y="31"/>
                    <a:pt x="79" y="34"/>
                  </a:cubicBezTo>
                  <a:cubicBezTo>
                    <a:pt x="80" y="36"/>
                    <a:pt x="84" y="41"/>
                    <a:pt x="80" y="43"/>
                  </a:cubicBezTo>
                  <a:cubicBezTo>
                    <a:pt x="76" y="45"/>
                    <a:pt x="86" y="56"/>
                    <a:pt x="80" y="57"/>
                  </a:cubicBezTo>
                  <a:cubicBezTo>
                    <a:pt x="75" y="57"/>
                    <a:pt x="69" y="59"/>
                    <a:pt x="69" y="59"/>
                  </a:cubicBezTo>
                  <a:cubicBezTo>
                    <a:pt x="69" y="66"/>
                    <a:pt x="69" y="66"/>
                    <a:pt x="69" y="66"/>
                  </a:cubicBezTo>
                  <a:cubicBezTo>
                    <a:pt x="69" y="66"/>
                    <a:pt x="72" y="84"/>
                    <a:pt x="57"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29" name="Freeform 192"/>
            <p:cNvSpPr/>
            <p:nvPr/>
          </p:nvSpPr>
          <p:spPr bwMode="auto">
            <a:xfrm>
              <a:off x="8632825" y="4151313"/>
              <a:ext cx="1241425" cy="809625"/>
            </a:xfrm>
            <a:custGeom>
              <a:avLst/>
              <a:gdLst>
                <a:gd name="T0" fmla="*/ 254 w 465"/>
                <a:gd name="T1" fmla="*/ 230 h 303"/>
                <a:gd name="T2" fmla="*/ 211 w 465"/>
                <a:gd name="T3" fmla="*/ 217 h 303"/>
                <a:gd name="T4" fmla="*/ 146 w 465"/>
                <a:gd name="T5" fmla="*/ 232 h 303"/>
                <a:gd name="T6" fmla="*/ 126 w 465"/>
                <a:gd name="T7" fmla="*/ 244 h 303"/>
                <a:gd name="T8" fmla="*/ 106 w 465"/>
                <a:gd name="T9" fmla="*/ 244 h 303"/>
                <a:gd name="T10" fmla="*/ 88 w 465"/>
                <a:gd name="T11" fmla="*/ 251 h 303"/>
                <a:gd name="T12" fmla="*/ 77 w 465"/>
                <a:gd name="T13" fmla="*/ 256 h 303"/>
                <a:gd name="T14" fmla="*/ 45 w 465"/>
                <a:gd name="T15" fmla="*/ 248 h 303"/>
                <a:gd name="T16" fmla="*/ 38 w 465"/>
                <a:gd name="T17" fmla="*/ 232 h 303"/>
                <a:gd name="T18" fmla="*/ 27 w 465"/>
                <a:gd name="T19" fmla="*/ 201 h 303"/>
                <a:gd name="T20" fmla="*/ 14 w 465"/>
                <a:gd name="T21" fmla="*/ 180 h 303"/>
                <a:gd name="T22" fmla="*/ 0 w 465"/>
                <a:gd name="T23" fmla="*/ 155 h 303"/>
                <a:gd name="T24" fmla="*/ 5 w 465"/>
                <a:gd name="T25" fmla="*/ 145 h 303"/>
                <a:gd name="T26" fmla="*/ 11 w 465"/>
                <a:gd name="T27" fmla="*/ 108 h 303"/>
                <a:gd name="T28" fmla="*/ 80 w 465"/>
                <a:gd name="T29" fmla="*/ 65 h 303"/>
                <a:gd name="T30" fmla="*/ 96 w 465"/>
                <a:gd name="T31" fmla="*/ 59 h 303"/>
                <a:gd name="T32" fmla="*/ 104 w 465"/>
                <a:gd name="T33" fmla="*/ 38 h 303"/>
                <a:gd name="T34" fmla="*/ 145 w 465"/>
                <a:gd name="T35" fmla="*/ 41 h 303"/>
                <a:gd name="T36" fmla="*/ 152 w 465"/>
                <a:gd name="T37" fmla="*/ 30 h 303"/>
                <a:gd name="T38" fmla="*/ 166 w 465"/>
                <a:gd name="T39" fmla="*/ 16 h 303"/>
                <a:gd name="T40" fmla="*/ 171 w 465"/>
                <a:gd name="T41" fmla="*/ 6 h 303"/>
                <a:gd name="T42" fmla="*/ 200 w 465"/>
                <a:gd name="T43" fmla="*/ 11 h 303"/>
                <a:gd name="T44" fmla="*/ 230 w 465"/>
                <a:gd name="T45" fmla="*/ 16 h 303"/>
                <a:gd name="T46" fmla="*/ 234 w 465"/>
                <a:gd name="T47" fmla="*/ 47 h 303"/>
                <a:gd name="T48" fmla="*/ 266 w 465"/>
                <a:gd name="T49" fmla="*/ 64 h 303"/>
                <a:gd name="T50" fmla="*/ 290 w 465"/>
                <a:gd name="T51" fmla="*/ 59 h 303"/>
                <a:gd name="T52" fmla="*/ 282 w 465"/>
                <a:gd name="T53" fmla="*/ 12 h 303"/>
                <a:gd name="T54" fmla="*/ 288 w 465"/>
                <a:gd name="T55" fmla="*/ 1 h 303"/>
                <a:gd name="T56" fmla="*/ 310 w 465"/>
                <a:gd name="T57" fmla="*/ 29 h 303"/>
                <a:gd name="T58" fmla="*/ 337 w 465"/>
                <a:gd name="T59" fmla="*/ 51 h 303"/>
                <a:gd name="T60" fmla="*/ 348 w 465"/>
                <a:gd name="T61" fmla="*/ 75 h 303"/>
                <a:gd name="T62" fmla="*/ 372 w 465"/>
                <a:gd name="T63" fmla="*/ 91 h 303"/>
                <a:gd name="T64" fmla="*/ 406 w 465"/>
                <a:gd name="T65" fmla="*/ 118 h 303"/>
                <a:gd name="T66" fmla="*/ 430 w 465"/>
                <a:gd name="T67" fmla="*/ 133 h 303"/>
                <a:gd name="T68" fmla="*/ 456 w 465"/>
                <a:gd name="T69" fmla="*/ 189 h 303"/>
                <a:gd name="T70" fmla="*/ 456 w 465"/>
                <a:gd name="T71" fmla="*/ 228 h 303"/>
                <a:gd name="T72" fmla="*/ 444 w 465"/>
                <a:gd name="T73" fmla="*/ 265 h 303"/>
                <a:gd name="T74" fmla="*/ 420 w 465"/>
                <a:gd name="T75" fmla="*/ 281 h 303"/>
                <a:gd name="T76" fmla="*/ 410 w 465"/>
                <a:gd name="T77" fmla="*/ 296 h 303"/>
                <a:gd name="T78" fmla="*/ 391 w 465"/>
                <a:gd name="T79" fmla="*/ 283 h 303"/>
                <a:gd name="T80" fmla="*/ 373 w 465"/>
                <a:gd name="T81" fmla="*/ 298 h 303"/>
                <a:gd name="T82" fmla="*/ 341 w 465"/>
                <a:gd name="T83" fmla="*/ 286 h 303"/>
                <a:gd name="T84" fmla="*/ 324 w 465"/>
                <a:gd name="T85" fmla="*/ 259 h 303"/>
                <a:gd name="T86" fmla="*/ 296 w 465"/>
                <a:gd name="T87" fmla="*/ 259 h 303"/>
                <a:gd name="T88" fmla="*/ 269 w 465"/>
                <a:gd name="T89" fmla="*/ 2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5" h="303">
                  <a:moveTo>
                    <a:pt x="269" y="251"/>
                  </a:moveTo>
                  <a:cubicBezTo>
                    <a:pt x="259" y="244"/>
                    <a:pt x="264" y="238"/>
                    <a:pt x="254" y="230"/>
                  </a:cubicBezTo>
                  <a:cubicBezTo>
                    <a:pt x="244" y="223"/>
                    <a:pt x="263" y="223"/>
                    <a:pt x="237" y="220"/>
                  </a:cubicBezTo>
                  <a:cubicBezTo>
                    <a:pt x="211" y="217"/>
                    <a:pt x="211" y="214"/>
                    <a:pt x="211" y="217"/>
                  </a:cubicBezTo>
                  <a:cubicBezTo>
                    <a:pt x="211" y="219"/>
                    <a:pt x="171" y="224"/>
                    <a:pt x="168" y="225"/>
                  </a:cubicBezTo>
                  <a:cubicBezTo>
                    <a:pt x="164" y="226"/>
                    <a:pt x="157" y="228"/>
                    <a:pt x="146" y="232"/>
                  </a:cubicBezTo>
                  <a:cubicBezTo>
                    <a:pt x="135" y="235"/>
                    <a:pt x="139" y="239"/>
                    <a:pt x="136" y="241"/>
                  </a:cubicBezTo>
                  <a:cubicBezTo>
                    <a:pt x="132" y="243"/>
                    <a:pt x="130" y="246"/>
                    <a:pt x="126" y="244"/>
                  </a:cubicBezTo>
                  <a:cubicBezTo>
                    <a:pt x="122" y="242"/>
                    <a:pt x="119" y="240"/>
                    <a:pt x="116" y="240"/>
                  </a:cubicBezTo>
                  <a:cubicBezTo>
                    <a:pt x="113" y="240"/>
                    <a:pt x="112" y="244"/>
                    <a:pt x="106" y="244"/>
                  </a:cubicBezTo>
                  <a:cubicBezTo>
                    <a:pt x="99" y="244"/>
                    <a:pt x="98" y="243"/>
                    <a:pt x="94" y="245"/>
                  </a:cubicBezTo>
                  <a:cubicBezTo>
                    <a:pt x="90" y="247"/>
                    <a:pt x="90" y="250"/>
                    <a:pt x="88" y="251"/>
                  </a:cubicBezTo>
                  <a:cubicBezTo>
                    <a:pt x="85" y="251"/>
                    <a:pt x="87" y="253"/>
                    <a:pt x="84" y="254"/>
                  </a:cubicBezTo>
                  <a:cubicBezTo>
                    <a:pt x="80" y="255"/>
                    <a:pt x="89" y="257"/>
                    <a:pt x="77" y="256"/>
                  </a:cubicBezTo>
                  <a:cubicBezTo>
                    <a:pt x="64" y="255"/>
                    <a:pt x="72" y="257"/>
                    <a:pt x="60" y="254"/>
                  </a:cubicBezTo>
                  <a:cubicBezTo>
                    <a:pt x="47" y="251"/>
                    <a:pt x="49" y="251"/>
                    <a:pt x="45" y="248"/>
                  </a:cubicBezTo>
                  <a:cubicBezTo>
                    <a:pt x="42" y="245"/>
                    <a:pt x="40" y="251"/>
                    <a:pt x="35" y="242"/>
                  </a:cubicBezTo>
                  <a:cubicBezTo>
                    <a:pt x="29" y="232"/>
                    <a:pt x="39" y="234"/>
                    <a:pt x="38" y="232"/>
                  </a:cubicBezTo>
                  <a:cubicBezTo>
                    <a:pt x="38" y="230"/>
                    <a:pt x="34" y="215"/>
                    <a:pt x="34" y="215"/>
                  </a:cubicBezTo>
                  <a:cubicBezTo>
                    <a:pt x="34" y="215"/>
                    <a:pt x="32" y="204"/>
                    <a:pt x="27" y="201"/>
                  </a:cubicBezTo>
                  <a:cubicBezTo>
                    <a:pt x="21" y="197"/>
                    <a:pt x="23" y="198"/>
                    <a:pt x="22" y="192"/>
                  </a:cubicBezTo>
                  <a:cubicBezTo>
                    <a:pt x="22" y="186"/>
                    <a:pt x="23" y="187"/>
                    <a:pt x="14" y="180"/>
                  </a:cubicBezTo>
                  <a:cubicBezTo>
                    <a:pt x="6" y="174"/>
                    <a:pt x="6" y="173"/>
                    <a:pt x="3" y="168"/>
                  </a:cubicBezTo>
                  <a:cubicBezTo>
                    <a:pt x="0" y="163"/>
                    <a:pt x="0" y="157"/>
                    <a:pt x="0" y="155"/>
                  </a:cubicBezTo>
                  <a:cubicBezTo>
                    <a:pt x="1" y="152"/>
                    <a:pt x="0" y="156"/>
                    <a:pt x="5" y="153"/>
                  </a:cubicBezTo>
                  <a:cubicBezTo>
                    <a:pt x="10" y="151"/>
                    <a:pt x="10" y="147"/>
                    <a:pt x="5" y="145"/>
                  </a:cubicBezTo>
                  <a:cubicBezTo>
                    <a:pt x="0" y="142"/>
                    <a:pt x="0" y="138"/>
                    <a:pt x="2" y="129"/>
                  </a:cubicBezTo>
                  <a:cubicBezTo>
                    <a:pt x="4" y="120"/>
                    <a:pt x="1" y="116"/>
                    <a:pt x="11" y="108"/>
                  </a:cubicBezTo>
                  <a:cubicBezTo>
                    <a:pt x="21" y="100"/>
                    <a:pt x="23" y="96"/>
                    <a:pt x="49" y="93"/>
                  </a:cubicBezTo>
                  <a:cubicBezTo>
                    <a:pt x="75" y="89"/>
                    <a:pt x="80" y="81"/>
                    <a:pt x="80" y="65"/>
                  </a:cubicBezTo>
                  <a:cubicBezTo>
                    <a:pt x="81" y="49"/>
                    <a:pt x="85" y="55"/>
                    <a:pt x="85" y="55"/>
                  </a:cubicBezTo>
                  <a:cubicBezTo>
                    <a:pt x="96" y="59"/>
                    <a:pt x="96" y="59"/>
                    <a:pt x="96" y="59"/>
                  </a:cubicBezTo>
                  <a:cubicBezTo>
                    <a:pt x="96" y="59"/>
                    <a:pt x="101" y="60"/>
                    <a:pt x="100" y="53"/>
                  </a:cubicBezTo>
                  <a:cubicBezTo>
                    <a:pt x="100" y="47"/>
                    <a:pt x="99" y="38"/>
                    <a:pt x="104" y="38"/>
                  </a:cubicBezTo>
                  <a:cubicBezTo>
                    <a:pt x="110" y="38"/>
                    <a:pt x="130" y="27"/>
                    <a:pt x="133" y="28"/>
                  </a:cubicBezTo>
                  <a:cubicBezTo>
                    <a:pt x="136" y="30"/>
                    <a:pt x="137" y="34"/>
                    <a:pt x="145" y="41"/>
                  </a:cubicBezTo>
                  <a:cubicBezTo>
                    <a:pt x="153" y="47"/>
                    <a:pt x="150" y="37"/>
                    <a:pt x="153" y="39"/>
                  </a:cubicBezTo>
                  <a:cubicBezTo>
                    <a:pt x="155" y="41"/>
                    <a:pt x="151" y="33"/>
                    <a:pt x="152" y="30"/>
                  </a:cubicBezTo>
                  <a:cubicBezTo>
                    <a:pt x="152" y="28"/>
                    <a:pt x="157" y="21"/>
                    <a:pt x="157" y="21"/>
                  </a:cubicBezTo>
                  <a:cubicBezTo>
                    <a:pt x="166" y="16"/>
                    <a:pt x="166" y="16"/>
                    <a:pt x="166" y="16"/>
                  </a:cubicBezTo>
                  <a:cubicBezTo>
                    <a:pt x="178" y="13"/>
                    <a:pt x="178" y="13"/>
                    <a:pt x="178" y="13"/>
                  </a:cubicBezTo>
                  <a:cubicBezTo>
                    <a:pt x="178" y="13"/>
                    <a:pt x="169" y="9"/>
                    <a:pt x="171" y="6"/>
                  </a:cubicBezTo>
                  <a:cubicBezTo>
                    <a:pt x="173" y="4"/>
                    <a:pt x="174" y="5"/>
                    <a:pt x="181" y="5"/>
                  </a:cubicBezTo>
                  <a:cubicBezTo>
                    <a:pt x="188" y="5"/>
                    <a:pt x="197" y="11"/>
                    <a:pt x="200" y="11"/>
                  </a:cubicBezTo>
                  <a:cubicBezTo>
                    <a:pt x="203" y="11"/>
                    <a:pt x="223" y="13"/>
                    <a:pt x="223" y="13"/>
                  </a:cubicBezTo>
                  <a:cubicBezTo>
                    <a:pt x="230" y="16"/>
                    <a:pt x="230" y="16"/>
                    <a:pt x="230" y="16"/>
                  </a:cubicBezTo>
                  <a:cubicBezTo>
                    <a:pt x="230" y="16"/>
                    <a:pt x="230" y="36"/>
                    <a:pt x="227" y="36"/>
                  </a:cubicBezTo>
                  <a:cubicBezTo>
                    <a:pt x="225" y="36"/>
                    <a:pt x="223" y="44"/>
                    <a:pt x="234" y="47"/>
                  </a:cubicBezTo>
                  <a:cubicBezTo>
                    <a:pt x="244" y="51"/>
                    <a:pt x="249" y="54"/>
                    <a:pt x="249" y="54"/>
                  </a:cubicBezTo>
                  <a:cubicBezTo>
                    <a:pt x="266" y="64"/>
                    <a:pt x="266" y="64"/>
                    <a:pt x="266" y="64"/>
                  </a:cubicBezTo>
                  <a:cubicBezTo>
                    <a:pt x="266" y="64"/>
                    <a:pt x="291" y="72"/>
                    <a:pt x="284" y="68"/>
                  </a:cubicBezTo>
                  <a:cubicBezTo>
                    <a:pt x="277" y="65"/>
                    <a:pt x="293" y="73"/>
                    <a:pt x="290" y="59"/>
                  </a:cubicBezTo>
                  <a:cubicBezTo>
                    <a:pt x="286" y="45"/>
                    <a:pt x="288" y="37"/>
                    <a:pt x="285" y="31"/>
                  </a:cubicBezTo>
                  <a:cubicBezTo>
                    <a:pt x="283" y="26"/>
                    <a:pt x="281" y="15"/>
                    <a:pt x="282" y="12"/>
                  </a:cubicBezTo>
                  <a:cubicBezTo>
                    <a:pt x="284" y="10"/>
                    <a:pt x="284" y="8"/>
                    <a:pt x="286" y="4"/>
                  </a:cubicBezTo>
                  <a:cubicBezTo>
                    <a:pt x="288" y="1"/>
                    <a:pt x="281" y="0"/>
                    <a:pt x="288" y="1"/>
                  </a:cubicBezTo>
                  <a:cubicBezTo>
                    <a:pt x="294" y="1"/>
                    <a:pt x="298" y="6"/>
                    <a:pt x="298" y="6"/>
                  </a:cubicBezTo>
                  <a:cubicBezTo>
                    <a:pt x="298" y="6"/>
                    <a:pt x="304" y="26"/>
                    <a:pt x="310" y="29"/>
                  </a:cubicBezTo>
                  <a:cubicBezTo>
                    <a:pt x="315" y="32"/>
                    <a:pt x="325" y="35"/>
                    <a:pt x="325" y="35"/>
                  </a:cubicBezTo>
                  <a:cubicBezTo>
                    <a:pt x="325" y="35"/>
                    <a:pt x="336" y="47"/>
                    <a:pt x="337" y="51"/>
                  </a:cubicBezTo>
                  <a:cubicBezTo>
                    <a:pt x="338" y="56"/>
                    <a:pt x="353" y="60"/>
                    <a:pt x="348" y="64"/>
                  </a:cubicBezTo>
                  <a:cubicBezTo>
                    <a:pt x="344" y="69"/>
                    <a:pt x="345" y="74"/>
                    <a:pt x="348" y="75"/>
                  </a:cubicBezTo>
                  <a:cubicBezTo>
                    <a:pt x="352" y="76"/>
                    <a:pt x="361" y="83"/>
                    <a:pt x="361" y="83"/>
                  </a:cubicBezTo>
                  <a:cubicBezTo>
                    <a:pt x="361" y="83"/>
                    <a:pt x="365" y="88"/>
                    <a:pt x="372" y="91"/>
                  </a:cubicBezTo>
                  <a:cubicBezTo>
                    <a:pt x="378" y="93"/>
                    <a:pt x="382" y="101"/>
                    <a:pt x="382" y="101"/>
                  </a:cubicBezTo>
                  <a:cubicBezTo>
                    <a:pt x="406" y="118"/>
                    <a:pt x="406" y="118"/>
                    <a:pt x="406" y="118"/>
                  </a:cubicBezTo>
                  <a:cubicBezTo>
                    <a:pt x="406" y="118"/>
                    <a:pt x="392" y="117"/>
                    <a:pt x="400" y="120"/>
                  </a:cubicBezTo>
                  <a:cubicBezTo>
                    <a:pt x="408" y="124"/>
                    <a:pt x="429" y="131"/>
                    <a:pt x="430" y="133"/>
                  </a:cubicBezTo>
                  <a:cubicBezTo>
                    <a:pt x="430" y="135"/>
                    <a:pt x="446" y="143"/>
                    <a:pt x="448" y="153"/>
                  </a:cubicBezTo>
                  <a:cubicBezTo>
                    <a:pt x="450" y="163"/>
                    <a:pt x="458" y="180"/>
                    <a:pt x="456" y="189"/>
                  </a:cubicBezTo>
                  <a:cubicBezTo>
                    <a:pt x="454" y="197"/>
                    <a:pt x="458" y="210"/>
                    <a:pt x="460" y="214"/>
                  </a:cubicBezTo>
                  <a:cubicBezTo>
                    <a:pt x="462" y="218"/>
                    <a:pt x="465" y="224"/>
                    <a:pt x="456" y="228"/>
                  </a:cubicBezTo>
                  <a:cubicBezTo>
                    <a:pt x="447" y="233"/>
                    <a:pt x="449" y="242"/>
                    <a:pt x="445" y="247"/>
                  </a:cubicBezTo>
                  <a:cubicBezTo>
                    <a:pt x="441" y="252"/>
                    <a:pt x="447" y="264"/>
                    <a:pt x="444" y="265"/>
                  </a:cubicBezTo>
                  <a:cubicBezTo>
                    <a:pt x="440" y="265"/>
                    <a:pt x="451" y="277"/>
                    <a:pt x="443" y="279"/>
                  </a:cubicBezTo>
                  <a:cubicBezTo>
                    <a:pt x="435" y="280"/>
                    <a:pt x="420" y="281"/>
                    <a:pt x="420" y="281"/>
                  </a:cubicBezTo>
                  <a:cubicBezTo>
                    <a:pt x="420" y="281"/>
                    <a:pt x="419" y="286"/>
                    <a:pt x="417" y="290"/>
                  </a:cubicBezTo>
                  <a:cubicBezTo>
                    <a:pt x="415" y="294"/>
                    <a:pt x="420" y="297"/>
                    <a:pt x="410" y="296"/>
                  </a:cubicBezTo>
                  <a:cubicBezTo>
                    <a:pt x="401" y="296"/>
                    <a:pt x="396" y="303"/>
                    <a:pt x="395" y="292"/>
                  </a:cubicBezTo>
                  <a:cubicBezTo>
                    <a:pt x="394" y="282"/>
                    <a:pt x="396" y="280"/>
                    <a:pt x="391" y="283"/>
                  </a:cubicBezTo>
                  <a:cubicBezTo>
                    <a:pt x="386" y="286"/>
                    <a:pt x="377" y="288"/>
                    <a:pt x="376" y="291"/>
                  </a:cubicBezTo>
                  <a:cubicBezTo>
                    <a:pt x="375" y="294"/>
                    <a:pt x="378" y="298"/>
                    <a:pt x="373" y="298"/>
                  </a:cubicBezTo>
                  <a:cubicBezTo>
                    <a:pt x="369" y="299"/>
                    <a:pt x="358" y="296"/>
                    <a:pt x="350" y="291"/>
                  </a:cubicBezTo>
                  <a:cubicBezTo>
                    <a:pt x="341" y="286"/>
                    <a:pt x="353" y="294"/>
                    <a:pt x="341" y="286"/>
                  </a:cubicBezTo>
                  <a:cubicBezTo>
                    <a:pt x="329" y="279"/>
                    <a:pt x="322" y="269"/>
                    <a:pt x="322" y="267"/>
                  </a:cubicBezTo>
                  <a:cubicBezTo>
                    <a:pt x="323" y="264"/>
                    <a:pt x="332" y="266"/>
                    <a:pt x="324" y="259"/>
                  </a:cubicBezTo>
                  <a:cubicBezTo>
                    <a:pt x="316" y="251"/>
                    <a:pt x="311" y="263"/>
                    <a:pt x="306" y="261"/>
                  </a:cubicBezTo>
                  <a:cubicBezTo>
                    <a:pt x="301" y="259"/>
                    <a:pt x="303" y="264"/>
                    <a:pt x="296" y="259"/>
                  </a:cubicBezTo>
                  <a:cubicBezTo>
                    <a:pt x="290" y="255"/>
                    <a:pt x="286" y="251"/>
                    <a:pt x="286" y="251"/>
                  </a:cubicBezTo>
                  <a:lnTo>
                    <a:pt x="269" y="2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sp>
          <p:nvSpPr>
            <p:cNvPr id="130" name="Freeform 193"/>
            <p:cNvSpPr/>
            <p:nvPr/>
          </p:nvSpPr>
          <p:spPr bwMode="auto">
            <a:xfrm>
              <a:off x="9653588" y="4995863"/>
              <a:ext cx="165100" cy="103188"/>
            </a:xfrm>
            <a:custGeom>
              <a:avLst/>
              <a:gdLst>
                <a:gd name="T0" fmla="*/ 37 w 62"/>
                <a:gd name="T1" fmla="*/ 11 h 39"/>
                <a:gd name="T2" fmla="*/ 9 w 62"/>
                <a:gd name="T3" fmla="*/ 3 h 39"/>
                <a:gd name="T4" fmla="*/ 13 w 62"/>
                <a:gd name="T5" fmla="*/ 17 h 39"/>
                <a:gd name="T6" fmla="*/ 25 w 62"/>
                <a:gd name="T7" fmla="*/ 27 h 39"/>
                <a:gd name="T8" fmla="*/ 36 w 62"/>
                <a:gd name="T9" fmla="*/ 38 h 39"/>
                <a:gd name="T10" fmla="*/ 55 w 62"/>
                <a:gd name="T11" fmla="*/ 31 h 39"/>
                <a:gd name="T12" fmla="*/ 57 w 62"/>
                <a:gd name="T13" fmla="*/ 11 h 39"/>
                <a:gd name="T14" fmla="*/ 49 w 62"/>
                <a:gd name="T15" fmla="*/ 2 h 39"/>
                <a:gd name="T16" fmla="*/ 37 w 62"/>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9">
                  <a:moveTo>
                    <a:pt x="37" y="11"/>
                  </a:moveTo>
                  <a:cubicBezTo>
                    <a:pt x="19" y="8"/>
                    <a:pt x="19" y="3"/>
                    <a:pt x="9" y="3"/>
                  </a:cubicBezTo>
                  <a:cubicBezTo>
                    <a:pt x="0" y="3"/>
                    <a:pt x="7" y="14"/>
                    <a:pt x="13" y="17"/>
                  </a:cubicBezTo>
                  <a:cubicBezTo>
                    <a:pt x="20" y="20"/>
                    <a:pt x="20" y="21"/>
                    <a:pt x="25" y="27"/>
                  </a:cubicBezTo>
                  <a:cubicBezTo>
                    <a:pt x="30" y="33"/>
                    <a:pt x="25" y="38"/>
                    <a:pt x="36" y="38"/>
                  </a:cubicBezTo>
                  <a:cubicBezTo>
                    <a:pt x="48" y="39"/>
                    <a:pt x="54" y="34"/>
                    <a:pt x="55" y="31"/>
                  </a:cubicBezTo>
                  <a:cubicBezTo>
                    <a:pt x="56" y="28"/>
                    <a:pt x="62" y="18"/>
                    <a:pt x="57" y="11"/>
                  </a:cubicBezTo>
                  <a:cubicBezTo>
                    <a:pt x="51" y="5"/>
                    <a:pt x="54" y="0"/>
                    <a:pt x="49" y="2"/>
                  </a:cubicBezTo>
                  <a:cubicBezTo>
                    <a:pt x="44" y="4"/>
                    <a:pt x="37" y="11"/>
                    <a:pt x="3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ctr" fontAlgn="auto">
                <a:spcBef>
                  <a:spcPts val="0"/>
                </a:spcBef>
                <a:spcAft>
                  <a:spcPts val="0"/>
                </a:spcAft>
                <a:defRPr/>
              </a:pPr>
              <a:endParaRPr lang="zh-CN" altLang="en-US">
                <a:latin typeface="+mn-lt"/>
                <a:ea typeface="+mn-ea"/>
              </a:endParaRPr>
            </a:p>
          </p:txBody>
        </p:sp>
      </p:grpSp>
      <p:grpSp>
        <p:nvGrpSpPr>
          <p:cNvPr id="25" name="组合 24"/>
          <p:cNvGrpSpPr/>
          <p:nvPr/>
        </p:nvGrpSpPr>
        <p:grpSpPr>
          <a:xfrm>
            <a:off x="9757185" y="2400904"/>
            <a:ext cx="720080" cy="720080"/>
            <a:chOff x="4439816" y="5013176"/>
            <a:chExt cx="720080" cy="720080"/>
          </a:xfrm>
          <a:solidFill>
            <a:srgbClr val="0070C0"/>
          </a:solidFill>
        </p:grpSpPr>
        <p:sp>
          <p:nvSpPr>
            <p:cNvPr id="68" name="椭圆 67"/>
            <p:cNvSpPr/>
            <p:nvPr/>
          </p:nvSpPr>
          <p:spPr>
            <a:xfrm>
              <a:off x="4439816" y="5013176"/>
              <a:ext cx="720080" cy="720080"/>
            </a:xfrm>
            <a:prstGeom prst="ellipse">
              <a:avLst/>
            </a:prstGeom>
            <a:grp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dirty="0">
                <a:solidFill>
                  <a:schemeClr val="tx1">
                    <a:lumMod val="50000"/>
                  </a:schemeClr>
                </a:solidFill>
              </a:endParaRPr>
            </a:p>
          </p:txBody>
        </p:sp>
        <p:sp>
          <p:nvSpPr>
            <p:cNvPr id="72" name="Freeform 500"/>
            <p:cNvSpPr>
              <a:spLocks noEditPoints="1"/>
            </p:cNvSpPr>
            <p:nvPr/>
          </p:nvSpPr>
          <p:spPr bwMode="auto">
            <a:xfrm>
              <a:off x="4547449" y="5121567"/>
              <a:ext cx="504056" cy="504056"/>
            </a:xfrm>
            <a:custGeom>
              <a:avLst/>
              <a:gdLst>
                <a:gd name="T0" fmla="*/ 10 w 15"/>
                <a:gd name="T1" fmla="*/ 4 h 14"/>
                <a:gd name="T2" fmla="*/ 10 w 15"/>
                <a:gd name="T3" fmla="*/ 10 h 14"/>
                <a:gd name="T4" fmla="*/ 5 w 15"/>
                <a:gd name="T5" fmla="*/ 10 h 14"/>
                <a:gd name="T6" fmla="*/ 5 w 15"/>
                <a:gd name="T7" fmla="*/ 4 h 14"/>
                <a:gd name="T8" fmla="*/ 4 w 15"/>
                <a:gd name="T9" fmla="*/ 3 h 14"/>
                <a:gd name="T10" fmla="*/ 3 w 15"/>
                <a:gd name="T11" fmla="*/ 2 h 14"/>
                <a:gd name="T12" fmla="*/ 3 w 15"/>
                <a:gd name="T13" fmla="*/ 3 h 14"/>
                <a:gd name="T14" fmla="*/ 4 w 15"/>
                <a:gd name="T15" fmla="*/ 4 h 14"/>
                <a:gd name="T16" fmla="*/ 3 w 15"/>
                <a:gd name="T17" fmla="*/ 6 h 14"/>
                <a:gd name="T18" fmla="*/ 3 w 15"/>
                <a:gd name="T19" fmla="*/ 7 h 14"/>
                <a:gd name="T20" fmla="*/ 1 w 15"/>
                <a:gd name="T21" fmla="*/ 7 h 14"/>
                <a:gd name="T22" fmla="*/ 1 w 15"/>
                <a:gd name="T23" fmla="*/ 6 h 14"/>
                <a:gd name="T24" fmla="*/ 4 w 15"/>
                <a:gd name="T25" fmla="*/ 10 h 14"/>
                <a:gd name="T26" fmla="*/ 3 w 15"/>
                <a:gd name="T27" fmla="*/ 11 h 14"/>
                <a:gd name="T28" fmla="*/ 3 w 15"/>
                <a:gd name="T29" fmla="*/ 12 h 14"/>
                <a:gd name="T30" fmla="*/ 4 w 15"/>
                <a:gd name="T31" fmla="*/ 10 h 14"/>
                <a:gd name="T32" fmla="*/ 7 w 15"/>
                <a:gd name="T33" fmla="*/ 12 h 14"/>
                <a:gd name="T34" fmla="*/ 8 w 15"/>
                <a:gd name="T35" fmla="*/ 11 h 14"/>
                <a:gd name="T36" fmla="*/ 8 w 15"/>
                <a:gd name="T37" fmla="*/ 13 h 14"/>
                <a:gd name="T38" fmla="*/ 7 w 15"/>
                <a:gd name="T39" fmla="*/ 13 h 14"/>
                <a:gd name="T40" fmla="*/ 11 w 15"/>
                <a:gd name="T41" fmla="*/ 11 h 14"/>
                <a:gd name="T42" fmla="*/ 12 w 15"/>
                <a:gd name="T43" fmla="*/ 12 h 14"/>
                <a:gd name="T44" fmla="*/ 13 w 15"/>
                <a:gd name="T45" fmla="*/ 11 h 14"/>
                <a:gd name="T46" fmla="*/ 11 w 15"/>
                <a:gd name="T47" fmla="*/ 10 h 14"/>
                <a:gd name="T48" fmla="*/ 13 w 15"/>
                <a:gd name="T49" fmla="*/ 7 h 14"/>
                <a:gd name="T50" fmla="*/ 12 w 15"/>
                <a:gd name="T51" fmla="*/ 7 h 14"/>
                <a:gd name="T52" fmla="*/ 14 w 15"/>
                <a:gd name="T53" fmla="*/ 6 h 14"/>
                <a:gd name="T54" fmla="*/ 14 w 15"/>
                <a:gd name="T55" fmla="*/ 7 h 14"/>
                <a:gd name="T56" fmla="*/ 12 w 15"/>
                <a:gd name="T57" fmla="*/ 4 h 14"/>
                <a:gd name="T58" fmla="*/ 13 w 15"/>
                <a:gd name="T59" fmla="*/ 3 h 14"/>
                <a:gd name="T60" fmla="*/ 12 w 15"/>
                <a:gd name="T61" fmla="*/ 2 h 14"/>
                <a:gd name="T62" fmla="*/ 11 w 15"/>
                <a:gd name="T63" fmla="*/ 4 h 14"/>
                <a:gd name="T64" fmla="*/ 8 w 15"/>
                <a:gd name="T65" fmla="*/ 2 h 14"/>
                <a:gd name="T66" fmla="*/ 8 w 15"/>
                <a:gd name="T67" fmla="*/ 2 h 14"/>
                <a:gd name="T68" fmla="*/ 7 w 15"/>
                <a:gd name="T69" fmla="*/ 0 h 14"/>
                <a:gd name="T70" fmla="*/ 8 w 15"/>
                <a:gd name="T71" fmla="*/ 0 h 14"/>
                <a:gd name="T72" fmla="*/ 10 w 15"/>
                <a:gd name="T73" fmla="*/ 5 h 14"/>
                <a:gd name="T74" fmla="*/ 8 w 15"/>
                <a:gd name="T75" fmla="*/ 4 h 14"/>
                <a:gd name="T76" fmla="*/ 5 w 15"/>
                <a:gd name="T77" fmla="*/ 7 h 14"/>
                <a:gd name="T78" fmla="*/ 8 w 15"/>
                <a:gd name="T79" fmla="*/ 10 h 14"/>
                <a:gd name="T80" fmla="*/ 11 w 15"/>
                <a:gd name="T8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 h="14">
                  <a:moveTo>
                    <a:pt x="8" y="3"/>
                  </a:moveTo>
                  <a:cubicBezTo>
                    <a:pt x="9" y="3"/>
                    <a:pt x="10" y="3"/>
                    <a:pt x="10" y="4"/>
                  </a:cubicBezTo>
                  <a:cubicBezTo>
                    <a:pt x="11" y="5"/>
                    <a:pt x="12" y="6"/>
                    <a:pt x="12" y="7"/>
                  </a:cubicBezTo>
                  <a:cubicBezTo>
                    <a:pt x="12" y="8"/>
                    <a:pt x="11" y="9"/>
                    <a:pt x="10" y="10"/>
                  </a:cubicBezTo>
                  <a:cubicBezTo>
                    <a:pt x="10" y="10"/>
                    <a:pt x="9" y="11"/>
                    <a:pt x="8" y="11"/>
                  </a:cubicBezTo>
                  <a:cubicBezTo>
                    <a:pt x="7" y="11"/>
                    <a:pt x="6" y="10"/>
                    <a:pt x="5" y="10"/>
                  </a:cubicBezTo>
                  <a:cubicBezTo>
                    <a:pt x="4" y="9"/>
                    <a:pt x="4" y="8"/>
                    <a:pt x="4" y="7"/>
                  </a:cubicBezTo>
                  <a:cubicBezTo>
                    <a:pt x="4" y="6"/>
                    <a:pt x="4" y="5"/>
                    <a:pt x="5" y="4"/>
                  </a:cubicBezTo>
                  <a:cubicBezTo>
                    <a:pt x="6" y="3"/>
                    <a:pt x="7" y="3"/>
                    <a:pt x="8" y="3"/>
                  </a:cubicBezTo>
                  <a:close/>
                  <a:moveTo>
                    <a:pt x="4" y="3"/>
                  </a:moveTo>
                  <a:cubicBezTo>
                    <a:pt x="4" y="3"/>
                    <a:pt x="4" y="3"/>
                    <a:pt x="4" y="3"/>
                  </a:cubicBezTo>
                  <a:cubicBezTo>
                    <a:pt x="3" y="2"/>
                    <a:pt x="3" y="2"/>
                    <a:pt x="3" y="2"/>
                  </a:cubicBezTo>
                  <a:cubicBezTo>
                    <a:pt x="3" y="2"/>
                    <a:pt x="3" y="2"/>
                    <a:pt x="3" y="2"/>
                  </a:cubicBezTo>
                  <a:cubicBezTo>
                    <a:pt x="2" y="2"/>
                    <a:pt x="2" y="2"/>
                    <a:pt x="3" y="3"/>
                  </a:cubicBezTo>
                  <a:cubicBezTo>
                    <a:pt x="4" y="4"/>
                    <a:pt x="4" y="4"/>
                    <a:pt x="4" y="4"/>
                  </a:cubicBezTo>
                  <a:cubicBezTo>
                    <a:pt x="4" y="4"/>
                    <a:pt x="4" y="4"/>
                    <a:pt x="4" y="4"/>
                  </a:cubicBezTo>
                  <a:cubicBezTo>
                    <a:pt x="5" y="3"/>
                    <a:pt x="5" y="3"/>
                    <a:pt x="4" y="3"/>
                  </a:cubicBezTo>
                  <a:close/>
                  <a:moveTo>
                    <a:pt x="3" y="6"/>
                  </a:moveTo>
                  <a:cubicBezTo>
                    <a:pt x="3" y="6"/>
                    <a:pt x="3" y="6"/>
                    <a:pt x="3" y="6"/>
                  </a:cubicBezTo>
                  <a:cubicBezTo>
                    <a:pt x="3" y="6"/>
                    <a:pt x="3" y="6"/>
                    <a:pt x="3" y="7"/>
                  </a:cubicBezTo>
                  <a:cubicBezTo>
                    <a:pt x="3" y="7"/>
                    <a:pt x="3" y="7"/>
                    <a:pt x="3" y="7"/>
                  </a:cubicBezTo>
                  <a:cubicBezTo>
                    <a:pt x="1" y="7"/>
                    <a:pt x="1" y="7"/>
                    <a:pt x="1" y="7"/>
                  </a:cubicBezTo>
                  <a:cubicBezTo>
                    <a:pt x="1" y="7"/>
                    <a:pt x="0" y="7"/>
                    <a:pt x="0" y="7"/>
                  </a:cubicBezTo>
                  <a:cubicBezTo>
                    <a:pt x="0" y="6"/>
                    <a:pt x="1" y="6"/>
                    <a:pt x="1" y="6"/>
                  </a:cubicBezTo>
                  <a:cubicBezTo>
                    <a:pt x="3" y="6"/>
                    <a:pt x="3" y="6"/>
                    <a:pt x="3" y="6"/>
                  </a:cubicBezTo>
                  <a:close/>
                  <a:moveTo>
                    <a:pt x="4" y="10"/>
                  </a:moveTo>
                  <a:cubicBezTo>
                    <a:pt x="4" y="10"/>
                    <a:pt x="4" y="10"/>
                    <a:pt x="4" y="10"/>
                  </a:cubicBezTo>
                  <a:cubicBezTo>
                    <a:pt x="3" y="11"/>
                    <a:pt x="3" y="11"/>
                    <a:pt x="3" y="11"/>
                  </a:cubicBezTo>
                  <a:cubicBezTo>
                    <a:pt x="2" y="11"/>
                    <a:pt x="2" y="12"/>
                    <a:pt x="3" y="12"/>
                  </a:cubicBezTo>
                  <a:cubicBezTo>
                    <a:pt x="3" y="12"/>
                    <a:pt x="3" y="12"/>
                    <a:pt x="3" y="12"/>
                  </a:cubicBezTo>
                  <a:cubicBezTo>
                    <a:pt x="4" y="11"/>
                    <a:pt x="4" y="11"/>
                    <a:pt x="4" y="11"/>
                  </a:cubicBezTo>
                  <a:cubicBezTo>
                    <a:pt x="5" y="11"/>
                    <a:pt x="5" y="10"/>
                    <a:pt x="4" y="10"/>
                  </a:cubicBezTo>
                  <a:cubicBezTo>
                    <a:pt x="4" y="10"/>
                    <a:pt x="4" y="10"/>
                    <a:pt x="4" y="10"/>
                  </a:cubicBezTo>
                  <a:close/>
                  <a:moveTo>
                    <a:pt x="7" y="12"/>
                  </a:moveTo>
                  <a:cubicBezTo>
                    <a:pt x="7" y="12"/>
                    <a:pt x="7" y="12"/>
                    <a:pt x="7" y="12"/>
                  </a:cubicBezTo>
                  <a:cubicBezTo>
                    <a:pt x="7" y="11"/>
                    <a:pt x="7" y="11"/>
                    <a:pt x="8" y="11"/>
                  </a:cubicBezTo>
                  <a:cubicBezTo>
                    <a:pt x="8" y="11"/>
                    <a:pt x="8" y="11"/>
                    <a:pt x="8" y="12"/>
                  </a:cubicBezTo>
                  <a:cubicBezTo>
                    <a:pt x="8" y="13"/>
                    <a:pt x="8" y="13"/>
                    <a:pt x="8" y="13"/>
                  </a:cubicBezTo>
                  <a:cubicBezTo>
                    <a:pt x="8" y="14"/>
                    <a:pt x="8" y="14"/>
                    <a:pt x="8" y="14"/>
                  </a:cubicBezTo>
                  <a:cubicBezTo>
                    <a:pt x="7" y="14"/>
                    <a:pt x="7" y="14"/>
                    <a:pt x="7" y="13"/>
                  </a:cubicBezTo>
                  <a:cubicBezTo>
                    <a:pt x="7" y="12"/>
                    <a:pt x="7" y="12"/>
                    <a:pt x="7" y="12"/>
                  </a:cubicBezTo>
                  <a:close/>
                  <a:moveTo>
                    <a:pt x="11" y="11"/>
                  </a:moveTo>
                  <a:cubicBezTo>
                    <a:pt x="11" y="11"/>
                    <a:pt x="11" y="11"/>
                    <a:pt x="11" y="11"/>
                  </a:cubicBezTo>
                  <a:cubicBezTo>
                    <a:pt x="12" y="12"/>
                    <a:pt x="12" y="12"/>
                    <a:pt x="12" y="12"/>
                  </a:cubicBezTo>
                  <a:cubicBezTo>
                    <a:pt x="12" y="12"/>
                    <a:pt x="12" y="12"/>
                    <a:pt x="13" y="12"/>
                  </a:cubicBezTo>
                  <a:cubicBezTo>
                    <a:pt x="13" y="12"/>
                    <a:pt x="13" y="11"/>
                    <a:pt x="13" y="11"/>
                  </a:cubicBezTo>
                  <a:cubicBezTo>
                    <a:pt x="12" y="10"/>
                    <a:pt x="12" y="10"/>
                    <a:pt x="12" y="10"/>
                  </a:cubicBezTo>
                  <a:cubicBezTo>
                    <a:pt x="11" y="10"/>
                    <a:pt x="11" y="10"/>
                    <a:pt x="11" y="10"/>
                  </a:cubicBezTo>
                  <a:cubicBezTo>
                    <a:pt x="11" y="10"/>
                    <a:pt x="11" y="11"/>
                    <a:pt x="11" y="11"/>
                  </a:cubicBezTo>
                  <a:close/>
                  <a:moveTo>
                    <a:pt x="13" y="7"/>
                  </a:moveTo>
                  <a:cubicBezTo>
                    <a:pt x="13" y="7"/>
                    <a:pt x="13" y="7"/>
                    <a:pt x="13" y="7"/>
                  </a:cubicBezTo>
                  <a:cubicBezTo>
                    <a:pt x="12" y="7"/>
                    <a:pt x="12" y="7"/>
                    <a:pt x="12" y="7"/>
                  </a:cubicBezTo>
                  <a:cubicBezTo>
                    <a:pt x="12" y="6"/>
                    <a:pt x="12" y="6"/>
                    <a:pt x="13" y="6"/>
                  </a:cubicBezTo>
                  <a:cubicBezTo>
                    <a:pt x="14" y="6"/>
                    <a:pt x="14" y="6"/>
                    <a:pt x="14" y="6"/>
                  </a:cubicBezTo>
                  <a:cubicBezTo>
                    <a:pt x="15" y="6"/>
                    <a:pt x="15" y="6"/>
                    <a:pt x="15" y="7"/>
                  </a:cubicBezTo>
                  <a:cubicBezTo>
                    <a:pt x="15" y="7"/>
                    <a:pt x="15" y="7"/>
                    <a:pt x="14" y="7"/>
                  </a:cubicBezTo>
                  <a:cubicBezTo>
                    <a:pt x="13" y="7"/>
                    <a:pt x="13" y="7"/>
                    <a:pt x="13" y="7"/>
                  </a:cubicBezTo>
                  <a:close/>
                  <a:moveTo>
                    <a:pt x="12" y="4"/>
                  </a:moveTo>
                  <a:cubicBezTo>
                    <a:pt x="12" y="4"/>
                    <a:pt x="12" y="4"/>
                    <a:pt x="12" y="4"/>
                  </a:cubicBezTo>
                  <a:cubicBezTo>
                    <a:pt x="13" y="3"/>
                    <a:pt x="13" y="3"/>
                    <a:pt x="13" y="3"/>
                  </a:cubicBezTo>
                  <a:cubicBezTo>
                    <a:pt x="13" y="2"/>
                    <a:pt x="13" y="2"/>
                    <a:pt x="13" y="2"/>
                  </a:cubicBezTo>
                  <a:cubicBezTo>
                    <a:pt x="12" y="2"/>
                    <a:pt x="12" y="2"/>
                    <a:pt x="12" y="2"/>
                  </a:cubicBezTo>
                  <a:cubicBezTo>
                    <a:pt x="11" y="3"/>
                    <a:pt x="11" y="3"/>
                    <a:pt x="11" y="3"/>
                  </a:cubicBezTo>
                  <a:cubicBezTo>
                    <a:pt x="11" y="3"/>
                    <a:pt x="11" y="3"/>
                    <a:pt x="11" y="4"/>
                  </a:cubicBezTo>
                  <a:cubicBezTo>
                    <a:pt x="11" y="4"/>
                    <a:pt x="11" y="4"/>
                    <a:pt x="12" y="4"/>
                  </a:cubicBezTo>
                  <a:close/>
                  <a:moveTo>
                    <a:pt x="8" y="2"/>
                  </a:moveTo>
                  <a:cubicBezTo>
                    <a:pt x="8" y="2"/>
                    <a:pt x="8" y="2"/>
                    <a:pt x="8" y="2"/>
                  </a:cubicBezTo>
                  <a:cubicBezTo>
                    <a:pt x="8" y="2"/>
                    <a:pt x="8" y="2"/>
                    <a:pt x="8" y="2"/>
                  </a:cubicBezTo>
                  <a:cubicBezTo>
                    <a:pt x="7" y="2"/>
                    <a:pt x="7" y="2"/>
                    <a:pt x="7" y="2"/>
                  </a:cubicBezTo>
                  <a:cubicBezTo>
                    <a:pt x="7" y="0"/>
                    <a:pt x="7" y="0"/>
                    <a:pt x="7" y="0"/>
                  </a:cubicBezTo>
                  <a:cubicBezTo>
                    <a:pt x="7" y="0"/>
                    <a:pt x="7" y="0"/>
                    <a:pt x="8" y="0"/>
                  </a:cubicBezTo>
                  <a:cubicBezTo>
                    <a:pt x="8" y="0"/>
                    <a:pt x="8" y="0"/>
                    <a:pt x="8" y="0"/>
                  </a:cubicBezTo>
                  <a:cubicBezTo>
                    <a:pt x="8" y="2"/>
                    <a:pt x="8" y="2"/>
                    <a:pt x="8" y="2"/>
                  </a:cubicBezTo>
                  <a:close/>
                  <a:moveTo>
                    <a:pt x="10" y="5"/>
                  </a:moveTo>
                  <a:cubicBezTo>
                    <a:pt x="10" y="5"/>
                    <a:pt x="10" y="5"/>
                    <a:pt x="10" y="5"/>
                  </a:cubicBezTo>
                  <a:cubicBezTo>
                    <a:pt x="9" y="4"/>
                    <a:pt x="8" y="4"/>
                    <a:pt x="8" y="4"/>
                  </a:cubicBezTo>
                  <a:cubicBezTo>
                    <a:pt x="7" y="4"/>
                    <a:pt x="6" y="4"/>
                    <a:pt x="6" y="5"/>
                  </a:cubicBezTo>
                  <a:cubicBezTo>
                    <a:pt x="5" y="5"/>
                    <a:pt x="5" y="6"/>
                    <a:pt x="5" y="7"/>
                  </a:cubicBezTo>
                  <a:cubicBezTo>
                    <a:pt x="5" y="8"/>
                    <a:pt x="5" y="8"/>
                    <a:pt x="6" y="9"/>
                  </a:cubicBezTo>
                  <a:cubicBezTo>
                    <a:pt x="6" y="9"/>
                    <a:pt x="7" y="10"/>
                    <a:pt x="8" y="10"/>
                  </a:cubicBezTo>
                  <a:cubicBezTo>
                    <a:pt x="8" y="10"/>
                    <a:pt x="9" y="9"/>
                    <a:pt x="10" y="9"/>
                  </a:cubicBezTo>
                  <a:cubicBezTo>
                    <a:pt x="10" y="8"/>
                    <a:pt x="11" y="8"/>
                    <a:pt x="11" y="7"/>
                  </a:cubicBezTo>
                  <a:cubicBezTo>
                    <a:pt x="11" y="6"/>
                    <a:pt x="10" y="5"/>
                    <a:pt x="10"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200">
                <a:solidFill>
                  <a:schemeClr val="tx1">
                    <a:lumMod val="50000"/>
                  </a:schemeClr>
                </a:solidFill>
              </a:endParaRPr>
            </a:p>
          </p:txBody>
        </p:sp>
      </p:grpSp>
      <p:sp>
        <p:nvSpPr>
          <p:cNvPr id="3" name="矩形 2"/>
          <p:cNvSpPr/>
          <p:nvPr/>
        </p:nvSpPr>
        <p:spPr>
          <a:xfrm>
            <a:off x="535236" y="1083420"/>
            <a:ext cx="4248472" cy="5577840"/>
          </a:xfrm>
          <a:prstGeom prst="rect">
            <a:avLst/>
          </a:prstGeom>
        </p:spPr>
        <p:txBody>
          <a:bodyPr wrap="square">
            <a:spAutoFit/>
          </a:bodyPr>
          <a:lstStyle/>
          <a:p>
            <a:pPr algn="just" fontAlgn="auto"/>
            <a:r>
              <a:rPr lang="zh-CN" altLang="en-US" sz="2400">
                <a:solidFill>
                  <a:srgbClr val="080808"/>
                </a:solidFill>
                <a:latin typeface="华文新魏" panose="02010800040101010101" pitchFamily="2" charset="-122"/>
                <a:ea typeface="华文新魏" panose="02010800040101010101" pitchFamily="2" charset="-122"/>
              </a:rPr>
              <a:t>    阿曼位于阿拉伯半岛东南部，海岸线长</a:t>
            </a:r>
            <a:r>
              <a:rPr lang="en-US" altLang="zh-CN" sz="2400" dirty="0">
                <a:solidFill>
                  <a:srgbClr val="080808"/>
                </a:solidFill>
                <a:latin typeface="华文新魏" panose="02010800040101010101" pitchFamily="2" charset="-122"/>
                <a:ea typeface="华文新魏" panose="02010800040101010101" pitchFamily="2" charset="-122"/>
              </a:rPr>
              <a:t>1700</a:t>
            </a:r>
            <a:r>
              <a:rPr lang="zh-CN" altLang="en-US" sz="2400">
                <a:solidFill>
                  <a:srgbClr val="080808"/>
                </a:solidFill>
                <a:latin typeface="华文新魏" panose="02010800040101010101" pitchFamily="2" charset="-122"/>
                <a:ea typeface="华文新魏" panose="02010800040101010101" pitchFamily="2" charset="-122"/>
              </a:rPr>
              <a:t>公里。面积</a:t>
            </a:r>
            <a:r>
              <a:rPr lang="en-US" altLang="zh-CN" sz="2400" dirty="0">
                <a:solidFill>
                  <a:srgbClr val="080808"/>
                </a:solidFill>
                <a:latin typeface="华文新魏" panose="02010800040101010101" pitchFamily="2" charset="-122"/>
                <a:ea typeface="华文新魏" panose="02010800040101010101" pitchFamily="2" charset="-122"/>
              </a:rPr>
              <a:t>30.95</a:t>
            </a:r>
            <a:r>
              <a:rPr lang="zh-CN" altLang="en-US" sz="2400">
                <a:solidFill>
                  <a:srgbClr val="080808"/>
                </a:solidFill>
                <a:latin typeface="华文新魏" panose="02010800040101010101" pitchFamily="2" charset="-122"/>
                <a:ea typeface="华文新魏" panose="02010800040101010101" pitchFamily="2" charset="-122"/>
              </a:rPr>
              <a:t>万平方公里，人口为</a:t>
            </a:r>
            <a:r>
              <a:rPr lang="en-US" altLang="zh-CN" sz="2400" dirty="0">
                <a:solidFill>
                  <a:srgbClr val="080808"/>
                </a:solidFill>
                <a:latin typeface="华文新魏" panose="02010800040101010101" pitchFamily="2" charset="-122"/>
                <a:ea typeface="华文新魏" panose="02010800040101010101" pitchFamily="2" charset="-122"/>
              </a:rPr>
              <a:t>450</a:t>
            </a:r>
            <a:r>
              <a:rPr lang="zh-CN" altLang="en-US" sz="2400">
                <a:solidFill>
                  <a:srgbClr val="080808"/>
                </a:solidFill>
                <a:latin typeface="华文新魏" panose="02010800040101010101" pitchFamily="2" charset="-122"/>
                <a:ea typeface="华文新魏" panose="02010800040101010101" pitchFamily="2" charset="-122"/>
              </a:rPr>
              <a:t>万。阿曼境内东北部为哈贾尔山脉，沿海岸从西北向东南延伸，约占国土面积</a:t>
            </a:r>
            <a:r>
              <a:rPr lang="en-US" altLang="zh-CN" sz="2400" dirty="0">
                <a:solidFill>
                  <a:srgbClr val="080808"/>
                </a:solidFill>
                <a:latin typeface="华文新魏" panose="02010800040101010101" pitchFamily="2" charset="-122"/>
                <a:ea typeface="华文新魏" panose="02010800040101010101" pitchFamily="2" charset="-122"/>
              </a:rPr>
              <a:t>1/3</a:t>
            </a:r>
            <a:r>
              <a:rPr lang="zh-CN" altLang="en-US" sz="2400">
                <a:solidFill>
                  <a:srgbClr val="080808"/>
                </a:solidFill>
                <a:latin typeface="华文新魏" panose="02010800040101010101" pitchFamily="2" charset="-122"/>
                <a:ea typeface="华文新魏" panose="02010800040101010101" pitchFamily="2" charset="-122"/>
              </a:rPr>
              <a:t>。中部为平原，多沙漠，海拔</a:t>
            </a:r>
            <a:r>
              <a:rPr lang="en-US" altLang="zh-CN" sz="2400" dirty="0">
                <a:solidFill>
                  <a:srgbClr val="080808"/>
                </a:solidFill>
                <a:latin typeface="华文新魏" panose="02010800040101010101" pitchFamily="2" charset="-122"/>
                <a:ea typeface="华文新魏" panose="02010800040101010101" pitchFamily="2" charset="-122"/>
              </a:rPr>
              <a:t>200</a:t>
            </a:r>
            <a:r>
              <a:rPr lang="zh-CN" altLang="en-US" sz="2400">
                <a:solidFill>
                  <a:srgbClr val="080808"/>
                </a:solidFill>
                <a:latin typeface="华文新魏" panose="02010800040101010101" pitchFamily="2" charset="-122"/>
                <a:ea typeface="华文新魏" panose="02010800040101010101" pitchFamily="2" charset="-122"/>
              </a:rPr>
              <a:t>米以下。西南部为佐法尔高原。除东北部山地外，均属热带沙漠气候。</a:t>
            </a:r>
          </a:p>
          <a:p>
            <a:pPr algn="just" fontAlgn="auto"/>
            <a:r>
              <a:rPr lang="zh-CN" altLang="en-US" sz="2400">
                <a:solidFill>
                  <a:srgbClr val="080808"/>
                </a:solidFill>
                <a:latin typeface="华文新魏" panose="02010800040101010101" pitchFamily="2" charset="-122"/>
                <a:ea typeface="华文新魏" panose="02010800040101010101" pitchFamily="2" charset="-122"/>
              </a:rPr>
              <a:t>    全年分两季，</a:t>
            </a:r>
            <a:r>
              <a:rPr lang="en-US" altLang="zh-CN" sz="2400" dirty="0">
                <a:solidFill>
                  <a:srgbClr val="080808"/>
                </a:solidFill>
                <a:latin typeface="华文新魏" panose="02010800040101010101" pitchFamily="2" charset="-122"/>
                <a:ea typeface="华文新魏" panose="02010800040101010101" pitchFamily="2" charset="-122"/>
              </a:rPr>
              <a:t>5</a:t>
            </a:r>
            <a:r>
              <a:rPr lang="zh-CN" altLang="en-US" sz="2400">
                <a:solidFill>
                  <a:srgbClr val="080808"/>
                </a:solidFill>
                <a:latin typeface="华文新魏" panose="02010800040101010101" pitchFamily="2" charset="-122"/>
                <a:ea typeface="华文新魏" panose="02010800040101010101" pitchFamily="2" charset="-122"/>
              </a:rPr>
              <a:t>月至</a:t>
            </a:r>
            <a:r>
              <a:rPr lang="en-US" altLang="zh-CN" sz="2400" dirty="0">
                <a:solidFill>
                  <a:srgbClr val="080808"/>
                </a:solidFill>
                <a:latin typeface="华文新魏" panose="02010800040101010101" pitchFamily="2" charset="-122"/>
                <a:ea typeface="华文新魏" panose="02010800040101010101" pitchFamily="2" charset="-122"/>
              </a:rPr>
              <a:t>10</a:t>
            </a:r>
            <a:r>
              <a:rPr lang="zh-CN" altLang="en-US" sz="2400">
                <a:solidFill>
                  <a:srgbClr val="080808"/>
                </a:solidFill>
                <a:latin typeface="华文新魏" panose="02010800040101010101" pitchFamily="2" charset="-122"/>
                <a:ea typeface="华文新魏" panose="02010800040101010101" pitchFamily="2" charset="-122"/>
              </a:rPr>
              <a:t>月为热季，气温高达</a:t>
            </a:r>
            <a:r>
              <a:rPr lang="en-US" altLang="zh-CN" sz="2400" dirty="0">
                <a:solidFill>
                  <a:srgbClr val="080808"/>
                </a:solidFill>
                <a:latin typeface="华文新魏" panose="02010800040101010101" pitchFamily="2" charset="-122"/>
                <a:ea typeface="华文新魏" panose="02010800040101010101" pitchFamily="2" charset="-122"/>
              </a:rPr>
              <a:t>40℃</a:t>
            </a:r>
            <a:r>
              <a:rPr lang="zh-CN" altLang="en-US" sz="2400">
                <a:solidFill>
                  <a:srgbClr val="080808"/>
                </a:solidFill>
                <a:latin typeface="华文新魏" panose="02010800040101010101" pitchFamily="2" charset="-122"/>
                <a:ea typeface="华文新魏" panose="02010800040101010101" pitchFamily="2" charset="-122"/>
              </a:rPr>
              <a:t>以上；</a:t>
            </a:r>
            <a:r>
              <a:rPr lang="en-US" altLang="zh-CN" sz="2400" dirty="0">
                <a:solidFill>
                  <a:srgbClr val="080808"/>
                </a:solidFill>
                <a:latin typeface="华文新魏" panose="02010800040101010101" pitchFamily="2" charset="-122"/>
                <a:ea typeface="华文新魏" panose="02010800040101010101" pitchFamily="2" charset="-122"/>
              </a:rPr>
              <a:t>11</a:t>
            </a:r>
            <a:r>
              <a:rPr lang="zh-CN" altLang="en-US" sz="2400">
                <a:solidFill>
                  <a:srgbClr val="080808"/>
                </a:solidFill>
                <a:latin typeface="华文新魏" panose="02010800040101010101" pitchFamily="2" charset="-122"/>
                <a:ea typeface="华文新魏" panose="02010800040101010101" pitchFamily="2" charset="-122"/>
              </a:rPr>
              <a:t>月至翌年</a:t>
            </a:r>
            <a:r>
              <a:rPr lang="en-US" altLang="zh-CN" sz="2400" dirty="0">
                <a:solidFill>
                  <a:srgbClr val="080808"/>
                </a:solidFill>
                <a:latin typeface="华文新魏" panose="02010800040101010101" pitchFamily="2" charset="-122"/>
                <a:ea typeface="华文新魏" panose="02010800040101010101" pitchFamily="2" charset="-122"/>
              </a:rPr>
              <a:t>4</a:t>
            </a:r>
            <a:r>
              <a:rPr lang="zh-CN" altLang="en-US" sz="2400">
                <a:solidFill>
                  <a:srgbClr val="080808"/>
                </a:solidFill>
                <a:latin typeface="华文新魏" panose="02010800040101010101" pitchFamily="2" charset="-122"/>
                <a:ea typeface="华文新魏" panose="02010800040101010101" pitchFamily="2" charset="-122"/>
              </a:rPr>
              <a:t>月为凉季，气温约为</a:t>
            </a:r>
            <a:r>
              <a:rPr lang="en-US" altLang="zh-CN" sz="2400" dirty="0">
                <a:solidFill>
                  <a:srgbClr val="080808"/>
                </a:solidFill>
                <a:latin typeface="华文新魏" panose="02010800040101010101" pitchFamily="2" charset="-122"/>
                <a:ea typeface="华文新魏" panose="02010800040101010101" pitchFamily="2" charset="-122"/>
              </a:rPr>
              <a:t>24℃</a:t>
            </a:r>
            <a:r>
              <a:rPr lang="zh-CN" altLang="en-US" sz="2400">
                <a:solidFill>
                  <a:srgbClr val="080808"/>
                </a:solidFill>
                <a:latin typeface="华文新魏" panose="02010800040101010101" pitchFamily="2" charset="-122"/>
                <a:ea typeface="华文新魏" panose="02010800040101010101" pitchFamily="2" charset="-122"/>
              </a:rPr>
              <a:t>。年平均降水量</a:t>
            </a:r>
            <a:r>
              <a:rPr lang="en-US" altLang="zh-CN" sz="2400" dirty="0">
                <a:solidFill>
                  <a:srgbClr val="080808"/>
                </a:solidFill>
                <a:latin typeface="华文新魏" panose="02010800040101010101" pitchFamily="2" charset="-122"/>
                <a:ea typeface="华文新魏" panose="02010800040101010101" pitchFamily="2" charset="-122"/>
              </a:rPr>
              <a:t>130</a:t>
            </a:r>
            <a:r>
              <a:rPr lang="zh-CN" altLang="en-US" sz="2400">
                <a:solidFill>
                  <a:srgbClr val="080808"/>
                </a:solidFill>
                <a:latin typeface="华文新魏" panose="02010800040101010101" pitchFamily="2" charset="-122"/>
                <a:ea typeface="华文新魏" panose="02010800040101010101" pitchFamily="2" charset="-122"/>
              </a:rPr>
              <a:t>毫米。</a:t>
            </a:r>
          </a:p>
        </p:txBody>
      </p:sp>
      <p:grpSp>
        <p:nvGrpSpPr>
          <p:cNvPr id="2" name="组合 1"/>
          <p:cNvGrpSpPr/>
          <p:nvPr/>
        </p:nvGrpSpPr>
        <p:grpSpPr>
          <a:xfrm>
            <a:off x="6455689" y="2352348"/>
            <a:ext cx="720080" cy="720080"/>
            <a:chOff x="6455689" y="2352348"/>
            <a:chExt cx="720080" cy="720080"/>
          </a:xfrm>
        </p:grpSpPr>
        <p:sp>
          <p:nvSpPr>
            <p:cNvPr id="46" name="椭圆 45"/>
            <p:cNvSpPr/>
            <p:nvPr/>
          </p:nvSpPr>
          <p:spPr>
            <a:xfrm>
              <a:off x="6455689" y="2352348"/>
              <a:ext cx="720080" cy="720080"/>
            </a:xfrm>
            <a:prstGeom prst="ellipse">
              <a:avLst/>
            </a:prstGeom>
            <a:solidFill>
              <a:srgbClr val="0070C0"/>
            </a:solid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dirty="0">
                <a:solidFill>
                  <a:schemeClr val="tx1">
                    <a:lumMod val="50000"/>
                  </a:schemeClr>
                </a:solidFill>
              </a:endParaRPr>
            </a:p>
          </p:txBody>
        </p:sp>
        <p:sp>
          <p:nvSpPr>
            <p:cNvPr id="8" name="Freeform 10"/>
            <p:cNvSpPr>
              <a:spLocks noEditPoints="1"/>
            </p:cNvSpPr>
            <p:nvPr/>
          </p:nvSpPr>
          <p:spPr bwMode="auto">
            <a:xfrm>
              <a:off x="6564011" y="2496364"/>
              <a:ext cx="467742" cy="432048"/>
            </a:xfrm>
            <a:custGeom>
              <a:avLst/>
              <a:gdLst>
                <a:gd name="T0" fmla="*/ 633 w 718"/>
                <a:gd name="T1" fmla="*/ 0 h 549"/>
                <a:gd name="T2" fmla="*/ 549 w 718"/>
                <a:gd name="T3" fmla="*/ 84 h 549"/>
                <a:gd name="T4" fmla="*/ 578 w 718"/>
                <a:gd name="T5" fmla="*/ 148 h 549"/>
                <a:gd name="T6" fmla="*/ 475 w 718"/>
                <a:gd name="T7" fmla="*/ 302 h 549"/>
                <a:gd name="T8" fmla="*/ 443 w 718"/>
                <a:gd name="T9" fmla="*/ 296 h 549"/>
                <a:gd name="T10" fmla="*/ 369 w 718"/>
                <a:gd name="T11" fmla="*/ 340 h 549"/>
                <a:gd name="T12" fmla="*/ 310 w 718"/>
                <a:gd name="T13" fmla="*/ 305 h 549"/>
                <a:gd name="T14" fmla="*/ 316 w 718"/>
                <a:gd name="T15" fmla="*/ 275 h 549"/>
                <a:gd name="T16" fmla="*/ 232 w 718"/>
                <a:gd name="T17" fmla="*/ 190 h 549"/>
                <a:gd name="T18" fmla="*/ 147 w 718"/>
                <a:gd name="T19" fmla="*/ 275 h 549"/>
                <a:gd name="T20" fmla="*/ 176 w 718"/>
                <a:gd name="T21" fmla="*/ 338 h 549"/>
                <a:gd name="T22" fmla="*/ 133 w 718"/>
                <a:gd name="T23" fmla="*/ 396 h 549"/>
                <a:gd name="T24" fmla="*/ 84 w 718"/>
                <a:gd name="T25" fmla="*/ 380 h 549"/>
                <a:gd name="T26" fmla="*/ 0 w 718"/>
                <a:gd name="T27" fmla="*/ 465 h 549"/>
                <a:gd name="T28" fmla="*/ 84 w 718"/>
                <a:gd name="T29" fmla="*/ 549 h 549"/>
                <a:gd name="T30" fmla="*/ 168 w 718"/>
                <a:gd name="T31" fmla="*/ 465 h 549"/>
                <a:gd name="T32" fmla="*/ 148 w 718"/>
                <a:gd name="T33" fmla="*/ 411 h 549"/>
                <a:gd name="T34" fmla="*/ 194 w 718"/>
                <a:gd name="T35" fmla="*/ 350 h 549"/>
                <a:gd name="T36" fmla="*/ 232 w 718"/>
                <a:gd name="T37" fmla="*/ 359 h 549"/>
                <a:gd name="T38" fmla="*/ 300 w 718"/>
                <a:gd name="T39" fmla="*/ 324 h 549"/>
                <a:gd name="T40" fmla="*/ 361 w 718"/>
                <a:gd name="T41" fmla="*/ 360 h 549"/>
                <a:gd name="T42" fmla="*/ 359 w 718"/>
                <a:gd name="T43" fmla="*/ 380 h 549"/>
                <a:gd name="T44" fmla="*/ 443 w 718"/>
                <a:gd name="T45" fmla="*/ 465 h 549"/>
                <a:gd name="T46" fmla="*/ 528 w 718"/>
                <a:gd name="T47" fmla="*/ 380 h 549"/>
                <a:gd name="T48" fmla="*/ 494 w 718"/>
                <a:gd name="T49" fmla="*/ 313 h 549"/>
                <a:gd name="T50" fmla="*/ 596 w 718"/>
                <a:gd name="T51" fmla="*/ 160 h 549"/>
                <a:gd name="T52" fmla="*/ 633 w 718"/>
                <a:gd name="T53" fmla="*/ 169 h 549"/>
                <a:gd name="T54" fmla="*/ 718 w 718"/>
                <a:gd name="T55" fmla="*/ 84 h 549"/>
                <a:gd name="T56" fmla="*/ 633 w 718"/>
                <a:gd name="T57" fmla="*/ 0 h 549"/>
                <a:gd name="T58" fmla="*/ 84 w 718"/>
                <a:gd name="T59" fmla="*/ 507 h 549"/>
                <a:gd name="T60" fmla="*/ 42 w 718"/>
                <a:gd name="T61" fmla="*/ 465 h 549"/>
                <a:gd name="T62" fmla="*/ 84 w 718"/>
                <a:gd name="T63" fmla="*/ 422 h 549"/>
                <a:gd name="T64" fmla="*/ 126 w 718"/>
                <a:gd name="T65" fmla="*/ 465 h 549"/>
                <a:gd name="T66" fmla="*/ 84 w 718"/>
                <a:gd name="T67" fmla="*/ 507 h 549"/>
                <a:gd name="T68" fmla="*/ 232 w 718"/>
                <a:gd name="T69" fmla="*/ 317 h 549"/>
                <a:gd name="T70" fmla="*/ 190 w 718"/>
                <a:gd name="T71" fmla="*/ 275 h 549"/>
                <a:gd name="T72" fmla="*/ 232 w 718"/>
                <a:gd name="T73" fmla="*/ 233 h 549"/>
                <a:gd name="T74" fmla="*/ 274 w 718"/>
                <a:gd name="T75" fmla="*/ 275 h 549"/>
                <a:gd name="T76" fmla="*/ 232 w 718"/>
                <a:gd name="T77" fmla="*/ 317 h 549"/>
                <a:gd name="T78" fmla="*/ 443 w 718"/>
                <a:gd name="T79" fmla="*/ 422 h 549"/>
                <a:gd name="T80" fmla="*/ 401 w 718"/>
                <a:gd name="T81" fmla="*/ 380 h 549"/>
                <a:gd name="T82" fmla="*/ 443 w 718"/>
                <a:gd name="T83" fmla="*/ 338 h 549"/>
                <a:gd name="T84" fmla="*/ 486 w 718"/>
                <a:gd name="T85" fmla="*/ 380 h 549"/>
                <a:gd name="T86" fmla="*/ 443 w 718"/>
                <a:gd name="T87" fmla="*/ 422 h 549"/>
                <a:gd name="T88" fmla="*/ 633 w 718"/>
                <a:gd name="T89" fmla="*/ 127 h 549"/>
                <a:gd name="T90" fmla="*/ 591 w 718"/>
                <a:gd name="T91" fmla="*/ 84 h 549"/>
                <a:gd name="T92" fmla="*/ 633 w 718"/>
                <a:gd name="T93" fmla="*/ 42 h 549"/>
                <a:gd name="T94" fmla="*/ 675 w 718"/>
                <a:gd name="T95" fmla="*/ 84 h 549"/>
                <a:gd name="T96" fmla="*/ 633 w 718"/>
                <a:gd name="T97" fmla="*/ 12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8" h="549">
                  <a:moveTo>
                    <a:pt x="633" y="0"/>
                  </a:moveTo>
                  <a:cubicBezTo>
                    <a:pt x="587" y="0"/>
                    <a:pt x="549" y="38"/>
                    <a:pt x="549" y="84"/>
                  </a:cubicBezTo>
                  <a:cubicBezTo>
                    <a:pt x="549" y="110"/>
                    <a:pt x="561" y="132"/>
                    <a:pt x="578" y="148"/>
                  </a:cubicBezTo>
                  <a:cubicBezTo>
                    <a:pt x="475" y="302"/>
                    <a:pt x="475" y="302"/>
                    <a:pt x="475" y="302"/>
                  </a:cubicBezTo>
                  <a:cubicBezTo>
                    <a:pt x="466" y="298"/>
                    <a:pt x="455" y="296"/>
                    <a:pt x="443" y="296"/>
                  </a:cubicBezTo>
                  <a:cubicBezTo>
                    <a:pt x="411" y="296"/>
                    <a:pt x="383" y="314"/>
                    <a:pt x="369" y="340"/>
                  </a:cubicBezTo>
                  <a:cubicBezTo>
                    <a:pt x="310" y="305"/>
                    <a:pt x="310" y="305"/>
                    <a:pt x="310" y="305"/>
                  </a:cubicBezTo>
                  <a:cubicBezTo>
                    <a:pt x="314" y="296"/>
                    <a:pt x="316" y="285"/>
                    <a:pt x="316" y="275"/>
                  </a:cubicBezTo>
                  <a:cubicBezTo>
                    <a:pt x="316" y="228"/>
                    <a:pt x="278" y="190"/>
                    <a:pt x="232" y="190"/>
                  </a:cubicBezTo>
                  <a:cubicBezTo>
                    <a:pt x="185" y="190"/>
                    <a:pt x="147" y="228"/>
                    <a:pt x="147" y="275"/>
                  </a:cubicBezTo>
                  <a:cubicBezTo>
                    <a:pt x="147" y="300"/>
                    <a:pt x="159" y="322"/>
                    <a:pt x="176" y="338"/>
                  </a:cubicBezTo>
                  <a:cubicBezTo>
                    <a:pt x="133" y="396"/>
                    <a:pt x="133" y="396"/>
                    <a:pt x="133" y="396"/>
                  </a:cubicBezTo>
                  <a:cubicBezTo>
                    <a:pt x="119" y="386"/>
                    <a:pt x="102" y="380"/>
                    <a:pt x="84" y="380"/>
                  </a:cubicBezTo>
                  <a:cubicBezTo>
                    <a:pt x="38" y="380"/>
                    <a:pt x="0" y="418"/>
                    <a:pt x="0" y="465"/>
                  </a:cubicBezTo>
                  <a:cubicBezTo>
                    <a:pt x="0" y="511"/>
                    <a:pt x="38" y="549"/>
                    <a:pt x="84" y="549"/>
                  </a:cubicBezTo>
                  <a:cubicBezTo>
                    <a:pt x="130" y="549"/>
                    <a:pt x="168" y="511"/>
                    <a:pt x="168" y="465"/>
                  </a:cubicBezTo>
                  <a:cubicBezTo>
                    <a:pt x="168" y="444"/>
                    <a:pt x="160" y="425"/>
                    <a:pt x="148" y="411"/>
                  </a:cubicBezTo>
                  <a:cubicBezTo>
                    <a:pt x="194" y="350"/>
                    <a:pt x="194" y="350"/>
                    <a:pt x="194" y="350"/>
                  </a:cubicBezTo>
                  <a:cubicBezTo>
                    <a:pt x="205" y="355"/>
                    <a:pt x="218" y="359"/>
                    <a:pt x="232" y="359"/>
                  </a:cubicBezTo>
                  <a:cubicBezTo>
                    <a:pt x="260" y="359"/>
                    <a:pt x="285" y="345"/>
                    <a:pt x="300" y="324"/>
                  </a:cubicBezTo>
                  <a:cubicBezTo>
                    <a:pt x="361" y="360"/>
                    <a:pt x="361" y="360"/>
                    <a:pt x="361" y="360"/>
                  </a:cubicBezTo>
                  <a:cubicBezTo>
                    <a:pt x="360" y="367"/>
                    <a:pt x="359" y="373"/>
                    <a:pt x="359" y="380"/>
                  </a:cubicBezTo>
                  <a:cubicBezTo>
                    <a:pt x="359" y="427"/>
                    <a:pt x="397" y="465"/>
                    <a:pt x="443" y="465"/>
                  </a:cubicBezTo>
                  <a:cubicBezTo>
                    <a:pt x="490" y="465"/>
                    <a:pt x="528" y="427"/>
                    <a:pt x="528" y="380"/>
                  </a:cubicBezTo>
                  <a:cubicBezTo>
                    <a:pt x="528" y="352"/>
                    <a:pt x="514" y="328"/>
                    <a:pt x="494" y="313"/>
                  </a:cubicBezTo>
                  <a:cubicBezTo>
                    <a:pt x="596" y="160"/>
                    <a:pt x="596" y="160"/>
                    <a:pt x="596" y="160"/>
                  </a:cubicBezTo>
                  <a:cubicBezTo>
                    <a:pt x="607" y="165"/>
                    <a:pt x="620" y="169"/>
                    <a:pt x="633" y="169"/>
                  </a:cubicBezTo>
                  <a:cubicBezTo>
                    <a:pt x="680" y="169"/>
                    <a:pt x="718" y="131"/>
                    <a:pt x="718" y="84"/>
                  </a:cubicBezTo>
                  <a:cubicBezTo>
                    <a:pt x="718" y="38"/>
                    <a:pt x="680" y="0"/>
                    <a:pt x="633" y="0"/>
                  </a:cubicBezTo>
                  <a:close/>
                  <a:moveTo>
                    <a:pt x="84" y="507"/>
                  </a:moveTo>
                  <a:cubicBezTo>
                    <a:pt x="61" y="507"/>
                    <a:pt x="42" y="488"/>
                    <a:pt x="42" y="465"/>
                  </a:cubicBezTo>
                  <a:cubicBezTo>
                    <a:pt x="42" y="441"/>
                    <a:pt x="61" y="422"/>
                    <a:pt x="84" y="422"/>
                  </a:cubicBezTo>
                  <a:cubicBezTo>
                    <a:pt x="107" y="422"/>
                    <a:pt x="126" y="441"/>
                    <a:pt x="126" y="465"/>
                  </a:cubicBezTo>
                  <a:cubicBezTo>
                    <a:pt x="126" y="488"/>
                    <a:pt x="107" y="507"/>
                    <a:pt x="84" y="507"/>
                  </a:cubicBezTo>
                  <a:close/>
                  <a:moveTo>
                    <a:pt x="232" y="317"/>
                  </a:moveTo>
                  <a:cubicBezTo>
                    <a:pt x="209" y="317"/>
                    <a:pt x="190" y="298"/>
                    <a:pt x="190" y="275"/>
                  </a:cubicBezTo>
                  <a:cubicBezTo>
                    <a:pt x="190" y="251"/>
                    <a:pt x="209" y="233"/>
                    <a:pt x="232" y="233"/>
                  </a:cubicBezTo>
                  <a:cubicBezTo>
                    <a:pt x="255" y="233"/>
                    <a:pt x="274" y="251"/>
                    <a:pt x="274" y="275"/>
                  </a:cubicBezTo>
                  <a:cubicBezTo>
                    <a:pt x="274" y="298"/>
                    <a:pt x="255" y="317"/>
                    <a:pt x="232" y="317"/>
                  </a:cubicBezTo>
                  <a:close/>
                  <a:moveTo>
                    <a:pt x="443" y="422"/>
                  </a:moveTo>
                  <a:cubicBezTo>
                    <a:pt x="420" y="422"/>
                    <a:pt x="401" y="403"/>
                    <a:pt x="401" y="380"/>
                  </a:cubicBezTo>
                  <a:cubicBezTo>
                    <a:pt x="401" y="357"/>
                    <a:pt x="420" y="338"/>
                    <a:pt x="443" y="338"/>
                  </a:cubicBezTo>
                  <a:cubicBezTo>
                    <a:pt x="467" y="338"/>
                    <a:pt x="486" y="357"/>
                    <a:pt x="486" y="380"/>
                  </a:cubicBezTo>
                  <a:cubicBezTo>
                    <a:pt x="486" y="403"/>
                    <a:pt x="467" y="422"/>
                    <a:pt x="443" y="422"/>
                  </a:cubicBezTo>
                  <a:close/>
                  <a:moveTo>
                    <a:pt x="633" y="127"/>
                  </a:moveTo>
                  <a:cubicBezTo>
                    <a:pt x="610" y="127"/>
                    <a:pt x="591" y="108"/>
                    <a:pt x="591" y="84"/>
                  </a:cubicBezTo>
                  <a:cubicBezTo>
                    <a:pt x="591" y="61"/>
                    <a:pt x="610" y="42"/>
                    <a:pt x="633" y="42"/>
                  </a:cubicBezTo>
                  <a:cubicBezTo>
                    <a:pt x="657" y="42"/>
                    <a:pt x="675" y="61"/>
                    <a:pt x="675" y="84"/>
                  </a:cubicBezTo>
                  <a:cubicBezTo>
                    <a:pt x="675" y="108"/>
                    <a:pt x="657" y="127"/>
                    <a:pt x="633" y="127"/>
                  </a:cubicBezTo>
                  <a:close/>
                </a:path>
              </a:pathLst>
            </a:custGeom>
            <a:solidFill>
              <a:schemeClr val="bg1"/>
            </a:solidFill>
            <a:ln>
              <a:noFill/>
            </a:ln>
          </p:spPr>
          <p:txBody>
            <a:bodyPr/>
            <a:lstStyle/>
            <a:p>
              <a:pPr eaLnBrk="1" hangingPunct="1">
                <a:defRPr/>
              </a:pPr>
              <a:endParaRPr lang="id-ID" altLang="zh-CN" sz="2200">
                <a:solidFill>
                  <a:schemeClr val="tx1">
                    <a:lumMod val="50000"/>
                  </a:schemeClr>
                </a:solidFill>
                <a:latin typeface="Roboto Light" pitchFamily="2" charset="0"/>
                <a:ea typeface="Roboto Light" pitchFamily="2" charset="0"/>
                <a:cs typeface="Roboto Light" pitchFamily="2" charset="0"/>
              </a:endParaRPr>
            </a:p>
          </p:txBody>
        </p:sp>
      </p:grpSp>
      <p:sp>
        <p:nvSpPr>
          <p:cNvPr id="47" name="TextBox 46"/>
          <p:cNvSpPr txBox="1"/>
          <p:nvPr/>
        </p:nvSpPr>
        <p:spPr>
          <a:xfrm>
            <a:off x="5905904" y="3219933"/>
            <a:ext cx="2524734" cy="430887"/>
          </a:xfrm>
          <a:prstGeom prst="rect">
            <a:avLst/>
          </a:prstGeom>
          <a:noFill/>
        </p:spPr>
        <p:txBody>
          <a:bodyPr wrap="square" rtlCol="0">
            <a:spAutoFit/>
          </a:bodyPr>
          <a:lstStyle/>
          <a:p>
            <a:r>
              <a:rPr lang="en-US" sz="2200" dirty="0">
                <a:solidFill>
                  <a:srgbClr val="080808"/>
                </a:solidFill>
                <a:latin typeface="楷体" panose="02010609060101010101" pitchFamily="49" charset="-122"/>
                <a:ea typeface="楷体" panose="02010609060101010101" pitchFamily="49" charset="-122"/>
              </a:rPr>
              <a:t>1700</a:t>
            </a:r>
            <a:r>
              <a:rPr lang="zh-CN" altLang="en-US" sz="2200">
                <a:solidFill>
                  <a:srgbClr val="080808"/>
                </a:solidFill>
                <a:latin typeface="楷体" panose="02010609060101010101" pitchFamily="49" charset="-122"/>
                <a:ea typeface="楷体" panose="02010609060101010101" pitchFamily="49" charset="-122"/>
              </a:rPr>
              <a:t>公里海岸线</a:t>
            </a:r>
            <a:endParaRPr lang="zh-CN" altLang="en-US" sz="2200" dirty="0">
              <a:solidFill>
                <a:srgbClr val="080808"/>
              </a:solidFill>
              <a:latin typeface="楷体" panose="02010609060101010101" pitchFamily="49" charset="-122"/>
              <a:ea typeface="楷体" panose="02010609060101010101" pitchFamily="49" charset="-122"/>
            </a:endParaRPr>
          </a:p>
        </p:txBody>
      </p:sp>
      <p:cxnSp>
        <p:nvCxnSpPr>
          <p:cNvPr id="49" name="直接连接符 48"/>
          <p:cNvCxnSpPr>
            <a:stCxn id="46" idx="7"/>
            <a:endCxn id="50" idx="2"/>
          </p:cNvCxnSpPr>
          <p:nvPr/>
        </p:nvCxnSpPr>
        <p:spPr>
          <a:xfrm flipV="1">
            <a:off x="7070316" y="1826490"/>
            <a:ext cx="743451" cy="631311"/>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8536452" y="1230669"/>
            <a:ext cx="2926888" cy="430887"/>
          </a:xfrm>
          <a:prstGeom prst="rect">
            <a:avLst/>
          </a:prstGeom>
          <a:noFill/>
        </p:spPr>
        <p:txBody>
          <a:bodyPr wrap="square" rtlCol="0">
            <a:spAutoFit/>
          </a:bodyPr>
          <a:lstStyle/>
          <a:p>
            <a:r>
              <a:rPr lang="zh-CN" altLang="en-US" sz="2200">
                <a:solidFill>
                  <a:srgbClr val="080808"/>
                </a:solidFill>
                <a:latin typeface="楷体" panose="02010609060101010101" pitchFamily="49" charset="-122"/>
                <a:ea typeface="楷体" panose="02010609060101010101" pitchFamily="49" charset="-122"/>
              </a:rPr>
              <a:t>面积</a:t>
            </a:r>
            <a:r>
              <a:rPr lang="en-US" altLang="zh-CN" sz="2200" dirty="0">
                <a:solidFill>
                  <a:srgbClr val="080808"/>
                </a:solidFill>
                <a:latin typeface="楷体" panose="02010609060101010101" pitchFamily="49" charset="-122"/>
                <a:ea typeface="楷体" panose="02010609060101010101" pitchFamily="49" charset="-122"/>
              </a:rPr>
              <a:t>30.95</a:t>
            </a:r>
            <a:r>
              <a:rPr lang="zh-CN" altLang="en-US" sz="2200">
                <a:solidFill>
                  <a:srgbClr val="080808"/>
                </a:solidFill>
                <a:latin typeface="楷体" panose="02010609060101010101" pitchFamily="49" charset="-122"/>
                <a:ea typeface="楷体" panose="02010609060101010101" pitchFamily="49" charset="-122"/>
              </a:rPr>
              <a:t>万平方公里</a:t>
            </a:r>
            <a:endParaRPr lang="zh-CN" altLang="en-US" sz="2200" dirty="0">
              <a:solidFill>
                <a:srgbClr val="080808"/>
              </a:solidFill>
              <a:latin typeface="楷体" panose="02010609060101010101" pitchFamily="49" charset="-122"/>
              <a:ea typeface="楷体" panose="02010609060101010101" pitchFamily="49" charset="-122"/>
            </a:endParaRPr>
          </a:p>
        </p:txBody>
      </p:sp>
      <p:sp>
        <p:nvSpPr>
          <p:cNvPr id="3074" name="AutoShape 2" descr="Desert icon icon with 96x96 resolu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GB" dirty="0"/>
          </a:p>
        </p:txBody>
      </p:sp>
      <p:sp>
        <p:nvSpPr>
          <p:cNvPr id="71" name="TextBox 70"/>
          <p:cNvSpPr txBox="1"/>
          <p:nvPr/>
        </p:nvSpPr>
        <p:spPr>
          <a:xfrm>
            <a:off x="10242022" y="3003777"/>
            <a:ext cx="2046379" cy="430887"/>
          </a:xfrm>
          <a:prstGeom prst="rect">
            <a:avLst/>
          </a:prstGeom>
          <a:noFill/>
        </p:spPr>
        <p:txBody>
          <a:bodyPr wrap="square" rtlCol="0">
            <a:spAutoFit/>
          </a:bodyPr>
          <a:lstStyle/>
          <a:p>
            <a:r>
              <a:rPr lang="zh-CN" altLang="en-US" sz="2200">
                <a:solidFill>
                  <a:srgbClr val="080808"/>
                </a:solidFill>
                <a:latin typeface="楷体" panose="02010609060101010101" pitchFamily="49" charset="-122"/>
                <a:ea typeface="楷体" panose="02010609060101010101" pitchFamily="49" charset="-122"/>
              </a:rPr>
              <a:t>热带沙漠气候</a:t>
            </a:r>
            <a:endParaRPr lang="zh-CN" altLang="en-US" sz="2200" dirty="0">
              <a:solidFill>
                <a:srgbClr val="080808"/>
              </a:solidFill>
              <a:latin typeface="楷体" panose="02010609060101010101" pitchFamily="49" charset="-122"/>
              <a:ea typeface="楷体" panose="02010609060101010101" pitchFamily="49" charset="-122"/>
            </a:endParaRPr>
          </a:p>
        </p:txBody>
      </p:sp>
      <p:sp>
        <p:nvSpPr>
          <p:cNvPr id="77" name="矩形 76"/>
          <p:cNvSpPr/>
          <p:nvPr/>
        </p:nvSpPr>
        <p:spPr>
          <a:xfrm>
            <a:off x="8951760" y="188640"/>
            <a:ext cx="1415772" cy="461665"/>
          </a:xfrm>
          <a:prstGeom prst="rect">
            <a:avLst/>
          </a:prstGeom>
        </p:spPr>
        <p:txBody>
          <a:bodyPr wrap="none">
            <a:spAutoFit/>
          </a:bodyPr>
          <a:lstStyle/>
          <a:p>
            <a:r>
              <a:rPr lang="zh-CN" altLang="en-US" sz="2400" b="1">
                <a:solidFill>
                  <a:schemeClr val="bg1"/>
                </a:solidFill>
                <a:latin typeface="华文行楷" panose="02010800040101010101" pitchFamily="2" charset="-122"/>
                <a:ea typeface="华文行楷" panose="02010800040101010101" pitchFamily="2" charset="-122"/>
              </a:rPr>
              <a:t>自然环境</a:t>
            </a:r>
            <a:endParaRPr lang="zh-CN" altLang="en-US" sz="2400" b="1" dirty="0">
              <a:solidFill>
                <a:schemeClr val="bg1"/>
              </a:solidFill>
              <a:latin typeface="华文行楷" panose="02010800040101010101" pitchFamily="2" charset="-122"/>
              <a:ea typeface="华文行楷" panose="02010800040101010101" pitchFamily="2" charset="-122"/>
            </a:endParaRPr>
          </a:p>
        </p:txBody>
      </p:sp>
      <p:grpSp>
        <p:nvGrpSpPr>
          <p:cNvPr id="21" name="组合 20"/>
          <p:cNvGrpSpPr/>
          <p:nvPr/>
        </p:nvGrpSpPr>
        <p:grpSpPr>
          <a:xfrm>
            <a:off x="7813767" y="1466450"/>
            <a:ext cx="720080" cy="720080"/>
            <a:chOff x="7813767" y="1466450"/>
            <a:chExt cx="720080" cy="720080"/>
          </a:xfrm>
        </p:grpSpPr>
        <p:sp>
          <p:nvSpPr>
            <p:cNvPr id="50" name="椭圆 49"/>
            <p:cNvSpPr/>
            <p:nvPr/>
          </p:nvSpPr>
          <p:spPr>
            <a:xfrm>
              <a:off x="7813767" y="1466450"/>
              <a:ext cx="720080" cy="720080"/>
            </a:xfrm>
            <a:prstGeom prst="ellipse">
              <a:avLst/>
            </a:prstGeom>
            <a:solidFill>
              <a:srgbClr val="0070C0"/>
            </a:solid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dirty="0">
                <a:solidFill>
                  <a:schemeClr val="tx1">
                    <a:lumMod val="50000"/>
                  </a:schemeClr>
                </a:solidFill>
              </a:endParaRPr>
            </a:p>
          </p:txBody>
        </p:sp>
        <p:sp>
          <p:nvSpPr>
            <p:cNvPr id="51" name="Freeform 14"/>
            <p:cNvSpPr>
              <a:spLocks noEditPoints="1"/>
            </p:cNvSpPr>
            <p:nvPr/>
          </p:nvSpPr>
          <p:spPr bwMode="auto">
            <a:xfrm>
              <a:off x="7909146" y="1553461"/>
              <a:ext cx="529322" cy="540439"/>
            </a:xfrm>
            <a:custGeom>
              <a:avLst/>
              <a:gdLst>
                <a:gd name="T0" fmla="*/ 59 w 149"/>
                <a:gd name="T1" fmla="*/ 42 h 149"/>
                <a:gd name="T2" fmla="*/ 66 w 149"/>
                <a:gd name="T3" fmla="*/ 29 h 149"/>
                <a:gd name="T4" fmla="*/ 72 w 149"/>
                <a:gd name="T5" fmla="*/ 29 h 149"/>
                <a:gd name="T6" fmla="*/ 73 w 149"/>
                <a:gd name="T7" fmla="*/ 39 h 149"/>
                <a:gd name="T8" fmla="*/ 62 w 149"/>
                <a:gd name="T9" fmla="*/ 45 h 149"/>
                <a:gd name="T10" fmla="*/ 75 w 149"/>
                <a:gd name="T11" fmla="*/ 0 h 149"/>
                <a:gd name="T12" fmla="*/ 30 w 149"/>
                <a:gd name="T13" fmla="*/ 23 h 149"/>
                <a:gd name="T14" fmla="*/ 42 w 149"/>
                <a:gd name="T15" fmla="*/ 23 h 149"/>
                <a:gd name="T16" fmla="*/ 55 w 149"/>
                <a:gd name="T17" fmla="*/ 32 h 149"/>
                <a:gd name="T18" fmla="*/ 52 w 149"/>
                <a:gd name="T19" fmla="*/ 49 h 149"/>
                <a:gd name="T20" fmla="*/ 42 w 149"/>
                <a:gd name="T21" fmla="*/ 68 h 149"/>
                <a:gd name="T22" fmla="*/ 63 w 149"/>
                <a:gd name="T23" fmla="*/ 80 h 149"/>
                <a:gd name="T24" fmla="*/ 71 w 149"/>
                <a:gd name="T25" fmla="*/ 89 h 149"/>
                <a:gd name="T26" fmla="*/ 60 w 149"/>
                <a:gd name="T27" fmla="*/ 102 h 149"/>
                <a:gd name="T28" fmla="*/ 52 w 149"/>
                <a:gd name="T29" fmla="*/ 114 h 149"/>
                <a:gd name="T30" fmla="*/ 54 w 149"/>
                <a:gd name="T31" fmla="*/ 126 h 149"/>
                <a:gd name="T32" fmla="*/ 49 w 149"/>
                <a:gd name="T33" fmla="*/ 128 h 149"/>
                <a:gd name="T34" fmla="*/ 43 w 149"/>
                <a:gd name="T35" fmla="*/ 118 h 149"/>
                <a:gd name="T36" fmla="*/ 40 w 149"/>
                <a:gd name="T37" fmla="*/ 101 h 149"/>
                <a:gd name="T38" fmla="*/ 30 w 149"/>
                <a:gd name="T39" fmla="*/ 85 h 149"/>
                <a:gd name="T40" fmla="*/ 23 w 149"/>
                <a:gd name="T41" fmla="*/ 71 h 149"/>
                <a:gd name="T42" fmla="*/ 16 w 149"/>
                <a:gd name="T43" fmla="*/ 71 h 149"/>
                <a:gd name="T44" fmla="*/ 12 w 149"/>
                <a:gd name="T45" fmla="*/ 51 h 149"/>
                <a:gd name="T46" fmla="*/ 13 w 149"/>
                <a:gd name="T47" fmla="*/ 39 h 149"/>
                <a:gd name="T48" fmla="*/ 8 w 149"/>
                <a:gd name="T49" fmla="*/ 41 h 149"/>
                <a:gd name="T50" fmla="*/ 75 w 149"/>
                <a:gd name="T51" fmla="*/ 149 h 149"/>
                <a:gd name="T52" fmla="*/ 143 w 149"/>
                <a:gd name="T53" fmla="*/ 79 h 149"/>
                <a:gd name="T54" fmla="*/ 139 w 149"/>
                <a:gd name="T55" fmla="*/ 75 h 149"/>
                <a:gd name="T56" fmla="*/ 136 w 149"/>
                <a:gd name="T57" fmla="*/ 72 h 149"/>
                <a:gd name="T58" fmla="*/ 126 w 149"/>
                <a:gd name="T59" fmla="*/ 86 h 149"/>
                <a:gd name="T60" fmla="*/ 122 w 149"/>
                <a:gd name="T61" fmla="*/ 82 h 149"/>
                <a:gd name="T62" fmla="*/ 121 w 149"/>
                <a:gd name="T63" fmla="*/ 67 h 149"/>
                <a:gd name="T64" fmla="*/ 111 w 149"/>
                <a:gd name="T65" fmla="*/ 59 h 149"/>
                <a:gd name="T66" fmla="*/ 111 w 149"/>
                <a:gd name="T67" fmla="*/ 65 h 149"/>
                <a:gd name="T68" fmla="*/ 111 w 149"/>
                <a:gd name="T69" fmla="*/ 71 h 149"/>
                <a:gd name="T70" fmla="*/ 104 w 149"/>
                <a:gd name="T71" fmla="*/ 68 h 149"/>
                <a:gd name="T72" fmla="*/ 103 w 149"/>
                <a:gd name="T73" fmla="*/ 70 h 149"/>
                <a:gd name="T74" fmla="*/ 109 w 149"/>
                <a:gd name="T75" fmla="*/ 85 h 149"/>
                <a:gd name="T76" fmla="*/ 104 w 149"/>
                <a:gd name="T77" fmla="*/ 99 h 149"/>
                <a:gd name="T78" fmla="*/ 99 w 149"/>
                <a:gd name="T79" fmla="*/ 109 h 149"/>
                <a:gd name="T80" fmla="*/ 95 w 149"/>
                <a:gd name="T81" fmla="*/ 108 h 149"/>
                <a:gd name="T82" fmla="*/ 87 w 149"/>
                <a:gd name="T83" fmla="*/ 98 h 149"/>
                <a:gd name="T84" fmla="*/ 80 w 149"/>
                <a:gd name="T85" fmla="*/ 82 h 149"/>
                <a:gd name="T86" fmla="*/ 68 w 149"/>
                <a:gd name="T87" fmla="*/ 72 h 149"/>
                <a:gd name="T88" fmla="*/ 71 w 149"/>
                <a:gd name="T89" fmla="*/ 66 h 149"/>
                <a:gd name="T90" fmla="*/ 91 w 149"/>
                <a:gd name="T91" fmla="*/ 64 h 149"/>
                <a:gd name="T92" fmla="*/ 93 w 149"/>
                <a:gd name="T93" fmla="*/ 51 h 149"/>
                <a:gd name="T94" fmla="*/ 82 w 149"/>
                <a:gd name="T95" fmla="*/ 56 h 149"/>
                <a:gd name="T96" fmla="*/ 71 w 149"/>
                <a:gd name="T97" fmla="*/ 59 h 149"/>
                <a:gd name="T98" fmla="*/ 71 w 149"/>
                <a:gd name="T99" fmla="*/ 44 h 149"/>
                <a:gd name="T100" fmla="*/ 88 w 149"/>
                <a:gd name="T101" fmla="*/ 33 h 149"/>
                <a:gd name="T102" fmla="*/ 101 w 149"/>
                <a:gd name="T103" fmla="*/ 25 h 149"/>
                <a:gd name="T104" fmla="*/ 114 w 149"/>
                <a:gd name="T105" fmla="*/ 24 h 149"/>
                <a:gd name="T106" fmla="*/ 130 w 149"/>
                <a:gd name="T107" fmla="*/ 2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9" h="149">
                  <a:moveTo>
                    <a:pt x="62" y="46"/>
                  </a:moveTo>
                  <a:cubicBezTo>
                    <a:pt x="61" y="46"/>
                    <a:pt x="59" y="44"/>
                    <a:pt x="59" y="42"/>
                  </a:cubicBezTo>
                  <a:cubicBezTo>
                    <a:pt x="59" y="40"/>
                    <a:pt x="58" y="38"/>
                    <a:pt x="59" y="36"/>
                  </a:cubicBezTo>
                  <a:cubicBezTo>
                    <a:pt x="59" y="33"/>
                    <a:pt x="63" y="29"/>
                    <a:pt x="66" y="29"/>
                  </a:cubicBezTo>
                  <a:cubicBezTo>
                    <a:pt x="67" y="29"/>
                    <a:pt x="68" y="29"/>
                    <a:pt x="69" y="29"/>
                  </a:cubicBezTo>
                  <a:cubicBezTo>
                    <a:pt x="70" y="29"/>
                    <a:pt x="71" y="29"/>
                    <a:pt x="72" y="29"/>
                  </a:cubicBezTo>
                  <a:cubicBezTo>
                    <a:pt x="75" y="29"/>
                    <a:pt x="79" y="32"/>
                    <a:pt x="79" y="33"/>
                  </a:cubicBezTo>
                  <a:cubicBezTo>
                    <a:pt x="79" y="34"/>
                    <a:pt x="76" y="37"/>
                    <a:pt x="73" y="39"/>
                  </a:cubicBezTo>
                  <a:cubicBezTo>
                    <a:pt x="72" y="39"/>
                    <a:pt x="72" y="39"/>
                    <a:pt x="71" y="39"/>
                  </a:cubicBezTo>
                  <a:cubicBezTo>
                    <a:pt x="68" y="41"/>
                    <a:pt x="64" y="44"/>
                    <a:pt x="62" y="45"/>
                  </a:cubicBezTo>
                  <a:cubicBezTo>
                    <a:pt x="62" y="46"/>
                    <a:pt x="62" y="46"/>
                    <a:pt x="62" y="46"/>
                  </a:cubicBezTo>
                  <a:moveTo>
                    <a:pt x="75" y="0"/>
                  </a:moveTo>
                  <a:cubicBezTo>
                    <a:pt x="53" y="0"/>
                    <a:pt x="34" y="9"/>
                    <a:pt x="21" y="24"/>
                  </a:cubicBezTo>
                  <a:cubicBezTo>
                    <a:pt x="24" y="23"/>
                    <a:pt x="27" y="23"/>
                    <a:pt x="30" y="23"/>
                  </a:cubicBezTo>
                  <a:cubicBezTo>
                    <a:pt x="30" y="23"/>
                    <a:pt x="31" y="23"/>
                    <a:pt x="32" y="23"/>
                  </a:cubicBezTo>
                  <a:cubicBezTo>
                    <a:pt x="35" y="23"/>
                    <a:pt x="39" y="23"/>
                    <a:pt x="42" y="23"/>
                  </a:cubicBezTo>
                  <a:cubicBezTo>
                    <a:pt x="44" y="24"/>
                    <a:pt x="46" y="24"/>
                    <a:pt x="48" y="24"/>
                  </a:cubicBezTo>
                  <a:cubicBezTo>
                    <a:pt x="51" y="25"/>
                    <a:pt x="54" y="29"/>
                    <a:pt x="55" y="32"/>
                  </a:cubicBezTo>
                  <a:cubicBezTo>
                    <a:pt x="55" y="34"/>
                    <a:pt x="55" y="37"/>
                    <a:pt x="55" y="39"/>
                  </a:cubicBezTo>
                  <a:cubicBezTo>
                    <a:pt x="56" y="42"/>
                    <a:pt x="54" y="47"/>
                    <a:pt x="52" y="49"/>
                  </a:cubicBezTo>
                  <a:cubicBezTo>
                    <a:pt x="48" y="52"/>
                    <a:pt x="45" y="56"/>
                    <a:pt x="41" y="59"/>
                  </a:cubicBezTo>
                  <a:cubicBezTo>
                    <a:pt x="39" y="62"/>
                    <a:pt x="39" y="66"/>
                    <a:pt x="42" y="68"/>
                  </a:cubicBezTo>
                  <a:cubicBezTo>
                    <a:pt x="45" y="70"/>
                    <a:pt x="48" y="72"/>
                    <a:pt x="51" y="74"/>
                  </a:cubicBezTo>
                  <a:cubicBezTo>
                    <a:pt x="55" y="76"/>
                    <a:pt x="60" y="79"/>
                    <a:pt x="63" y="80"/>
                  </a:cubicBezTo>
                  <a:cubicBezTo>
                    <a:pt x="64" y="81"/>
                    <a:pt x="64" y="81"/>
                    <a:pt x="65" y="81"/>
                  </a:cubicBezTo>
                  <a:cubicBezTo>
                    <a:pt x="68" y="82"/>
                    <a:pt x="71" y="86"/>
                    <a:pt x="71" y="89"/>
                  </a:cubicBezTo>
                  <a:cubicBezTo>
                    <a:pt x="70" y="93"/>
                    <a:pt x="69" y="96"/>
                    <a:pt x="67" y="96"/>
                  </a:cubicBezTo>
                  <a:cubicBezTo>
                    <a:pt x="65" y="96"/>
                    <a:pt x="62" y="99"/>
                    <a:pt x="60" y="102"/>
                  </a:cubicBezTo>
                  <a:cubicBezTo>
                    <a:pt x="60" y="103"/>
                    <a:pt x="59" y="103"/>
                    <a:pt x="59" y="104"/>
                  </a:cubicBezTo>
                  <a:cubicBezTo>
                    <a:pt x="57" y="107"/>
                    <a:pt x="54" y="112"/>
                    <a:pt x="52" y="114"/>
                  </a:cubicBezTo>
                  <a:cubicBezTo>
                    <a:pt x="50" y="116"/>
                    <a:pt x="50" y="119"/>
                    <a:pt x="52" y="120"/>
                  </a:cubicBezTo>
                  <a:cubicBezTo>
                    <a:pt x="53" y="122"/>
                    <a:pt x="54" y="124"/>
                    <a:pt x="54" y="126"/>
                  </a:cubicBezTo>
                  <a:cubicBezTo>
                    <a:pt x="54" y="127"/>
                    <a:pt x="53" y="128"/>
                    <a:pt x="51" y="128"/>
                  </a:cubicBezTo>
                  <a:cubicBezTo>
                    <a:pt x="50" y="128"/>
                    <a:pt x="49" y="128"/>
                    <a:pt x="49" y="128"/>
                  </a:cubicBezTo>
                  <a:cubicBezTo>
                    <a:pt x="48" y="128"/>
                    <a:pt x="48" y="127"/>
                    <a:pt x="47" y="127"/>
                  </a:cubicBezTo>
                  <a:cubicBezTo>
                    <a:pt x="45" y="126"/>
                    <a:pt x="42" y="122"/>
                    <a:pt x="43" y="118"/>
                  </a:cubicBezTo>
                  <a:cubicBezTo>
                    <a:pt x="43" y="115"/>
                    <a:pt x="43" y="112"/>
                    <a:pt x="43" y="110"/>
                  </a:cubicBezTo>
                  <a:cubicBezTo>
                    <a:pt x="43" y="106"/>
                    <a:pt x="42" y="102"/>
                    <a:pt x="40" y="101"/>
                  </a:cubicBezTo>
                  <a:cubicBezTo>
                    <a:pt x="38" y="99"/>
                    <a:pt x="35" y="97"/>
                    <a:pt x="33" y="95"/>
                  </a:cubicBezTo>
                  <a:cubicBezTo>
                    <a:pt x="31" y="93"/>
                    <a:pt x="30" y="88"/>
                    <a:pt x="30" y="85"/>
                  </a:cubicBezTo>
                  <a:cubicBezTo>
                    <a:pt x="30" y="81"/>
                    <a:pt x="28" y="76"/>
                    <a:pt x="26" y="74"/>
                  </a:cubicBezTo>
                  <a:cubicBezTo>
                    <a:pt x="24" y="72"/>
                    <a:pt x="23" y="71"/>
                    <a:pt x="23" y="71"/>
                  </a:cubicBezTo>
                  <a:cubicBezTo>
                    <a:pt x="23" y="71"/>
                    <a:pt x="23" y="71"/>
                    <a:pt x="16" y="71"/>
                  </a:cubicBezTo>
                  <a:cubicBezTo>
                    <a:pt x="16" y="71"/>
                    <a:pt x="16" y="71"/>
                    <a:pt x="16" y="71"/>
                  </a:cubicBezTo>
                  <a:cubicBezTo>
                    <a:pt x="9" y="71"/>
                    <a:pt x="9" y="64"/>
                    <a:pt x="9" y="64"/>
                  </a:cubicBezTo>
                  <a:cubicBezTo>
                    <a:pt x="10" y="60"/>
                    <a:pt x="11" y="54"/>
                    <a:pt x="12" y="51"/>
                  </a:cubicBezTo>
                  <a:cubicBezTo>
                    <a:pt x="13" y="49"/>
                    <a:pt x="14" y="46"/>
                    <a:pt x="15" y="44"/>
                  </a:cubicBezTo>
                  <a:cubicBezTo>
                    <a:pt x="16" y="41"/>
                    <a:pt x="15" y="39"/>
                    <a:pt x="13" y="39"/>
                  </a:cubicBezTo>
                  <a:cubicBezTo>
                    <a:pt x="12" y="39"/>
                    <a:pt x="12" y="39"/>
                    <a:pt x="11" y="40"/>
                  </a:cubicBezTo>
                  <a:cubicBezTo>
                    <a:pt x="10" y="40"/>
                    <a:pt x="9" y="40"/>
                    <a:pt x="8" y="41"/>
                  </a:cubicBezTo>
                  <a:cubicBezTo>
                    <a:pt x="3" y="51"/>
                    <a:pt x="0" y="62"/>
                    <a:pt x="0" y="75"/>
                  </a:cubicBezTo>
                  <a:cubicBezTo>
                    <a:pt x="0" y="116"/>
                    <a:pt x="33" y="149"/>
                    <a:pt x="75" y="149"/>
                  </a:cubicBezTo>
                  <a:cubicBezTo>
                    <a:pt x="115" y="149"/>
                    <a:pt x="148" y="116"/>
                    <a:pt x="149" y="76"/>
                  </a:cubicBezTo>
                  <a:cubicBezTo>
                    <a:pt x="147" y="78"/>
                    <a:pt x="144" y="79"/>
                    <a:pt x="143" y="79"/>
                  </a:cubicBezTo>
                  <a:cubicBezTo>
                    <a:pt x="143" y="79"/>
                    <a:pt x="143" y="79"/>
                    <a:pt x="143" y="79"/>
                  </a:cubicBezTo>
                  <a:cubicBezTo>
                    <a:pt x="141" y="79"/>
                    <a:pt x="139" y="77"/>
                    <a:pt x="139" y="75"/>
                  </a:cubicBezTo>
                  <a:cubicBezTo>
                    <a:pt x="139" y="74"/>
                    <a:pt x="138" y="72"/>
                    <a:pt x="136" y="72"/>
                  </a:cubicBezTo>
                  <a:cubicBezTo>
                    <a:pt x="136" y="72"/>
                    <a:pt x="136" y="72"/>
                    <a:pt x="136" y="72"/>
                  </a:cubicBezTo>
                  <a:cubicBezTo>
                    <a:pt x="134" y="72"/>
                    <a:pt x="133" y="75"/>
                    <a:pt x="132" y="79"/>
                  </a:cubicBezTo>
                  <a:cubicBezTo>
                    <a:pt x="132" y="83"/>
                    <a:pt x="132" y="86"/>
                    <a:pt x="126" y="86"/>
                  </a:cubicBezTo>
                  <a:cubicBezTo>
                    <a:pt x="126" y="86"/>
                    <a:pt x="126" y="86"/>
                    <a:pt x="126" y="86"/>
                  </a:cubicBezTo>
                  <a:cubicBezTo>
                    <a:pt x="122" y="86"/>
                    <a:pt x="121" y="84"/>
                    <a:pt x="122" y="82"/>
                  </a:cubicBezTo>
                  <a:cubicBezTo>
                    <a:pt x="122" y="80"/>
                    <a:pt x="123" y="78"/>
                    <a:pt x="123" y="78"/>
                  </a:cubicBezTo>
                  <a:cubicBezTo>
                    <a:pt x="124" y="75"/>
                    <a:pt x="124" y="70"/>
                    <a:pt x="121" y="67"/>
                  </a:cubicBezTo>
                  <a:cubicBezTo>
                    <a:pt x="120" y="66"/>
                    <a:pt x="118" y="64"/>
                    <a:pt x="117" y="63"/>
                  </a:cubicBezTo>
                  <a:cubicBezTo>
                    <a:pt x="115" y="61"/>
                    <a:pt x="113" y="59"/>
                    <a:pt x="111" y="59"/>
                  </a:cubicBezTo>
                  <a:cubicBezTo>
                    <a:pt x="111" y="59"/>
                    <a:pt x="111" y="59"/>
                    <a:pt x="110" y="60"/>
                  </a:cubicBezTo>
                  <a:cubicBezTo>
                    <a:pt x="109" y="61"/>
                    <a:pt x="110" y="63"/>
                    <a:pt x="111" y="65"/>
                  </a:cubicBezTo>
                  <a:cubicBezTo>
                    <a:pt x="113" y="66"/>
                    <a:pt x="114" y="69"/>
                    <a:pt x="113" y="70"/>
                  </a:cubicBezTo>
                  <a:cubicBezTo>
                    <a:pt x="113" y="70"/>
                    <a:pt x="112" y="71"/>
                    <a:pt x="111" y="71"/>
                  </a:cubicBezTo>
                  <a:cubicBezTo>
                    <a:pt x="110" y="71"/>
                    <a:pt x="108" y="70"/>
                    <a:pt x="106" y="69"/>
                  </a:cubicBezTo>
                  <a:cubicBezTo>
                    <a:pt x="105" y="69"/>
                    <a:pt x="105" y="69"/>
                    <a:pt x="104" y="68"/>
                  </a:cubicBezTo>
                  <a:cubicBezTo>
                    <a:pt x="103" y="68"/>
                    <a:pt x="102" y="67"/>
                    <a:pt x="102" y="67"/>
                  </a:cubicBezTo>
                  <a:cubicBezTo>
                    <a:pt x="101" y="67"/>
                    <a:pt x="101" y="68"/>
                    <a:pt x="103" y="70"/>
                  </a:cubicBezTo>
                  <a:cubicBezTo>
                    <a:pt x="104" y="71"/>
                    <a:pt x="106" y="73"/>
                    <a:pt x="107" y="74"/>
                  </a:cubicBezTo>
                  <a:cubicBezTo>
                    <a:pt x="110" y="77"/>
                    <a:pt x="111" y="82"/>
                    <a:pt x="109" y="85"/>
                  </a:cubicBezTo>
                  <a:cubicBezTo>
                    <a:pt x="109" y="86"/>
                    <a:pt x="109" y="86"/>
                    <a:pt x="109" y="86"/>
                  </a:cubicBezTo>
                  <a:cubicBezTo>
                    <a:pt x="107" y="90"/>
                    <a:pt x="105" y="95"/>
                    <a:pt x="104" y="99"/>
                  </a:cubicBezTo>
                  <a:cubicBezTo>
                    <a:pt x="104" y="99"/>
                    <a:pt x="104" y="100"/>
                    <a:pt x="104" y="100"/>
                  </a:cubicBezTo>
                  <a:cubicBezTo>
                    <a:pt x="103" y="103"/>
                    <a:pt x="101" y="107"/>
                    <a:pt x="99" y="109"/>
                  </a:cubicBezTo>
                  <a:cubicBezTo>
                    <a:pt x="98" y="110"/>
                    <a:pt x="97" y="110"/>
                    <a:pt x="97" y="110"/>
                  </a:cubicBezTo>
                  <a:cubicBezTo>
                    <a:pt x="96" y="110"/>
                    <a:pt x="95" y="109"/>
                    <a:pt x="95" y="108"/>
                  </a:cubicBezTo>
                  <a:cubicBezTo>
                    <a:pt x="95" y="107"/>
                    <a:pt x="93" y="105"/>
                    <a:pt x="91" y="105"/>
                  </a:cubicBezTo>
                  <a:cubicBezTo>
                    <a:pt x="90" y="105"/>
                    <a:pt x="88" y="101"/>
                    <a:pt x="87" y="98"/>
                  </a:cubicBezTo>
                  <a:cubicBezTo>
                    <a:pt x="87" y="96"/>
                    <a:pt x="87" y="94"/>
                    <a:pt x="87" y="92"/>
                  </a:cubicBezTo>
                  <a:cubicBezTo>
                    <a:pt x="86" y="88"/>
                    <a:pt x="83" y="84"/>
                    <a:pt x="80" y="82"/>
                  </a:cubicBezTo>
                  <a:cubicBezTo>
                    <a:pt x="79" y="82"/>
                    <a:pt x="78" y="81"/>
                    <a:pt x="78" y="81"/>
                  </a:cubicBezTo>
                  <a:cubicBezTo>
                    <a:pt x="74" y="79"/>
                    <a:pt x="70" y="75"/>
                    <a:pt x="68" y="72"/>
                  </a:cubicBezTo>
                  <a:cubicBezTo>
                    <a:pt x="68" y="72"/>
                    <a:pt x="67" y="71"/>
                    <a:pt x="67" y="71"/>
                  </a:cubicBezTo>
                  <a:cubicBezTo>
                    <a:pt x="65" y="68"/>
                    <a:pt x="67" y="66"/>
                    <a:pt x="71" y="66"/>
                  </a:cubicBezTo>
                  <a:cubicBezTo>
                    <a:pt x="73" y="66"/>
                    <a:pt x="75" y="66"/>
                    <a:pt x="78" y="65"/>
                  </a:cubicBezTo>
                  <a:cubicBezTo>
                    <a:pt x="81" y="65"/>
                    <a:pt x="87" y="65"/>
                    <a:pt x="91" y="64"/>
                  </a:cubicBezTo>
                  <a:cubicBezTo>
                    <a:pt x="95" y="63"/>
                    <a:pt x="98" y="59"/>
                    <a:pt x="98" y="56"/>
                  </a:cubicBezTo>
                  <a:cubicBezTo>
                    <a:pt x="98" y="53"/>
                    <a:pt x="96" y="51"/>
                    <a:pt x="93" y="51"/>
                  </a:cubicBezTo>
                  <a:cubicBezTo>
                    <a:pt x="93" y="51"/>
                    <a:pt x="92" y="51"/>
                    <a:pt x="92" y="51"/>
                  </a:cubicBezTo>
                  <a:cubicBezTo>
                    <a:pt x="88" y="52"/>
                    <a:pt x="84" y="54"/>
                    <a:pt x="82" y="56"/>
                  </a:cubicBezTo>
                  <a:cubicBezTo>
                    <a:pt x="80" y="58"/>
                    <a:pt x="75" y="59"/>
                    <a:pt x="71" y="59"/>
                  </a:cubicBezTo>
                  <a:cubicBezTo>
                    <a:pt x="71" y="59"/>
                    <a:pt x="71" y="59"/>
                    <a:pt x="71" y="59"/>
                  </a:cubicBezTo>
                  <a:cubicBezTo>
                    <a:pt x="67" y="59"/>
                    <a:pt x="64" y="57"/>
                    <a:pt x="65" y="54"/>
                  </a:cubicBezTo>
                  <a:cubicBezTo>
                    <a:pt x="65" y="50"/>
                    <a:pt x="68" y="46"/>
                    <a:pt x="71" y="44"/>
                  </a:cubicBezTo>
                  <a:cubicBezTo>
                    <a:pt x="74" y="42"/>
                    <a:pt x="79" y="40"/>
                    <a:pt x="81" y="40"/>
                  </a:cubicBezTo>
                  <a:cubicBezTo>
                    <a:pt x="84" y="40"/>
                    <a:pt x="87" y="37"/>
                    <a:pt x="88" y="33"/>
                  </a:cubicBezTo>
                  <a:cubicBezTo>
                    <a:pt x="89" y="30"/>
                    <a:pt x="93" y="26"/>
                    <a:pt x="96" y="26"/>
                  </a:cubicBezTo>
                  <a:cubicBezTo>
                    <a:pt x="98" y="26"/>
                    <a:pt x="99" y="25"/>
                    <a:pt x="101" y="25"/>
                  </a:cubicBezTo>
                  <a:cubicBezTo>
                    <a:pt x="105" y="25"/>
                    <a:pt x="110" y="24"/>
                    <a:pt x="113" y="24"/>
                  </a:cubicBezTo>
                  <a:cubicBezTo>
                    <a:pt x="114" y="24"/>
                    <a:pt x="114" y="24"/>
                    <a:pt x="114" y="24"/>
                  </a:cubicBezTo>
                  <a:cubicBezTo>
                    <a:pt x="116" y="24"/>
                    <a:pt x="118" y="24"/>
                    <a:pt x="120" y="24"/>
                  </a:cubicBezTo>
                  <a:cubicBezTo>
                    <a:pt x="123" y="25"/>
                    <a:pt x="127" y="25"/>
                    <a:pt x="130" y="25"/>
                  </a:cubicBezTo>
                  <a:cubicBezTo>
                    <a:pt x="116" y="10"/>
                    <a:pt x="96" y="0"/>
                    <a:pt x="75" y="0"/>
                  </a:cubicBezTo>
                </a:path>
              </a:pathLst>
            </a:cu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tx1">
                    <a:lumMod val="50000"/>
                  </a:schemeClr>
                </a:solidFill>
              </a:endParaRPr>
            </a:p>
          </p:txBody>
        </p:sp>
      </p:grpSp>
      <p:cxnSp>
        <p:nvCxnSpPr>
          <p:cNvPr id="131" name="直接连接符 130"/>
          <p:cNvCxnSpPr>
            <a:stCxn id="50" idx="6"/>
            <a:endCxn id="68" idx="1"/>
          </p:cNvCxnSpPr>
          <p:nvPr/>
        </p:nvCxnSpPr>
        <p:spPr>
          <a:xfrm>
            <a:off x="8533847" y="1826490"/>
            <a:ext cx="1328791" cy="679867"/>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32" name="直接连接符 131"/>
          <p:cNvCxnSpPr>
            <a:stCxn id="68" idx="3"/>
            <a:endCxn id="78" idx="57"/>
          </p:cNvCxnSpPr>
          <p:nvPr/>
        </p:nvCxnSpPr>
        <p:spPr>
          <a:xfrm flipH="1">
            <a:off x="9435055" y="3015531"/>
            <a:ext cx="427583" cy="1148152"/>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33" name="文本框 136"/>
          <p:cNvSpPr txBox="1"/>
          <p:nvPr/>
        </p:nvSpPr>
        <p:spPr>
          <a:xfrm>
            <a:off x="9176834" y="4197373"/>
            <a:ext cx="1140384" cy="518160"/>
          </a:xfrm>
          <a:prstGeom prst="rect">
            <a:avLst/>
          </a:prstGeom>
          <a:noFill/>
        </p:spPr>
        <p:txBody>
          <a:bodyPr wrap="square" rtlCol="0">
            <a:spAutoFit/>
          </a:bodyPr>
          <a:lstStyle/>
          <a:p>
            <a:pPr algn="r"/>
            <a:r>
              <a:rPr lang="zh-CN" altLang="zh-CN" sz="2800" dirty="0">
                <a:solidFill>
                  <a:schemeClr val="tx1">
                    <a:lumMod val="50000"/>
                  </a:schemeClr>
                </a:solidFill>
                <a:latin typeface="Harlow Solid Italic" panose="04030604020F02020D02" pitchFamily="82" charset="0"/>
              </a:rPr>
              <a:t>阿曼</a:t>
            </a:r>
          </a:p>
        </p:txBody>
      </p:sp>
      <p:sp>
        <p:nvSpPr>
          <p:cNvPr id="134" name="Freeform 172"/>
          <p:cNvSpPr>
            <a:spLocks noEditPoints="1"/>
          </p:cNvSpPr>
          <p:nvPr/>
        </p:nvSpPr>
        <p:spPr bwMode="auto">
          <a:xfrm>
            <a:off x="9329962" y="3792297"/>
            <a:ext cx="204540" cy="373025"/>
          </a:xfrm>
          <a:custGeom>
            <a:avLst/>
            <a:gdLst>
              <a:gd name="T0" fmla="*/ 102394 w 80"/>
              <a:gd name="T1" fmla="*/ 0 h 117"/>
              <a:gd name="T2" fmla="*/ 0 w 80"/>
              <a:gd name="T3" fmla="*/ 94883 h 117"/>
              <a:gd name="T4" fmla="*/ 102394 w 80"/>
              <a:gd name="T5" fmla="*/ 300037 h 117"/>
              <a:gd name="T6" fmla="*/ 204788 w 80"/>
              <a:gd name="T7" fmla="*/ 94883 h 117"/>
              <a:gd name="T8" fmla="*/ 102394 w 80"/>
              <a:gd name="T9" fmla="*/ 0 h 117"/>
              <a:gd name="T10" fmla="*/ 102394 w 80"/>
              <a:gd name="T11" fmla="*/ 125657 h 117"/>
              <a:gd name="T12" fmla="*/ 69116 w 80"/>
              <a:gd name="T13" fmla="*/ 94883 h 117"/>
              <a:gd name="T14" fmla="*/ 102394 w 80"/>
              <a:gd name="T15" fmla="*/ 61546 h 117"/>
              <a:gd name="T16" fmla="*/ 135672 w 80"/>
              <a:gd name="T17" fmla="*/ 94883 h 117"/>
              <a:gd name="T18" fmla="*/ 102394 w 80"/>
              <a:gd name="T19" fmla="*/ 125657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rgbClr val="0070C0"/>
          </a:solidFill>
          <a:ln>
            <a:noFill/>
          </a:ln>
        </p:spPr>
        <p:txBody>
          <a:bodyPr lIns="243755" tIns="121877" rIns="243755" bIns="121877"/>
          <a:lstStyle/>
          <a:p>
            <a:pPr defTabSz="1218565" fontAlgn="base">
              <a:spcBef>
                <a:spcPct val="0"/>
              </a:spcBef>
              <a:spcAft>
                <a:spcPct val="0"/>
              </a:spcAft>
            </a:pPr>
            <a:endParaRPr lang="zh-CN" altLang="en-US" sz="2200">
              <a:solidFill>
                <a:prstClr val="black"/>
              </a:solidFill>
              <a:ea typeface="MS PGothic" panose="020B0600070205080204" pitchFamily="34" charset="-12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329057" y="5739795"/>
            <a:ext cx="982352" cy="1118204"/>
            <a:chOff x="5329057" y="5739795"/>
            <a:chExt cx="982352" cy="1118204"/>
          </a:xfrm>
        </p:grpSpPr>
        <p:sp>
          <p:nvSpPr>
            <p:cNvPr id="8" name="Freeform 143"/>
            <p:cNvSpPr/>
            <p:nvPr/>
          </p:nvSpPr>
          <p:spPr bwMode="auto">
            <a:xfrm rot="5400000" flipH="1">
              <a:off x="5582924" y="5497801"/>
              <a:ext cx="486492" cy="970479"/>
            </a:xfrm>
            <a:custGeom>
              <a:avLst/>
              <a:gdLst>
                <a:gd name="T0" fmla="*/ 199 w 199"/>
                <a:gd name="T1" fmla="*/ 0 h 443"/>
                <a:gd name="T2" fmla="*/ 0 w 199"/>
                <a:gd name="T3" fmla="*/ 218 h 443"/>
                <a:gd name="T4" fmla="*/ 0 w 199"/>
                <a:gd name="T5" fmla="*/ 443 h 443"/>
                <a:gd name="T6" fmla="*/ 199 w 199"/>
                <a:gd name="T7" fmla="*/ 35 h 443"/>
                <a:gd name="T8" fmla="*/ 199 w 199"/>
                <a:gd name="T9" fmla="*/ 0 h 443"/>
              </a:gdLst>
              <a:ahLst/>
              <a:cxnLst>
                <a:cxn ang="0">
                  <a:pos x="T0" y="T1"/>
                </a:cxn>
                <a:cxn ang="0">
                  <a:pos x="T2" y="T3"/>
                </a:cxn>
                <a:cxn ang="0">
                  <a:pos x="T4" y="T5"/>
                </a:cxn>
                <a:cxn ang="0">
                  <a:pos x="T6" y="T7"/>
                </a:cxn>
                <a:cxn ang="0">
                  <a:pos x="T8" y="T9"/>
                </a:cxn>
              </a:cxnLst>
              <a:rect l="0" t="0" r="r" b="b"/>
              <a:pathLst>
                <a:path w="199" h="443">
                  <a:moveTo>
                    <a:pt x="199" y="0"/>
                  </a:moveTo>
                  <a:lnTo>
                    <a:pt x="0" y="218"/>
                  </a:lnTo>
                  <a:lnTo>
                    <a:pt x="0" y="443"/>
                  </a:lnTo>
                  <a:lnTo>
                    <a:pt x="199" y="35"/>
                  </a:lnTo>
                  <a:lnTo>
                    <a:pt x="199" y="0"/>
                  </a:lnTo>
                  <a:close/>
                </a:path>
              </a:pathLst>
            </a:custGeom>
            <a:solidFill>
              <a:srgbClr val="0070C0"/>
            </a:solidFill>
            <a:ln>
              <a:noFill/>
            </a:ln>
          </p:spPr>
          <p:txBody>
            <a:bodyPr vert="horz" wrap="square" lIns="91440" tIns="45720" rIns="91440" bIns="45720" numCol="1" anchor="t" anchorCtr="0" compatLnSpc="1"/>
            <a:lstStyle/>
            <a:p>
              <a:endParaRPr lang="id-ID"/>
            </a:p>
          </p:txBody>
        </p:sp>
        <p:sp>
          <p:nvSpPr>
            <p:cNvPr id="13" name="Rectangle 40"/>
            <p:cNvSpPr>
              <a:spLocks noChangeArrowheads="1"/>
            </p:cNvSpPr>
            <p:nvPr/>
          </p:nvSpPr>
          <p:spPr bwMode="auto">
            <a:xfrm rot="5400000" flipH="1">
              <a:off x="5267267" y="6283236"/>
              <a:ext cx="636553" cy="512974"/>
            </a:xfrm>
            <a:prstGeom prst="rect">
              <a:avLst/>
            </a:prstGeom>
            <a:solidFill>
              <a:srgbClr val="0070C0"/>
            </a:solidFill>
            <a:ln>
              <a:noFill/>
            </a:ln>
          </p:spPr>
          <p:txBody>
            <a:bodyPr vert="horz" wrap="square" lIns="91440" tIns="45720" rIns="91440" bIns="45720" numCol="1" anchor="t" anchorCtr="0" compatLnSpc="1"/>
            <a:lstStyle/>
            <a:p>
              <a:endParaRPr lang="id-ID"/>
            </a:p>
          </p:txBody>
        </p:sp>
      </p:grpSp>
      <p:grpSp>
        <p:nvGrpSpPr>
          <p:cNvPr id="2" name="组合 1"/>
          <p:cNvGrpSpPr/>
          <p:nvPr/>
        </p:nvGrpSpPr>
        <p:grpSpPr>
          <a:xfrm>
            <a:off x="4482901" y="5739796"/>
            <a:ext cx="1907172" cy="1118205"/>
            <a:chOff x="4482901" y="5739796"/>
            <a:chExt cx="1907172" cy="1118205"/>
          </a:xfrm>
        </p:grpSpPr>
        <p:sp>
          <p:nvSpPr>
            <p:cNvPr id="9" name="Freeform 144"/>
            <p:cNvSpPr/>
            <p:nvPr/>
          </p:nvSpPr>
          <p:spPr bwMode="auto">
            <a:xfrm rot="5400000" flipH="1">
              <a:off x="5190821" y="5031876"/>
              <a:ext cx="491332" cy="1907172"/>
            </a:xfrm>
            <a:custGeom>
              <a:avLst/>
              <a:gdLst>
                <a:gd name="T0" fmla="*/ 203 w 203"/>
                <a:gd name="T1" fmla="*/ 0 h 764"/>
                <a:gd name="T2" fmla="*/ 0 w 203"/>
                <a:gd name="T3" fmla="*/ 536 h 764"/>
                <a:gd name="T4" fmla="*/ 0 w 203"/>
                <a:gd name="T5" fmla="*/ 764 h 764"/>
                <a:gd name="T6" fmla="*/ 203 w 203"/>
                <a:gd name="T7" fmla="*/ 35 h 764"/>
                <a:gd name="T8" fmla="*/ 203 w 203"/>
                <a:gd name="T9" fmla="*/ 0 h 764"/>
              </a:gdLst>
              <a:ahLst/>
              <a:cxnLst>
                <a:cxn ang="0">
                  <a:pos x="T0" y="T1"/>
                </a:cxn>
                <a:cxn ang="0">
                  <a:pos x="T2" y="T3"/>
                </a:cxn>
                <a:cxn ang="0">
                  <a:pos x="T4" y="T5"/>
                </a:cxn>
                <a:cxn ang="0">
                  <a:pos x="T6" y="T7"/>
                </a:cxn>
                <a:cxn ang="0">
                  <a:pos x="T8" y="T9"/>
                </a:cxn>
              </a:cxnLst>
              <a:rect l="0" t="0" r="r" b="b"/>
              <a:pathLst>
                <a:path w="203" h="764">
                  <a:moveTo>
                    <a:pt x="203" y="0"/>
                  </a:moveTo>
                  <a:lnTo>
                    <a:pt x="0" y="536"/>
                  </a:lnTo>
                  <a:lnTo>
                    <a:pt x="0" y="764"/>
                  </a:lnTo>
                  <a:lnTo>
                    <a:pt x="203" y="35"/>
                  </a:lnTo>
                  <a:lnTo>
                    <a:pt x="203" y="0"/>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4" name="Rectangle 41"/>
            <p:cNvSpPr>
              <a:spLocks noChangeArrowheads="1"/>
            </p:cNvSpPr>
            <p:nvPr/>
          </p:nvSpPr>
          <p:spPr bwMode="auto">
            <a:xfrm rot="5400000" flipH="1">
              <a:off x="4447806" y="6266224"/>
              <a:ext cx="626872" cy="556681"/>
            </a:xfrm>
            <a:prstGeom prst="rect">
              <a:avLst/>
            </a:prstGeom>
            <a:solidFill>
              <a:srgbClr val="00B0F0"/>
            </a:solidFill>
            <a:ln>
              <a:noFill/>
            </a:ln>
          </p:spPr>
          <p:txBody>
            <a:bodyPr vert="horz" wrap="square" lIns="91440" tIns="45720" rIns="91440" bIns="45720" numCol="1" anchor="t" anchorCtr="0" compatLnSpc="1"/>
            <a:lstStyle/>
            <a:p>
              <a:endParaRPr lang="id-ID"/>
            </a:p>
          </p:txBody>
        </p:sp>
      </p:grpSp>
      <p:sp>
        <p:nvSpPr>
          <p:cNvPr id="33" name="TextBox 32"/>
          <p:cNvSpPr txBox="1"/>
          <p:nvPr/>
        </p:nvSpPr>
        <p:spPr>
          <a:xfrm>
            <a:off x="757680" y="2241708"/>
            <a:ext cx="3190686" cy="2377440"/>
          </a:xfrm>
          <a:prstGeom prst="rect">
            <a:avLst/>
          </a:prstGeom>
          <a:noFill/>
        </p:spPr>
        <p:txBody>
          <a:bodyPr wrap="square" rtlCol="0">
            <a:spAutoFit/>
          </a:bodyPr>
          <a:lstStyle/>
          <a:p>
            <a:pPr algn="just" fontAlgn="auto"/>
            <a:r>
              <a:rPr lang="zh-CN" altLang="en-US" sz="2500">
                <a:solidFill>
                  <a:srgbClr val="080808"/>
                </a:solidFill>
                <a:latin typeface="宋体" panose="02010600030101010101" pitchFamily="2" charset="-122"/>
                <a:ea typeface="宋体" panose="02010600030101010101" pitchFamily="2" charset="-122"/>
              </a:rPr>
              <a:t>    </a:t>
            </a:r>
            <a:r>
              <a:rPr lang="zh-CN" altLang="en-US" sz="2500">
                <a:solidFill>
                  <a:srgbClr val="080808"/>
                </a:solidFill>
                <a:latin typeface="华文新魏" panose="02010800040101010101" pitchFamily="2" charset="-122"/>
                <a:ea typeface="华文新魏" panose="02010800040101010101" pitchFamily="2" charset="-122"/>
              </a:rPr>
              <a:t>阿曼从</a:t>
            </a:r>
            <a:r>
              <a:rPr lang="en-US" altLang="zh-CN" sz="2500" dirty="0">
                <a:solidFill>
                  <a:srgbClr val="080808"/>
                </a:solidFill>
                <a:latin typeface="华文新魏" panose="02010800040101010101" pitchFamily="2" charset="-122"/>
                <a:ea typeface="华文新魏" panose="02010800040101010101" pitchFamily="2" charset="-122"/>
              </a:rPr>
              <a:t>20</a:t>
            </a:r>
            <a:r>
              <a:rPr lang="zh-CN" altLang="en-US" sz="2500">
                <a:solidFill>
                  <a:srgbClr val="080808"/>
                </a:solidFill>
                <a:latin typeface="华文新魏" panose="02010800040101010101" pitchFamily="2" charset="-122"/>
                <a:ea typeface="华文新魏" panose="02010800040101010101" pitchFamily="2" charset="-122"/>
              </a:rPr>
              <a:t>世纪</a:t>
            </a:r>
            <a:r>
              <a:rPr lang="en-US" altLang="zh-CN" sz="2500" dirty="0">
                <a:solidFill>
                  <a:srgbClr val="080808"/>
                </a:solidFill>
                <a:latin typeface="华文新魏" panose="02010800040101010101" pitchFamily="2" charset="-122"/>
                <a:ea typeface="华文新魏" panose="02010800040101010101" pitchFamily="2" charset="-122"/>
              </a:rPr>
              <a:t>60</a:t>
            </a:r>
            <a:r>
              <a:rPr lang="zh-CN" altLang="en-US" sz="2500">
                <a:solidFill>
                  <a:srgbClr val="080808"/>
                </a:solidFill>
                <a:latin typeface="华文新魏" panose="02010800040101010101" pitchFamily="2" charset="-122"/>
                <a:ea typeface="华文新魏" panose="02010800040101010101" pitchFamily="2" charset="-122"/>
              </a:rPr>
              <a:t>年代开始开采石油，截至</a:t>
            </a:r>
            <a:r>
              <a:rPr lang="en-US" altLang="zh-CN" sz="2500" dirty="0">
                <a:solidFill>
                  <a:srgbClr val="080808"/>
                </a:solidFill>
                <a:latin typeface="华文新魏" panose="02010800040101010101" pitchFamily="2" charset="-122"/>
                <a:ea typeface="华文新魏" panose="02010800040101010101" pitchFamily="2" charset="-122"/>
              </a:rPr>
              <a:t>2016</a:t>
            </a:r>
            <a:r>
              <a:rPr lang="zh-CN" altLang="en-US" sz="2500">
                <a:solidFill>
                  <a:srgbClr val="080808"/>
                </a:solidFill>
                <a:latin typeface="华文新魏" panose="02010800040101010101" pitchFamily="2" charset="-122"/>
                <a:ea typeface="华文新魏" panose="02010800040101010101" pitchFamily="2" charset="-122"/>
              </a:rPr>
              <a:t>年，阿曼已探明石油储量</a:t>
            </a:r>
            <a:r>
              <a:rPr lang="en-US" altLang="zh-CN" sz="2500" dirty="0">
                <a:solidFill>
                  <a:srgbClr val="080808"/>
                </a:solidFill>
                <a:latin typeface="华文新魏" panose="02010800040101010101" pitchFamily="2" charset="-122"/>
                <a:ea typeface="华文新魏" panose="02010800040101010101" pitchFamily="2" charset="-122"/>
              </a:rPr>
              <a:t>7.4</a:t>
            </a:r>
            <a:r>
              <a:rPr lang="zh-CN" altLang="en-US" sz="2500">
                <a:solidFill>
                  <a:srgbClr val="080808"/>
                </a:solidFill>
                <a:latin typeface="华文新魏" panose="02010800040101010101" pitchFamily="2" charset="-122"/>
                <a:ea typeface="华文新魏" panose="02010800040101010101" pitchFamily="2" charset="-122"/>
              </a:rPr>
              <a:t>亿吨，天然气储量约</a:t>
            </a:r>
            <a:r>
              <a:rPr lang="en-US" altLang="zh-CN" sz="2500" dirty="0">
                <a:solidFill>
                  <a:srgbClr val="080808"/>
                </a:solidFill>
                <a:latin typeface="华文新魏" panose="02010800040101010101" pitchFamily="2" charset="-122"/>
                <a:ea typeface="华文新魏" panose="02010800040101010101" pitchFamily="2" charset="-122"/>
              </a:rPr>
              <a:t>8,495</a:t>
            </a:r>
            <a:r>
              <a:rPr lang="zh-CN" altLang="en-US" sz="2500">
                <a:solidFill>
                  <a:srgbClr val="080808"/>
                </a:solidFill>
                <a:latin typeface="华文新魏" panose="02010800040101010101" pitchFamily="2" charset="-122"/>
                <a:ea typeface="华文新魏" panose="02010800040101010101" pitchFamily="2" charset="-122"/>
              </a:rPr>
              <a:t>亿立方米。</a:t>
            </a:r>
          </a:p>
        </p:txBody>
      </p:sp>
      <p:grpSp>
        <p:nvGrpSpPr>
          <p:cNvPr id="6" name="组合 5"/>
          <p:cNvGrpSpPr/>
          <p:nvPr/>
        </p:nvGrpSpPr>
        <p:grpSpPr>
          <a:xfrm>
            <a:off x="4222927" y="2235141"/>
            <a:ext cx="1676429" cy="3431227"/>
            <a:chOff x="4304604" y="2313411"/>
            <a:chExt cx="1676429" cy="3431227"/>
          </a:xfrm>
        </p:grpSpPr>
        <p:sp>
          <p:nvSpPr>
            <p:cNvPr id="24" name="Freeform 51"/>
            <p:cNvSpPr/>
            <p:nvPr/>
          </p:nvSpPr>
          <p:spPr bwMode="auto">
            <a:xfrm rot="5400000" flipH="1">
              <a:off x="5572868" y="2469106"/>
              <a:ext cx="348531" cy="459867"/>
            </a:xfrm>
            <a:custGeom>
              <a:avLst/>
              <a:gdLst>
                <a:gd name="T0" fmla="*/ 61 w 61"/>
                <a:gd name="T1" fmla="*/ 78 h 80"/>
                <a:gd name="T2" fmla="*/ 4 w 61"/>
                <a:gd name="T3" fmla="*/ 1 h 80"/>
                <a:gd name="T4" fmla="*/ 0 w 61"/>
                <a:gd name="T5" fmla="*/ 0 h 80"/>
                <a:gd name="T6" fmla="*/ 0 w 61"/>
                <a:gd name="T7" fmla="*/ 16 h 80"/>
                <a:gd name="T8" fmla="*/ 3 w 61"/>
                <a:gd name="T9" fmla="*/ 16 h 80"/>
                <a:gd name="T10" fmla="*/ 46 w 61"/>
                <a:gd name="T11" fmla="*/ 78 h 80"/>
                <a:gd name="T12" fmla="*/ 46 w 61"/>
                <a:gd name="T13" fmla="*/ 80 h 80"/>
                <a:gd name="T14" fmla="*/ 61 w 61"/>
                <a:gd name="T15" fmla="*/ 80 h 80"/>
                <a:gd name="T16" fmla="*/ 61 w 61"/>
                <a:gd name="T17" fmla="*/ 7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80">
                  <a:moveTo>
                    <a:pt x="61" y="78"/>
                  </a:moveTo>
                  <a:cubicBezTo>
                    <a:pt x="61" y="26"/>
                    <a:pt x="45" y="3"/>
                    <a:pt x="4" y="1"/>
                  </a:cubicBezTo>
                  <a:cubicBezTo>
                    <a:pt x="3" y="1"/>
                    <a:pt x="2" y="1"/>
                    <a:pt x="0" y="0"/>
                  </a:cubicBezTo>
                  <a:cubicBezTo>
                    <a:pt x="0" y="16"/>
                    <a:pt x="0" y="16"/>
                    <a:pt x="0" y="16"/>
                  </a:cubicBezTo>
                  <a:cubicBezTo>
                    <a:pt x="1" y="16"/>
                    <a:pt x="2" y="16"/>
                    <a:pt x="3" y="16"/>
                  </a:cubicBezTo>
                  <a:cubicBezTo>
                    <a:pt x="26" y="18"/>
                    <a:pt x="46" y="24"/>
                    <a:pt x="46" y="78"/>
                  </a:cubicBezTo>
                  <a:cubicBezTo>
                    <a:pt x="46" y="80"/>
                    <a:pt x="46" y="80"/>
                    <a:pt x="46" y="80"/>
                  </a:cubicBezTo>
                  <a:cubicBezTo>
                    <a:pt x="61" y="80"/>
                    <a:pt x="61" y="80"/>
                    <a:pt x="61" y="80"/>
                  </a:cubicBezTo>
                  <a:lnTo>
                    <a:pt x="61" y="78"/>
                  </a:lnTo>
                  <a:close/>
                </a:path>
              </a:pathLst>
            </a:custGeom>
            <a:solidFill>
              <a:srgbClr val="0070C0"/>
            </a:solidFill>
            <a:ln>
              <a:noFill/>
            </a:ln>
          </p:spPr>
          <p:txBody>
            <a:bodyPr vert="horz" wrap="square" lIns="91440" tIns="45720" rIns="91440" bIns="45720" numCol="1" anchor="t" anchorCtr="0" compatLnSpc="1"/>
            <a:lstStyle/>
            <a:p>
              <a:endParaRPr lang="id-ID"/>
            </a:p>
          </p:txBody>
        </p:sp>
        <p:sp>
          <p:nvSpPr>
            <p:cNvPr id="25" name="Freeform 52"/>
            <p:cNvSpPr/>
            <p:nvPr/>
          </p:nvSpPr>
          <p:spPr bwMode="auto">
            <a:xfrm rot="5400000" flipH="1">
              <a:off x="4496146" y="4259751"/>
              <a:ext cx="2872959" cy="96814"/>
            </a:xfrm>
            <a:custGeom>
              <a:avLst/>
              <a:gdLst>
                <a:gd name="T0" fmla="*/ 0 w 501"/>
                <a:gd name="T1" fmla="*/ 2 h 17"/>
                <a:gd name="T2" fmla="*/ 0 w 501"/>
                <a:gd name="T3" fmla="*/ 17 h 17"/>
                <a:gd name="T4" fmla="*/ 501 w 501"/>
                <a:gd name="T5" fmla="*/ 17 h 17"/>
                <a:gd name="T6" fmla="*/ 501 w 501"/>
                <a:gd name="T7" fmla="*/ 1 h 17"/>
                <a:gd name="T8" fmla="*/ 0 w 501"/>
                <a:gd name="T9" fmla="*/ 2 h 17"/>
              </a:gdLst>
              <a:ahLst/>
              <a:cxnLst>
                <a:cxn ang="0">
                  <a:pos x="T0" y="T1"/>
                </a:cxn>
                <a:cxn ang="0">
                  <a:pos x="T2" y="T3"/>
                </a:cxn>
                <a:cxn ang="0">
                  <a:pos x="T4" y="T5"/>
                </a:cxn>
                <a:cxn ang="0">
                  <a:pos x="T6" y="T7"/>
                </a:cxn>
                <a:cxn ang="0">
                  <a:pos x="T8" y="T9"/>
                </a:cxn>
              </a:cxnLst>
              <a:rect l="0" t="0" r="r" b="b"/>
              <a:pathLst>
                <a:path w="501" h="17">
                  <a:moveTo>
                    <a:pt x="0" y="2"/>
                  </a:moveTo>
                  <a:cubicBezTo>
                    <a:pt x="0" y="17"/>
                    <a:pt x="0" y="17"/>
                    <a:pt x="0" y="17"/>
                  </a:cubicBezTo>
                  <a:cubicBezTo>
                    <a:pt x="4" y="17"/>
                    <a:pt x="447" y="15"/>
                    <a:pt x="501" y="17"/>
                  </a:cubicBezTo>
                  <a:cubicBezTo>
                    <a:pt x="501" y="1"/>
                    <a:pt x="501" y="1"/>
                    <a:pt x="501" y="1"/>
                  </a:cubicBezTo>
                  <a:cubicBezTo>
                    <a:pt x="443" y="0"/>
                    <a:pt x="18" y="2"/>
                    <a:pt x="0" y="2"/>
                  </a:cubicBezTo>
                  <a:close/>
                </a:path>
              </a:pathLst>
            </a:custGeom>
            <a:solidFill>
              <a:srgbClr val="0070C0"/>
            </a:solidFill>
            <a:ln>
              <a:noFill/>
            </a:ln>
          </p:spPr>
          <p:txBody>
            <a:bodyPr vert="horz" wrap="square" lIns="91440" tIns="45720" rIns="91440" bIns="45720" numCol="1" anchor="t" anchorCtr="0" compatLnSpc="1"/>
            <a:lstStyle/>
            <a:p>
              <a:endParaRPr lang="id-ID"/>
            </a:p>
          </p:txBody>
        </p:sp>
        <p:sp>
          <p:nvSpPr>
            <p:cNvPr id="26" name="Freeform 53"/>
            <p:cNvSpPr>
              <a:spLocks noEditPoints="1"/>
            </p:cNvSpPr>
            <p:nvPr/>
          </p:nvSpPr>
          <p:spPr bwMode="auto">
            <a:xfrm rot="5400000" flipH="1">
              <a:off x="4644663" y="1973351"/>
              <a:ext cx="532477" cy="1212596"/>
            </a:xfrm>
            <a:custGeom>
              <a:avLst/>
              <a:gdLst>
                <a:gd name="T0" fmla="*/ 56 w 93"/>
                <a:gd name="T1" fmla="*/ 119 h 211"/>
                <a:gd name="T2" fmla="*/ 56 w 93"/>
                <a:gd name="T3" fmla="*/ 0 h 211"/>
                <a:gd name="T4" fmla="*/ 41 w 93"/>
                <a:gd name="T5" fmla="*/ 0 h 211"/>
                <a:gd name="T6" fmla="*/ 41 w 93"/>
                <a:gd name="T7" fmla="*/ 118 h 211"/>
                <a:gd name="T8" fmla="*/ 0 w 93"/>
                <a:gd name="T9" fmla="*/ 164 h 211"/>
                <a:gd name="T10" fmla="*/ 46 w 93"/>
                <a:gd name="T11" fmla="*/ 211 h 211"/>
                <a:gd name="T12" fmla="*/ 93 w 93"/>
                <a:gd name="T13" fmla="*/ 164 h 211"/>
                <a:gd name="T14" fmla="*/ 56 w 93"/>
                <a:gd name="T15" fmla="*/ 119 h 211"/>
                <a:gd name="T16" fmla="*/ 46 w 93"/>
                <a:gd name="T17" fmla="*/ 191 h 211"/>
                <a:gd name="T18" fmla="*/ 19 w 93"/>
                <a:gd name="T19" fmla="*/ 164 h 211"/>
                <a:gd name="T20" fmla="*/ 46 w 93"/>
                <a:gd name="T21" fmla="*/ 137 h 211"/>
                <a:gd name="T22" fmla="*/ 74 w 93"/>
                <a:gd name="T23" fmla="*/ 164 h 211"/>
                <a:gd name="T24" fmla="*/ 46 w 93"/>
                <a:gd name="T25" fmla="*/ 19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211">
                  <a:moveTo>
                    <a:pt x="56" y="119"/>
                  </a:moveTo>
                  <a:cubicBezTo>
                    <a:pt x="56" y="0"/>
                    <a:pt x="56" y="0"/>
                    <a:pt x="56" y="0"/>
                  </a:cubicBezTo>
                  <a:cubicBezTo>
                    <a:pt x="41" y="0"/>
                    <a:pt x="41" y="0"/>
                    <a:pt x="41" y="0"/>
                  </a:cubicBezTo>
                  <a:cubicBezTo>
                    <a:pt x="41" y="118"/>
                    <a:pt x="41" y="118"/>
                    <a:pt x="41" y="118"/>
                  </a:cubicBezTo>
                  <a:cubicBezTo>
                    <a:pt x="18" y="121"/>
                    <a:pt x="0" y="141"/>
                    <a:pt x="0" y="164"/>
                  </a:cubicBezTo>
                  <a:cubicBezTo>
                    <a:pt x="0" y="190"/>
                    <a:pt x="21" y="211"/>
                    <a:pt x="46" y="211"/>
                  </a:cubicBezTo>
                  <a:cubicBezTo>
                    <a:pt x="72" y="211"/>
                    <a:pt x="93" y="190"/>
                    <a:pt x="93" y="164"/>
                  </a:cubicBezTo>
                  <a:cubicBezTo>
                    <a:pt x="93" y="142"/>
                    <a:pt x="77" y="123"/>
                    <a:pt x="56" y="119"/>
                  </a:cubicBezTo>
                  <a:close/>
                  <a:moveTo>
                    <a:pt x="46" y="191"/>
                  </a:moveTo>
                  <a:cubicBezTo>
                    <a:pt x="31" y="191"/>
                    <a:pt x="19" y="179"/>
                    <a:pt x="19" y="164"/>
                  </a:cubicBezTo>
                  <a:cubicBezTo>
                    <a:pt x="19" y="149"/>
                    <a:pt x="31" y="137"/>
                    <a:pt x="46" y="137"/>
                  </a:cubicBezTo>
                  <a:cubicBezTo>
                    <a:pt x="61" y="137"/>
                    <a:pt x="74" y="149"/>
                    <a:pt x="74" y="164"/>
                  </a:cubicBezTo>
                  <a:cubicBezTo>
                    <a:pt x="74" y="179"/>
                    <a:pt x="61" y="191"/>
                    <a:pt x="46" y="191"/>
                  </a:cubicBezTo>
                  <a:close/>
                </a:path>
              </a:pathLst>
            </a:custGeom>
            <a:solidFill>
              <a:srgbClr val="0070C0"/>
            </a:solidFill>
            <a:ln>
              <a:noFill/>
            </a:ln>
          </p:spPr>
          <p:txBody>
            <a:bodyPr vert="horz" wrap="square" lIns="91440" tIns="45720" rIns="91440" bIns="45720" numCol="1" anchor="t" anchorCtr="0" compatLnSpc="1"/>
            <a:lstStyle/>
            <a:p>
              <a:endParaRPr lang="id-ID"/>
            </a:p>
          </p:txBody>
        </p:sp>
        <p:sp>
          <p:nvSpPr>
            <p:cNvPr id="38" name="TextBox 37"/>
            <p:cNvSpPr txBox="1"/>
            <p:nvPr/>
          </p:nvSpPr>
          <p:spPr>
            <a:xfrm>
              <a:off x="4375329" y="2420174"/>
              <a:ext cx="441960" cy="353060"/>
            </a:xfrm>
            <a:prstGeom prst="rect">
              <a:avLst/>
            </a:prstGeom>
            <a:noFill/>
          </p:spPr>
          <p:txBody>
            <a:bodyPr wrap="none" rtlCol="0">
              <a:spAutoFit/>
            </a:bodyPr>
            <a:lstStyle/>
            <a:p>
              <a:r>
                <a:rPr lang="en-US" sz="1400" b="1" dirty="0">
                  <a:solidFill>
                    <a:schemeClr val="tx1">
                      <a:lumMod val="50000"/>
                      <a:lumOff val="50000"/>
                    </a:schemeClr>
                  </a:solidFill>
                  <a:latin typeface="Open Sans" panose="020B0604020202020204" pitchFamily="34" charset="0"/>
                  <a:ea typeface="Open Sans" panose="020B0604020202020204" pitchFamily="34" charset="0"/>
                  <a:cs typeface="Open Sans" panose="020B0604020202020204" pitchFamily="34" charset="0"/>
                </a:rPr>
                <a:t>0</a:t>
              </a:r>
              <a:r>
                <a:rPr lang="en-US" altLang="zh-CN" sz="1400" b="1" dirty="0">
                  <a:solidFill>
                    <a:schemeClr val="tx1">
                      <a:lumMod val="50000"/>
                      <a:lumOff val="50000"/>
                    </a:schemeClr>
                  </a:solidFill>
                  <a:latin typeface="Open Sans" panose="020B0604020202020204" pitchFamily="34" charset="0"/>
                  <a:ea typeface="Open Sans" panose="020B0604020202020204" pitchFamily="34" charset="0"/>
                  <a:cs typeface="Open Sans" panose="020B0604020202020204" pitchFamily="34" charset="0"/>
                </a:rPr>
                <a:t>1</a:t>
              </a:r>
              <a:endParaRPr lang="en-US" sz="1400" b="1" dirty="0">
                <a:solidFill>
                  <a:schemeClr val="tx1">
                    <a:lumMod val="50000"/>
                    <a:lumOff val="50000"/>
                  </a:schemeClr>
                </a:solidFill>
                <a:latin typeface="Open Sans" panose="020B0604020202020204" pitchFamily="34" charset="0"/>
                <a:ea typeface="Open Sans" panose="020B0604020202020204" pitchFamily="34" charset="0"/>
                <a:cs typeface="Open Sans" panose="020B0604020202020204" pitchFamily="34" charset="0"/>
              </a:endParaRPr>
            </a:p>
          </p:txBody>
        </p:sp>
      </p:grpSp>
      <p:sp>
        <p:nvSpPr>
          <p:cNvPr id="44" name="矩形 43"/>
          <p:cNvSpPr/>
          <p:nvPr/>
        </p:nvSpPr>
        <p:spPr>
          <a:xfrm>
            <a:off x="4735857" y="2768018"/>
            <a:ext cx="803425" cy="461665"/>
          </a:xfrm>
          <a:prstGeom prst="rect">
            <a:avLst/>
          </a:prstGeom>
        </p:spPr>
        <p:txBody>
          <a:bodyPr wrap="none">
            <a:spAutoFit/>
          </a:bodyPr>
          <a:lstStyle/>
          <a:p>
            <a:r>
              <a:rPr lang="zh-CN" altLang="en-US" sz="2400" b="1">
                <a:solidFill>
                  <a:srgbClr val="0070C0"/>
                </a:solidFill>
                <a:latin typeface="宋体" panose="02010600030101010101" pitchFamily="2" charset="-122"/>
                <a:ea typeface="宋体" panose="02010600030101010101" pitchFamily="2" charset="-122"/>
                <a:cs typeface="Lato Regular"/>
              </a:rPr>
              <a:t>油气</a:t>
            </a:r>
            <a:endParaRPr lang="en-US" altLang="zh-CN" sz="2400" dirty="0">
              <a:solidFill>
                <a:srgbClr val="0070C0"/>
              </a:solidFill>
              <a:latin typeface="宋体" panose="02010600030101010101" pitchFamily="2" charset="-122"/>
              <a:ea typeface="宋体" panose="02010600030101010101" pitchFamily="2" charset="-122"/>
              <a:cs typeface="Lato Regular"/>
            </a:endParaRPr>
          </a:p>
        </p:txBody>
      </p:sp>
      <p:pic>
        <p:nvPicPr>
          <p:cNvPr id="45" name="Picture 1" descr="G:\3.品牌项目\2.素材\2.icon\Oil barrel icon icon.svg"/>
          <p:cNvPicPr>
            <a:picLocks noChangeAspect="1" noChangeArrowheads="1"/>
          </p:cNvPicPr>
          <p:nvPr/>
        </p:nvPicPr>
        <p:blipFill>
          <a:blip r:embed="rId3" cstate="print">
            <a:duotone>
              <a:schemeClr val="accent2">
                <a:shade val="45000"/>
                <a:satMod val="135000"/>
              </a:schemeClr>
              <a:prstClr val="white"/>
            </a:duotone>
          </a:blip>
          <a:srcRect/>
          <a:stretch>
            <a:fillRect/>
          </a:stretch>
        </p:blipFill>
        <p:spPr bwMode="auto">
          <a:xfrm>
            <a:off x="4836738" y="1890783"/>
            <a:ext cx="492110" cy="492110"/>
          </a:xfrm>
          <a:prstGeom prst="rect">
            <a:avLst/>
          </a:prstGeom>
          <a:noFill/>
          <a:effectLst/>
        </p:spPr>
      </p:pic>
      <p:sp>
        <p:nvSpPr>
          <p:cNvPr id="49" name="TextBox 48"/>
          <p:cNvSpPr txBox="1"/>
          <p:nvPr/>
        </p:nvSpPr>
        <p:spPr>
          <a:xfrm>
            <a:off x="7902080" y="1556053"/>
            <a:ext cx="3152636" cy="4312285"/>
          </a:xfrm>
          <a:prstGeom prst="rect">
            <a:avLst/>
          </a:prstGeom>
          <a:noFill/>
        </p:spPr>
        <p:txBody>
          <a:bodyPr wrap="square" lIns="0" tIns="121892" rIns="0" bIns="0" rtlCol="0">
            <a:spAutoFit/>
          </a:bodyPr>
          <a:lstStyle/>
          <a:p>
            <a:pPr algn="just" fontAlgn="auto"/>
            <a:r>
              <a:rPr lang="zh-CN" altLang="en-US" sz="2500">
                <a:solidFill>
                  <a:srgbClr val="080808"/>
                </a:solidFill>
                <a:latin typeface="华文新魏" panose="02010800040101010101" pitchFamily="2" charset="-122"/>
                <a:ea typeface="华文新魏" panose="02010800040101010101" pitchFamily="2" charset="-122"/>
                <a:cs typeface="Lato Light"/>
              </a:rPr>
              <a:t>    渔业资源蕴藏量超过</a:t>
            </a:r>
            <a:r>
              <a:rPr lang="en-US" altLang="zh-CN" sz="2500" dirty="0">
                <a:solidFill>
                  <a:srgbClr val="080808"/>
                </a:solidFill>
                <a:latin typeface="华文新魏" panose="02010800040101010101" pitchFamily="2" charset="-122"/>
                <a:ea typeface="华文新魏" panose="02010800040101010101" pitchFamily="2" charset="-122"/>
                <a:cs typeface="Lato Light"/>
              </a:rPr>
              <a:t>230</a:t>
            </a:r>
            <a:r>
              <a:rPr lang="zh-CN" altLang="en-US" sz="2500">
                <a:solidFill>
                  <a:srgbClr val="080808"/>
                </a:solidFill>
                <a:latin typeface="华文新魏" panose="02010800040101010101" pitchFamily="2" charset="-122"/>
                <a:ea typeface="华文新魏" panose="02010800040101010101" pitchFamily="2" charset="-122"/>
                <a:cs typeface="Lato Light"/>
              </a:rPr>
              <a:t>万吨（其中底层鱼</a:t>
            </a:r>
            <a:r>
              <a:rPr lang="en-US" altLang="zh-CN" sz="2500" dirty="0">
                <a:solidFill>
                  <a:srgbClr val="080808"/>
                </a:solidFill>
                <a:latin typeface="华文新魏" panose="02010800040101010101" pitchFamily="2" charset="-122"/>
                <a:ea typeface="华文新魏" panose="02010800040101010101" pitchFamily="2" charset="-122"/>
                <a:cs typeface="Lato Light"/>
              </a:rPr>
              <a:t>30</a:t>
            </a:r>
            <a:r>
              <a:rPr lang="zh-CN" altLang="en-US" sz="2500">
                <a:solidFill>
                  <a:srgbClr val="080808"/>
                </a:solidFill>
                <a:latin typeface="华文新魏" panose="02010800040101010101" pitchFamily="2" charset="-122"/>
                <a:ea typeface="华文新魏" panose="02010800040101010101" pitchFamily="2" charset="-122"/>
                <a:cs typeface="Lato Light"/>
              </a:rPr>
              <a:t>万吨，大型上层鱼</a:t>
            </a:r>
            <a:r>
              <a:rPr lang="en-US" altLang="zh-CN" sz="2500" dirty="0">
                <a:solidFill>
                  <a:srgbClr val="080808"/>
                </a:solidFill>
                <a:latin typeface="华文新魏" panose="02010800040101010101" pitchFamily="2" charset="-122"/>
                <a:ea typeface="华文新魏" panose="02010800040101010101" pitchFamily="2" charset="-122"/>
                <a:cs typeface="Lato Light"/>
              </a:rPr>
              <a:t>100</a:t>
            </a:r>
            <a:r>
              <a:rPr lang="zh-CN" altLang="en-US" sz="2500">
                <a:solidFill>
                  <a:srgbClr val="080808"/>
                </a:solidFill>
                <a:latin typeface="华文新魏" panose="02010800040101010101" pitchFamily="2" charset="-122"/>
                <a:ea typeface="华文新魏" panose="02010800040101010101" pitchFamily="2" charset="-122"/>
                <a:cs typeface="Lato Light"/>
              </a:rPr>
              <a:t>万吨，小型上层鱼</a:t>
            </a:r>
            <a:r>
              <a:rPr lang="en-US" altLang="zh-CN" sz="2500" dirty="0">
                <a:solidFill>
                  <a:srgbClr val="080808"/>
                </a:solidFill>
                <a:latin typeface="华文新魏" panose="02010800040101010101" pitchFamily="2" charset="-122"/>
                <a:ea typeface="华文新魏" panose="02010800040101010101" pitchFamily="2" charset="-122"/>
                <a:cs typeface="Lato Light"/>
              </a:rPr>
              <a:t>100</a:t>
            </a:r>
            <a:r>
              <a:rPr lang="zh-CN" altLang="en-US" sz="2500">
                <a:solidFill>
                  <a:srgbClr val="080808"/>
                </a:solidFill>
                <a:latin typeface="华文新魏" panose="02010800040101010101" pitchFamily="2" charset="-122"/>
                <a:ea typeface="华文新魏" panose="02010800040101010101" pitchFamily="2" charset="-122"/>
                <a:cs typeface="Lato Light"/>
              </a:rPr>
              <a:t>万～</a:t>
            </a:r>
            <a:r>
              <a:rPr lang="en-US" altLang="zh-CN" sz="2500" dirty="0">
                <a:solidFill>
                  <a:srgbClr val="080808"/>
                </a:solidFill>
                <a:latin typeface="华文新魏" panose="02010800040101010101" pitchFamily="2" charset="-122"/>
                <a:ea typeface="华文新魏" panose="02010800040101010101" pitchFamily="2" charset="-122"/>
                <a:cs typeface="Lato Light"/>
              </a:rPr>
              <a:t>300</a:t>
            </a:r>
            <a:r>
              <a:rPr lang="zh-CN" altLang="en-US" sz="2500">
                <a:solidFill>
                  <a:srgbClr val="080808"/>
                </a:solidFill>
                <a:latin typeface="华文新魏" panose="02010800040101010101" pitchFamily="2" charset="-122"/>
                <a:ea typeface="华文新魏" panose="02010800040101010101" pitchFamily="2" charset="-122"/>
                <a:cs typeface="Lato Light"/>
              </a:rPr>
              <a:t>万吨），鱼类和甲壳类超过</a:t>
            </a:r>
            <a:r>
              <a:rPr lang="en-US" altLang="zh-CN" sz="2500" dirty="0">
                <a:solidFill>
                  <a:srgbClr val="080808"/>
                </a:solidFill>
                <a:latin typeface="华文新魏" panose="02010800040101010101" pitchFamily="2" charset="-122"/>
                <a:ea typeface="华文新魏" panose="02010800040101010101" pitchFamily="2" charset="-122"/>
                <a:cs typeface="Lato Light"/>
              </a:rPr>
              <a:t>150</a:t>
            </a:r>
            <a:r>
              <a:rPr lang="zh-CN" altLang="en-US" sz="2500">
                <a:solidFill>
                  <a:srgbClr val="080808"/>
                </a:solidFill>
                <a:latin typeface="华文新魏" panose="02010800040101010101" pitchFamily="2" charset="-122"/>
                <a:ea typeface="华文新魏" panose="02010800040101010101" pitchFamily="2" charset="-122"/>
                <a:cs typeface="Lato Light"/>
              </a:rPr>
              <a:t>个品种，沙丁鱼、金枪鱼、石斑鱼、挽鱼、金线鱼、墨鱼、带鱼等大约有 </a:t>
            </a:r>
            <a:r>
              <a:rPr lang="en-US" altLang="zh-CN" sz="2500" dirty="0">
                <a:solidFill>
                  <a:srgbClr val="080808"/>
                </a:solidFill>
                <a:latin typeface="华文新魏" panose="02010800040101010101" pitchFamily="2" charset="-122"/>
                <a:ea typeface="华文新魏" panose="02010800040101010101" pitchFamily="2" charset="-122"/>
                <a:cs typeface="Lato Light"/>
              </a:rPr>
              <a:t>35</a:t>
            </a:r>
            <a:r>
              <a:rPr lang="zh-CN" altLang="en-US" sz="2500">
                <a:solidFill>
                  <a:srgbClr val="080808"/>
                </a:solidFill>
                <a:latin typeface="华文新魏" panose="02010800040101010101" pitchFamily="2" charset="-122"/>
                <a:ea typeface="华文新魏" panose="02010800040101010101" pitchFamily="2" charset="-122"/>
                <a:cs typeface="Lato Light"/>
              </a:rPr>
              <a:t>个种类。</a:t>
            </a:r>
          </a:p>
        </p:txBody>
      </p:sp>
      <p:pic>
        <p:nvPicPr>
          <p:cNvPr id="51" name="Picture 2" descr="G:\3.品牌项目\2.素材\2.icon\Fishing Fish icon icon.png"/>
          <p:cNvPicPr>
            <a:picLocks noChangeAspect="1" noChangeArrowheads="1"/>
          </p:cNvPicPr>
          <p:nvPr/>
        </p:nvPicPr>
        <p:blipFill>
          <a:blip r:embed="rId4" cstate="print"/>
          <a:srcRect/>
          <a:stretch>
            <a:fillRect/>
          </a:stretch>
        </p:blipFill>
        <p:spPr bwMode="auto">
          <a:xfrm>
            <a:off x="6710237" y="1256292"/>
            <a:ext cx="356007" cy="441317"/>
          </a:xfrm>
          <a:prstGeom prst="rect">
            <a:avLst/>
          </a:prstGeom>
          <a:noFill/>
          <a:effectLst>
            <a:innerShdw blurRad="63500" dist="2540000" dir="13500000">
              <a:schemeClr val="accent2"/>
            </a:innerShdw>
          </a:effectLst>
        </p:spPr>
      </p:pic>
      <p:sp>
        <p:nvSpPr>
          <p:cNvPr id="54" name="矩形 53"/>
          <p:cNvSpPr/>
          <p:nvPr/>
        </p:nvSpPr>
        <p:spPr>
          <a:xfrm>
            <a:off x="6604776" y="2110230"/>
            <a:ext cx="803425" cy="461665"/>
          </a:xfrm>
          <a:prstGeom prst="rect">
            <a:avLst/>
          </a:prstGeom>
        </p:spPr>
        <p:txBody>
          <a:bodyPr wrap="none">
            <a:spAutoFit/>
          </a:bodyPr>
          <a:lstStyle/>
          <a:p>
            <a:r>
              <a:rPr lang="zh-CN" altLang="en-US" sz="2400" b="1">
                <a:solidFill>
                  <a:srgbClr val="0070C0"/>
                </a:solidFill>
                <a:latin typeface="宋体" panose="02010600030101010101" pitchFamily="2" charset="-122"/>
                <a:ea typeface="宋体" panose="02010600030101010101" pitchFamily="2" charset="-122"/>
                <a:cs typeface="Lato Regular"/>
              </a:rPr>
              <a:t>渔业</a:t>
            </a:r>
            <a:endParaRPr lang="en-US" altLang="zh-CN" sz="2400" b="1" dirty="0">
              <a:solidFill>
                <a:srgbClr val="0070C0"/>
              </a:solidFill>
              <a:latin typeface="宋体" panose="02010600030101010101" pitchFamily="2" charset="-122"/>
              <a:ea typeface="宋体" panose="02010600030101010101" pitchFamily="2" charset="-122"/>
              <a:cs typeface="Lato Regular"/>
            </a:endParaRPr>
          </a:p>
        </p:txBody>
      </p:sp>
      <p:grpSp>
        <p:nvGrpSpPr>
          <p:cNvPr id="4" name="组合 3"/>
          <p:cNvGrpSpPr/>
          <p:nvPr/>
        </p:nvGrpSpPr>
        <p:grpSpPr>
          <a:xfrm>
            <a:off x="6311410" y="1577337"/>
            <a:ext cx="1416910" cy="4167301"/>
            <a:chOff x="6056064" y="1589438"/>
            <a:chExt cx="1416910" cy="4167301"/>
          </a:xfrm>
        </p:grpSpPr>
        <p:grpSp>
          <p:nvGrpSpPr>
            <p:cNvPr id="3" name="组合 2"/>
            <p:cNvGrpSpPr/>
            <p:nvPr/>
          </p:nvGrpSpPr>
          <p:grpSpPr>
            <a:xfrm>
              <a:off x="6056064" y="1589438"/>
              <a:ext cx="1416910" cy="4167301"/>
              <a:chOff x="6056064" y="1589438"/>
              <a:chExt cx="1416910" cy="4167301"/>
            </a:xfrm>
          </p:grpSpPr>
          <p:sp>
            <p:nvSpPr>
              <p:cNvPr id="21" name="Rectangle 48"/>
              <p:cNvSpPr>
                <a:spLocks noChangeArrowheads="1"/>
              </p:cNvSpPr>
              <p:nvPr/>
            </p:nvSpPr>
            <p:spPr bwMode="auto">
              <a:xfrm rot="5400000" flipH="1">
                <a:off x="4340034" y="3955997"/>
                <a:ext cx="3516773" cy="84712"/>
              </a:xfrm>
              <a:prstGeom prst="rect">
                <a:avLst/>
              </a:prstGeom>
              <a:solidFill>
                <a:srgbClr val="00B0F0"/>
              </a:solidFill>
              <a:ln>
                <a:noFill/>
              </a:ln>
            </p:spPr>
            <p:txBody>
              <a:bodyPr vert="horz" wrap="square" lIns="91440" tIns="45720" rIns="91440" bIns="45720" numCol="1" anchor="t" anchorCtr="0" compatLnSpc="1"/>
              <a:lstStyle/>
              <a:p>
                <a:endParaRPr lang="id-ID"/>
              </a:p>
            </p:txBody>
          </p:sp>
          <p:sp>
            <p:nvSpPr>
              <p:cNvPr id="23" name="Freeform 50"/>
              <p:cNvSpPr/>
              <p:nvPr/>
            </p:nvSpPr>
            <p:spPr bwMode="auto">
              <a:xfrm rot="5400000" flipH="1">
                <a:off x="6103261" y="1776470"/>
                <a:ext cx="416300" cy="510694"/>
              </a:xfrm>
              <a:custGeom>
                <a:avLst/>
                <a:gdLst>
                  <a:gd name="T0" fmla="*/ 58 w 73"/>
                  <a:gd name="T1" fmla="*/ 0 h 89"/>
                  <a:gd name="T2" fmla="*/ 58 w 73"/>
                  <a:gd name="T3" fmla="*/ 1 h 89"/>
                  <a:gd name="T4" fmla="*/ 1 w 73"/>
                  <a:gd name="T5" fmla="*/ 74 h 89"/>
                  <a:gd name="T6" fmla="*/ 0 w 73"/>
                  <a:gd name="T7" fmla="*/ 74 h 89"/>
                  <a:gd name="T8" fmla="*/ 0 w 73"/>
                  <a:gd name="T9" fmla="*/ 89 h 89"/>
                  <a:gd name="T10" fmla="*/ 1 w 73"/>
                  <a:gd name="T11" fmla="*/ 89 h 89"/>
                  <a:gd name="T12" fmla="*/ 58 w 73"/>
                  <a:gd name="T13" fmla="*/ 60 h 89"/>
                  <a:gd name="T14" fmla="*/ 73 w 73"/>
                  <a:gd name="T15" fmla="*/ 1 h 89"/>
                  <a:gd name="T16" fmla="*/ 73 w 73"/>
                  <a:gd name="T17" fmla="*/ 0 h 89"/>
                  <a:gd name="T18" fmla="*/ 58 w 73"/>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9">
                    <a:moveTo>
                      <a:pt x="58" y="0"/>
                    </a:moveTo>
                    <a:cubicBezTo>
                      <a:pt x="58" y="1"/>
                      <a:pt x="58" y="1"/>
                      <a:pt x="58" y="1"/>
                    </a:cubicBezTo>
                    <a:cubicBezTo>
                      <a:pt x="58" y="23"/>
                      <a:pt x="52" y="74"/>
                      <a:pt x="1" y="74"/>
                    </a:cubicBezTo>
                    <a:cubicBezTo>
                      <a:pt x="0" y="74"/>
                      <a:pt x="0" y="74"/>
                      <a:pt x="0" y="74"/>
                    </a:cubicBezTo>
                    <a:cubicBezTo>
                      <a:pt x="0" y="89"/>
                      <a:pt x="0" y="89"/>
                      <a:pt x="0" y="89"/>
                    </a:cubicBezTo>
                    <a:cubicBezTo>
                      <a:pt x="1" y="89"/>
                      <a:pt x="1" y="89"/>
                      <a:pt x="1" y="89"/>
                    </a:cubicBezTo>
                    <a:cubicBezTo>
                      <a:pt x="26" y="89"/>
                      <a:pt x="45" y="79"/>
                      <a:pt x="58" y="60"/>
                    </a:cubicBezTo>
                    <a:cubicBezTo>
                      <a:pt x="71" y="41"/>
                      <a:pt x="73" y="17"/>
                      <a:pt x="73" y="1"/>
                    </a:cubicBezTo>
                    <a:cubicBezTo>
                      <a:pt x="73" y="0"/>
                      <a:pt x="73" y="0"/>
                      <a:pt x="73" y="0"/>
                    </a:cubicBezTo>
                    <a:lnTo>
                      <a:pt x="58" y="0"/>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55" name="Freeform 43"/>
              <p:cNvSpPr>
                <a:spLocks noEditPoints="1"/>
              </p:cNvSpPr>
              <p:nvPr/>
            </p:nvSpPr>
            <p:spPr bwMode="auto">
              <a:xfrm rot="5400000" flipH="1">
                <a:off x="6677888" y="1326830"/>
                <a:ext cx="532477" cy="1057694"/>
              </a:xfrm>
              <a:custGeom>
                <a:avLst/>
                <a:gdLst>
                  <a:gd name="T0" fmla="*/ 51 w 93"/>
                  <a:gd name="T1" fmla="*/ 93 h 184"/>
                  <a:gd name="T2" fmla="*/ 93 w 93"/>
                  <a:gd name="T3" fmla="*/ 47 h 184"/>
                  <a:gd name="T4" fmla="*/ 46 w 93"/>
                  <a:gd name="T5" fmla="*/ 0 h 184"/>
                  <a:gd name="T6" fmla="*/ 0 w 93"/>
                  <a:gd name="T7" fmla="*/ 47 h 184"/>
                  <a:gd name="T8" fmla="*/ 36 w 93"/>
                  <a:gd name="T9" fmla="*/ 92 h 184"/>
                  <a:gd name="T10" fmla="*/ 36 w 93"/>
                  <a:gd name="T11" fmla="*/ 184 h 184"/>
                  <a:gd name="T12" fmla="*/ 51 w 93"/>
                  <a:gd name="T13" fmla="*/ 184 h 184"/>
                  <a:gd name="T14" fmla="*/ 51 w 93"/>
                  <a:gd name="T15" fmla="*/ 93 h 184"/>
                  <a:gd name="T16" fmla="*/ 19 w 93"/>
                  <a:gd name="T17" fmla="*/ 47 h 184"/>
                  <a:gd name="T18" fmla="*/ 46 w 93"/>
                  <a:gd name="T19" fmla="*/ 19 h 184"/>
                  <a:gd name="T20" fmla="*/ 74 w 93"/>
                  <a:gd name="T21" fmla="*/ 47 h 184"/>
                  <a:gd name="T22" fmla="*/ 46 w 93"/>
                  <a:gd name="T23" fmla="*/ 74 h 184"/>
                  <a:gd name="T24" fmla="*/ 19 w 93"/>
                  <a:gd name="T25" fmla="*/ 4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84">
                    <a:moveTo>
                      <a:pt x="51" y="93"/>
                    </a:moveTo>
                    <a:cubicBezTo>
                      <a:pt x="75" y="90"/>
                      <a:pt x="93" y="71"/>
                      <a:pt x="93" y="47"/>
                    </a:cubicBezTo>
                    <a:cubicBezTo>
                      <a:pt x="93" y="21"/>
                      <a:pt x="72" y="0"/>
                      <a:pt x="46" y="0"/>
                    </a:cubicBezTo>
                    <a:cubicBezTo>
                      <a:pt x="21" y="0"/>
                      <a:pt x="0" y="21"/>
                      <a:pt x="0" y="47"/>
                    </a:cubicBezTo>
                    <a:cubicBezTo>
                      <a:pt x="0" y="69"/>
                      <a:pt x="15" y="87"/>
                      <a:pt x="36" y="92"/>
                    </a:cubicBezTo>
                    <a:cubicBezTo>
                      <a:pt x="36" y="184"/>
                      <a:pt x="36" y="184"/>
                      <a:pt x="36" y="184"/>
                    </a:cubicBezTo>
                    <a:cubicBezTo>
                      <a:pt x="51" y="184"/>
                      <a:pt x="51" y="184"/>
                      <a:pt x="51" y="184"/>
                    </a:cubicBezTo>
                    <a:lnTo>
                      <a:pt x="51" y="93"/>
                    </a:lnTo>
                    <a:close/>
                    <a:moveTo>
                      <a:pt x="19" y="47"/>
                    </a:moveTo>
                    <a:cubicBezTo>
                      <a:pt x="19" y="32"/>
                      <a:pt x="31" y="19"/>
                      <a:pt x="46" y="19"/>
                    </a:cubicBezTo>
                    <a:cubicBezTo>
                      <a:pt x="61" y="19"/>
                      <a:pt x="74" y="32"/>
                      <a:pt x="74" y="47"/>
                    </a:cubicBezTo>
                    <a:cubicBezTo>
                      <a:pt x="74" y="62"/>
                      <a:pt x="61" y="74"/>
                      <a:pt x="46" y="74"/>
                    </a:cubicBezTo>
                    <a:cubicBezTo>
                      <a:pt x="31" y="74"/>
                      <a:pt x="19" y="62"/>
                      <a:pt x="19" y="47"/>
                    </a:cubicBezTo>
                    <a:close/>
                  </a:path>
                </a:pathLst>
              </a:custGeom>
              <a:solidFill>
                <a:srgbClr val="00B0F0"/>
              </a:solidFill>
              <a:ln>
                <a:noFill/>
              </a:ln>
            </p:spPr>
            <p:txBody>
              <a:bodyPr vert="horz" wrap="square" lIns="91440" tIns="45720" rIns="91440" bIns="45720" numCol="1" anchor="t" anchorCtr="0" compatLnSpc="1"/>
              <a:lstStyle/>
              <a:p>
                <a:endParaRPr lang="id-ID"/>
              </a:p>
            </p:txBody>
          </p:sp>
        </p:grpSp>
        <p:sp>
          <p:nvSpPr>
            <p:cNvPr id="56" name="TextBox 55"/>
            <p:cNvSpPr txBox="1"/>
            <p:nvPr/>
          </p:nvSpPr>
          <p:spPr>
            <a:xfrm>
              <a:off x="7010883" y="1709766"/>
              <a:ext cx="441960" cy="353060"/>
            </a:xfrm>
            <a:prstGeom prst="rect">
              <a:avLst/>
            </a:prstGeom>
            <a:noFill/>
          </p:spPr>
          <p:txBody>
            <a:bodyPr wrap="none" rtlCol="0">
              <a:spAutoFit/>
            </a:bodyPr>
            <a:lstStyle/>
            <a:p>
              <a:r>
                <a:rPr lang="en-US" sz="1400" b="1" dirty="0">
                  <a:solidFill>
                    <a:schemeClr val="tx1">
                      <a:lumMod val="50000"/>
                      <a:lumOff val="50000"/>
                    </a:schemeClr>
                  </a:solidFill>
                  <a:latin typeface="Open Sans" panose="020B0604020202020204" pitchFamily="34" charset="0"/>
                  <a:ea typeface="Open Sans" panose="020B0604020202020204" pitchFamily="34" charset="0"/>
                  <a:cs typeface="Open Sans" panose="020B0604020202020204" pitchFamily="34" charset="0"/>
                </a:rPr>
                <a:t>0</a:t>
              </a:r>
              <a:r>
                <a:rPr lang="en-US" altLang="zh-CN" sz="1400" b="1" dirty="0">
                  <a:solidFill>
                    <a:schemeClr val="tx1">
                      <a:lumMod val="50000"/>
                      <a:lumOff val="50000"/>
                    </a:schemeClr>
                  </a:solidFill>
                  <a:latin typeface="Open Sans" panose="020B0604020202020204" pitchFamily="34" charset="0"/>
                  <a:ea typeface="Open Sans" panose="020B0604020202020204" pitchFamily="34" charset="0"/>
                  <a:cs typeface="Open Sans" panose="020B0604020202020204" pitchFamily="34" charset="0"/>
                </a:rPr>
                <a:t>2</a:t>
              </a:r>
              <a:endParaRPr lang="en-US" sz="1400" b="1" dirty="0">
                <a:solidFill>
                  <a:schemeClr val="tx1">
                    <a:lumMod val="50000"/>
                    <a:lumOff val="50000"/>
                  </a:schemeClr>
                </a:solidFill>
                <a:latin typeface="Open Sans" panose="020B0604020202020204" pitchFamily="34" charset="0"/>
                <a:ea typeface="Open Sans" panose="020B0604020202020204" pitchFamily="34" charset="0"/>
                <a:cs typeface="Open Sans" panose="020B0604020202020204" pitchFamily="34" charset="0"/>
              </a:endParaRPr>
            </a:p>
          </p:txBody>
        </p:sp>
      </p:grpSp>
      <p:grpSp>
        <p:nvGrpSpPr>
          <p:cNvPr id="5" name="组合 4"/>
          <p:cNvGrpSpPr/>
          <p:nvPr/>
        </p:nvGrpSpPr>
        <p:grpSpPr>
          <a:xfrm>
            <a:off x="5552825" y="5569527"/>
            <a:ext cx="1983063" cy="1293314"/>
            <a:chOff x="5552825" y="5569527"/>
            <a:chExt cx="1983063" cy="1293314"/>
          </a:xfrm>
        </p:grpSpPr>
        <p:sp>
          <p:nvSpPr>
            <p:cNvPr id="11" name="Rectangle 38"/>
            <p:cNvSpPr>
              <a:spLocks noChangeArrowheads="1"/>
            </p:cNvSpPr>
            <p:nvPr/>
          </p:nvSpPr>
          <p:spPr bwMode="auto">
            <a:xfrm rot="5400000" flipH="1">
              <a:off x="6939270" y="6266223"/>
              <a:ext cx="641394" cy="551841"/>
            </a:xfrm>
            <a:prstGeom prst="rect">
              <a:avLst/>
            </a:prstGeom>
            <a:solidFill>
              <a:srgbClr val="0070C0"/>
            </a:solidFill>
            <a:ln>
              <a:noFill/>
            </a:ln>
          </p:spPr>
          <p:txBody>
            <a:bodyPr vert="horz" wrap="square" lIns="91440" tIns="45720" rIns="91440" bIns="45720" numCol="1" anchor="t" anchorCtr="0" compatLnSpc="1"/>
            <a:lstStyle/>
            <a:p>
              <a:endParaRPr lang="id-ID"/>
            </a:p>
          </p:txBody>
        </p:sp>
        <p:sp>
          <p:nvSpPr>
            <p:cNvPr id="57" name="Freeform 140"/>
            <p:cNvSpPr/>
            <p:nvPr/>
          </p:nvSpPr>
          <p:spPr bwMode="auto">
            <a:xfrm rot="5400000" flipH="1">
              <a:off x="6217313" y="4905039"/>
              <a:ext cx="654088" cy="1983063"/>
            </a:xfrm>
            <a:custGeom>
              <a:avLst/>
              <a:gdLst>
                <a:gd name="T0" fmla="*/ 192 w 192"/>
                <a:gd name="T1" fmla="*/ 724 h 761"/>
                <a:gd name="T2" fmla="*/ 0 w 192"/>
                <a:gd name="T3" fmla="*/ 0 h 761"/>
                <a:gd name="T4" fmla="*/ 0 w 192"/>
                <a:gd name="T5" fmla="*/ 223 h 761"/>
                <a:gd name="T6" fmla="*/ 192 w 192"/>
                <a:gd name="T7" fmla="*/ 761 h 761"/>
                <a:gd name="T8" fmla="*/ 192 w 192"/>
                <a:gd name="T9" fmla="*/ 724 h 761"/>
              </a:gdLst>
              <a:ahLst/>
              <a:cxnLst>
                <a:cxn ang="0">
                  <a:pos x="T0" y="T1"/>
                </a:cxn>
                <a:cxn ang="0">
                  <a:pos x="T2" y="T3"/>
                </a:cxn>
                <a:cxn ang="0">
                  <a:pos x="T4" y="T5"/>
                </a:cxn>
                <a:cxn ang="0">
                  <a:pos x="T6" y="T7"/>
                </a:cxn>
                <a:cxn ang="0">
                  <a:pos x="T8" y="T9"/>
                </a:cxn>
              </a:cxnLst>
              <a:rect l="0" t="0" r="r" b="b"/>
              <a:pathLst>
                <a:path w="192" h="761">
                  <a:moveTo>
                    <a:pt x="192" y="724"/>
                  </a:moveTo>
                  <a:lnTo>
                    <a:pt x="0" y="0"/>
                  </a:lnTo>
                  <a:lnTo>
                    <a:pt x="0" y="223"/>
                  </a:lnTo>
                  <a:lnTo>
                    <a:pt x="192" y="761"/>
                  </a:lnTo>
                  <a:lnTo>
                    <a:pt x="192" y="724"/>
                  </a:lnTo>
                  <a:close/>
                </a:path>
              </a:pathLst>
            </a:custGeom>
            <a:solidFill>
              <a:srgbClr val="0070C0"/>
            </a:solidFill>
            <a:ln>
              <a:noFill/>
            </a:ln>
          </p:spPr>
          <p:txBody>
            <a:bodyPr vert="horz" wrap="square" lIns="91440" tIns="45720" rIns="91440" bIns="45720" numCol="1" anchor="t" anchorCtr="0" compatLnSpc="1"/>
            <a:lstStyle/>
            <a:p>
              <a:endParaRPr lang="id-ID"/>
            </a:p>
          </p:txBody>
        </p:sp>
      </p:grpSp>
      <p:grpSp>
        <p:nvGrpSpPr>
          <p:cNvPr id="10" name="组合 9"/>
          <p:cNvGrpSpPr/>
          <p:nvPr/>
        </p:nvGrpSpPr>
        <p:grpSpPr>
          <a:xfrm>
            <a:off x="5644622" y="5756513"/>
            <a:ext cx="1074637" cy="1106328"/>
            <a:chOff x="5644622" y="5756513"/>
            <a:chExt cx="1074637" cy="1106328"/>
          </a:xfrm>
        </p:grpSpPr>
        <p:sp>
          <p:nvSpPr>
            <p:cNvPr id="12" name="Rectangle 39"/>
            <p:cNvSpPr>
              <a:spLocks noChangeArrowheads="1"/>
            </p:cNvSpPr>
            <p:nvPr/>
          </p:nvSpPr>
          <p:spPr bwMode="auto">
            <a:xfrm rot="5400000" flipH="1">
              <a:off x="6123535" y="6275905"/>
              <a:ext cx="626872" cy="546999"/>
            </a:xfrm>
            <a:prstGeom prst="rect">
              <a:avLst/>
            </a:prstGeom>
            <a:solidFill>
              <a:srgbClr val="00B0F0"/>
            </a:solidFill>
            <a:ln>
              <a:noFill/>
            </a:ln>
          </p:spPr>
          <p:txBody>
            <a:bodyPr vert="horz" wrap="square" lIns="91440" tIns="45720" rIns="91440" bIns="45720" numCol="1" anchor="t" anchorCtr="0" compatLnSpc="1"/>
            <a:lstStyle/>
            <a:p>
              <a:endParaRPr lang="id-ID"/>
            </a:p>
          </p:txBody>
        </p:sp>
        <p:sp>
          <p:nvSpPr>
            <p:cNvPr id="58" name="Freeform 141"/>
            <p:cNvSpPr/>
            <p:nvPr/>
          </p:nvSpPr>
          <p:spPr bwMode="auto">
            <a:xfrm rot="5400000" flipH="1">
              <a:off x="5941115" y="5460020"/>
              <a:ext cx="481651" cy="1074637"/>
            </a:xfrm>
            <a:custGeom>
              <a:avLst/>
              <a:gdLst>
                <a:gd name="T0" fmla="*/ 199 w 199"/>
                <a:gd name="T1" fmla="*/ 408 h 444"/>
                <a:gd name="T2" fmla="*/ 0 w 199"/>
                <a:gd name="T3" fmla="*/ 0 h 444"/>
                <a:gd name="T4" fmla="*/ 0 w 199"/>
                <a:gd name="T5" fmla="*/ 228 h 444"/>
                <a:gd name="T6" fmla="*/ 199 w 199"/>
                <a:gd name="T7" fmla="*/ 444 h 444"/>
                <a:gd name="T8" fmla="*/ 199 w 199"/>
                <a:gd name="T9" fmla="*/ 408 h 444"/>
              </a:gdLst>
              <a:ahLst/>
              <a:cxnLst>
                <a:cxn ang="0">
                  <a:pos x="T0" y="T1"/>
                </a:cxn>
                <a:cxn ang="0">
                  <a:pos x="T2" y="T3"/>
                </a:cxn>
                <a:cxn ang="0">
                  <a:pos x="T4" y="T5"/>
                </a:cxn>
                <a:cxn ang="0">
                  <a:pos x="T6" y="T7"/>
                </a:cxn>
                <a:cxn ang="0">
                  <a:pos x="T8" y="T9"/>
                </a:cxn>
              </a:cxnLst>
              <a:rect l="0" t="0" r="r" b="b"/>
              <a:pathLst>
                <a:path w="199" h="444">
                  <a:moveTo>
                    <a:pt x="199" y="408"/>
                  </a:moveTo>
                  <a:lnTo>
                    <a:pt x="0" y="0"/>
                  </a:lnTo>
                  <a:lnTo>
                    <a:pt x="0" y="228"/>
                  </a:lnTo>
                  <a:lnTo>
                    <a:pt x="199" y="444"/>
                  </a:lnTo>
                  <a:lnTo>
                    <a:pt x="199" y="408"/>
                  </a:lnTo>
                  <a:close/>
                </a:path>
              </a:pathLst>
            </a:custGeom>
            <a:solidFill>
              <a:srgbClr val="00B0F0"/>
            </a:solidFill>
            <a:ln>
              <a:noFill/>
            </a:ln>
          </p:spPr>
          <p:txBody>
            <a:bodyPr vert="horz" wrap="square" lIns="91440" tIns="45720" rIns="91440" bIns="45720" numCol="1" anchor="t" anchorCtr="0" compatLnSpc="1"/>
            <a:lstStyle/>
            <a:p>
              <a:endParaRPr lang="id-ID"/>
            </a:p>
          </p:txBody>
        </p:sp>
      </p:grpSp>
      <p:pic>
        <p:nvPicPr>
          <p:cNvPr id="40" name="Picture 17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3642" y="4843971"/>
            <a:ext cx="1942343" cy="1451110"/>
          </a:xfrm>
          <a:prstGeom prst="rect">
            <a:avLst/>
          </a:prstGeom>
        </p:spPr>
      </p:pic>
      <p:pic>
        <p:nvPicPr>
          <p:cNvPr id="42" name="图片 41"/>
          <p:cNvPicPr>
            <a:picLocks noChangeAspect="1"/>
          </p:cNvPicPr>
          <p:nvPr/>
        </p:nvPicPr>
        <p:blipFill>
          <a:blip r:embed="rId6"/>
          <a:stretch>
            <a:fillRect/>
          </a:stretch>
        </p:blipFill>
        <p:spPr>
          <a:xfrm>
            <a:off x="5264307" y="4945921"/>
            <a:ext cx="1453806" cy="798717"/>
          </a:xfrm>
          <a:prstGeom prst="rect">
            <a:avLst/>
          </a:prstGeom>
        </p:spPr>
      </p:pic>
      <p:sp>
        <p:nvSpPr>
          <p:cNvPr id="59" name="矩形 58"/>
          <p:cNvSpPr/>
          <p:nvPr/>
        </p:nvSpPr>
        <p:spPr>
          <a:xfrm>
            <a:off x="8978836" y="188640"/>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chemeClr val="bg1"/>
                </a:solidFill>
                <a:latin typeface="华文行楷" panose="02010800040101010101" pitchFamily="2" charset="-122"/>
                <a:ea typeface="华文行楷" panose="02010800040101010101" pitchFamily="2" charset="-122"/>
              </a:rPr>
              <a:t>自然资源</a:t>
            </a:r>
            <a:endParaRPr lang="zh-CN" altLang="en-US" sz="2400" b="1" dirty="0">
              <a:solidFill>
                <a:schemeClr val="bg1"/>
              </a:solidFill>
              <a:latin typeface="华文行楷" panose="02010800040101010101" pitchFamily="2" charset="-122"/>
              <a:ea typeface="华文行楷" panose="0201080004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6703832" y="1791348"/>
            <a:ext cx="1367572" cy="3486934"/>
            <a:chOff x="6162812" y="1791348"/>
            <a:chExt cx="1367572" cy="3486934"/>
          </a:xfrm>
        </p:grpSpPr>
        <p:grpSp>
          <p:nvGrpSpPr>
            <p:cNvPr id="18" name="组合 17"/>
            <p:cNvGrpSpPr/>
            <p:nvPr/>
          </p:nvGrpSpPr>
          <p:grpSpPr>
            <a:xfrm>
              <a:off x="6162812" y="1791348"/>
              <a:ext cx="1367572" cy="613975"/>
              <a:chOff x="6390074" y="4344048"/>
              <a:chExt cx="1367572" cy="613975"/>
            </a:xfrm>
          </p:grpSpPr>
          <p:sp>
            <p:nvSpPr>
              <p:cNvPr id="16" name="Freeform 43"/>
              <p:cNvSpPr>
                <a:spLocks noEditPoints="1"/>
              </p:cNvSpPr>
              <p:nvPr/>
            </p:nvSpPr>
            <p:spPr bwMode="auto">
              <a:xfrm rot="5400000" flipH="1">
                <a:off x="6962560" y="4081439"/>
                <a:ext cx="532477" cy="1057694"/>
              </a:xfrm>
              <a:custGeom>
                <a:avLst/>
                <a:gdLst>
                  <a:gd name="T0" fmla="*/ 51 w 93"/>
                  <a:gd name="T1" fmla="*/ 93 h 184"/>
                  <a:gd name="T2" fmla="*/ 93 w 93"/>
                  <a:gd name="T3" fmla="*/ 47 h 184"/>
                  <a:gd name="T4" fmla="*/ 46 w 93"/>
                  <a:gd name="T5" fmla="*/ 0 h 184"/>
                  <a:gd name="T6" fmla="*/ 0 w 93"/>
                  <a:gd name="T7" fmla="*/ 47 h 184"/>
                  <a:gd name="T8" fmla="*/ 36 w 93"/>
                  <a:gd name="T9" fmla="*/ 92 h 184"/>
                  <a:gd name="T10" fmla="*/ 36 w 93"/>
                  <a:gd name="T11" fmla="*/ 184 h 184"/>
                  <a:gd name="T12" fmla="*/ 51 w 93"/>
                  <a:gd name="T13" fmla="*/ 184 h 184"/>
                  <a:gd name="T14" fmla="*/ 51 w 93"/>
                  <a:gd name="T15" fmla="*/ 93 h 184"/>
                  <a:gd name="T16" fmla="*/ 19 w 93"/>
                  <a:gd name="T17" fmla="*/ 47 h 184"/>
                  <a:gd name="T18" fmla="*/ 46 w 93"/>
                  <a:gd name="T19" fmla="*/ 19 h 184"/>
                  <a:gd name="T20" fmla="*/ 74 w 93"/>
                  <a:gd name="T21" fmla="*/ 47 h 184"/>
                  <a:gd name="T22" fmla="*/ 46 w 93"/>
                  <a:gd name="T23" fmla="*/ 74 h 184"/>
                  <a:gd name="T24" fmla="*/ 19 w 93"/>
                  <a:gd name="T25" fmla="*/ 4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84">
                    <a:moveTo>
                      <a:pt x="51" y="93"/>
                    </a:moveTo>
                    <a:cubicBezTo>
                      <a:pt x="75" y="90"/>
                      <a:pt x="93" y="71"/>
                      <a:pt x="93" y="47"/>
                    </a:cubicBezTo>
                    <a:cubicBezTo>
                      <a:pt x="93" y="21"/>
                      <a:pt x="72" y="0"/>
                      <a:pt x="46" y="0"/>
                    </a:cubicBezTo>
                    <a:cubicBezTo>
                      <a:pt x="21" y="0"/>
                      <a:pt x="0" y="21"/>
                      <a:pt x="0" y="47"/>
                    </a:cubicBezTo>
                    <a:cubicBezTo>
                      <a:pt x="0" y="69"/>
                      <a:pt x="15" y="87"/>
                      <a:pt x="36" y="92"/>
                    </a:cubicBezTo>
                    <a:cubicBezTo>
                      <a:pt x="36" y="184"/>
                      <a:pt x="36" y="184"/>
                      <a:pt x="36" y="184"/>
                    </a:cubicBezTo>
                    <a:cubicBezTo>
                      <a:pt x="51" y="184"/>
                      <a:pt x="51" y="184"/>
                      <a:pt x="51" y="184"/>
                    </a:cubicBezTo>
                    <a:lnTo>
                      <a:pt x="51" y="93"/>
                    </a:lnTo>
                    <a:close/>
                    <a:moveTo>
                      <a:pt x="19" y="47"/>
                    </a:moveTo>
                    <a:cubicBezTo>
                      <a:pt x="19" y="32"/>
                      <a:pt x="31" y="19"/>
                      <a:pt x="46" y="19"/>
                    </a:cubicBezTo>
                    <a:cubicBezTo>
                      <a:pt x="61" y="19"/>
                      <a:pt x="74" y="32"/>
                      <a:pt x="74" y="47"/>
                    </a:cubicBezTo>
                    <a:cubicBezTo>
                      <a:pt x="74" y="62"/>
                      <a:pt x="61" y="74"/>
                      <a:pt x="46" y="74"/>
                    </a:cubicBezTo>
                    <a:cubicBezTo>
                      <a:pt x="31" y="74"/>
                      <a:pt x="19" y="62"/>
                      <a:pt x="19" y="47"/>
                    </a:cubicBezTo>
                    <a:close/>
                  </a:path>
                </a:pathLst>
              </a:custGeom>
              <a:solidFill>
                <a:srgbClr val="0070C0"/>
              </a:solidFill>
              <a:ln>
                <a:noFill/>
              </a:ln>
            </p:spPr>
            <p:txBody>
              <a:bodyPr vert="horz" wrap="square" lIns="91440" tIns="45720" rIns="91440" bIns="45720" numCol="1" anchor="t" anchorCtr="0" compatLnSpc="1"/>
              <a:lstStyle/>
              <a:p>
                <a:endParaRPr lang="id-ID"/>
              </a:p>
            </p:txBody>
          </p:sp>
          <p:sp>
            <p:nvSpPr>
              <p:cNvPr id="17" name="Freeform 44"/>
              <p:cNvSpPr/>
              <p:nvPr/>
            </p:nvSpPr>
            <p:spPr bwMode="auto">
              <a:xfrm rot="5400000" flipH="1">
                <a:off x="6423958" y="4551403"/>
                <a:ext cx="372735" cy="440504"/>
              </a:xfrm>
              <a:custGeom>
                <a:avLst/>
                <a:gdLst>
                  <a:gd name="T0" fmla="*/ 50 w 65"/>
                  <a:gd name="T1" fmla="*/ 0 h 77"/>
                  <a:gd name="T2" fmla="*/ 50 w 65"/>
                  <a:gd name="T3" fmla="*/ 0 h 77"/>
                  <a:gd name="T4" fmla="*/ 2 w 65"/>
                  <a:gd name="T5" fmla="*/ 61 h 77"/>
                  <a:gd name="T6" fmla="*/ 0 w 65"/>
                  <a:gd name="T7" fmla="*/ 61 h 77"/>
                  <a:gd name="T8" fmla="*/ 0 w 65"/>
                  <a:gd name="T9" fmla="*/ 77 h 77"/>
                  <a:gd name="T10" fmla="*/ 2 w 65"/>
                  <a:gd name="T11" fmla="*/ 77 h 77"/>
                  <a:gd name="T12" fmla="*/ 43 w 65"/>
                  <a:gd name="T13" fmla="*/ 63 h 77"/>
                  <a:gd name="T14" fmla="*/ 65 w 65"/>
                  <a:gd name="T15" fmla="*/ 0 h 77"/>
                  <a:gd name="T16" fmla="*/ 65 w 65"/>
                  <a:gd name="T17" fmla="*/ 0 h 77"/>
                  <a:gd name="T18" fmla="*/ 50 w 6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7">
                    <a:moveTo>
                      <a:pt x="50" y="0"/>
                    </a:moveTo>
                    <a:cubicBezTo>
                      <a:pt x="50" y="0"/>
                      <a:pt x="50" y="0"/>
                      <a:pt x="50" y="0"/>
                    </a:cubicBezTo>
                    <a:cubicBezTo>
                      <a:pt x="50" y="23"/>
                      <a:pt x="44" y="61"/>
                      <a:pt x="2" y="61"/>
                    </a:cubicBezTo>
                    <a:cubicBezTo>
                      <a:pt x="0" y="61"/>
                      <a:pt x="0" y="61"/>
                      <a:pt x="0" y="61"/>
                    </a:cubicBezTo>
                    <a:cubicBezTo>
                      <a:pt x="0" y="77"/>
                      <a:pt x="0" y="77"/>
                      <a:pt x="0" y="77"/>
                    </a:cubicBezTo>
                    <a:cubicBezTo>
                      <a:pt x="2" y="77"/>
                      <a:pt x="2" y="77"/>
                      <a:pt x="2" y="77"/>
                    </a:cubicBezTo>
                    <a:cubicBezTo>
                      <a:pt x="13" y="77"/>
                      <a:pt x="29" y="75"/>
                      <a:pt x="43" y="63"/>
                    </a:cubicBezTo>
                    <a:cubicBezTo>
                      <a:pt x="58" y="50"/>
                      <a:pt x="65" y="29"/>
                      <a:pt x="65" y="0"/>
                    </a:cubicBezTo>
                    <a:cubicBezTo>
                      <a:pt x="65" y="0"/>
                      <a:pt x="65" y="0"/>
                      <a:pt x="65" y="0"/>
                    </a:cubicBezTo>
                    <a:lnTo>
                      <a:pt x="50" y="0"/>
                    </a:lnTo>
                    <a:close/>
                  </a:path>
                </a:pathLst>
              </a:custGeom>
              <a:solidFill>
                <a:srgbClr val="0070C0"/>
              </a:solidFill>
              <a:ln>
                <a:noFill/>
              </a:ln>
            </p:spPr>
            <p:txBody>
              <a:bodyPr vert="horz" wrap="square" lIns="91440" tIns="45720" rIns="91440" bIns="45720" numCol="1" anchor="t" anchorCtr="0" compatLnSpc="1"/>
              <a:lstStyle/>
              <a:p>
                <a:endParaRPr lang="id-ID"/>
              </a:p>
            </p:txBody>
          </p:sp>
          <p:sp>
            <p:nvSpPr>
              <p:cNvPr id="37" name="TextBox 36"/>
              <p:cNvSpPr txBox="1"/>
              <p:nvPr/>
            </p:nvSpPr>
            <p:spPr>
              <a:xfrm>
                <a:off x="7283680" y="4451527"/>
                <a:ext cx="441960" cy="353060"/>
              </a:xfrm>
              <a:prstGeom prst="rect">
                <a:avLst/>
              </a:prstGeom>
              <a:noFill/>
            </p:spPr>
            <p:txBody>
              <a:bodyPr wrap="none" rtlCol="0">
                <a:spAutoFit/>
              </a:bodyPr>
              <a:lstStyle/>
              <a:p>
                <a:r>
                  <a:rPr lang="en-US" sz="1400" b="1" dirty="0">
                    <a:solidFill>
                      <a:schemeClr val="tx1">
                        <a:lumMod val="50000"/>
                        <a:lumOff val="50000"/>
                      </a:schemeClr>
                    </a:solidFill>
                    <a:latin typeface="Open Sans" panose="020B0604020202020204" pitchFamily="34" charset="0"/>
                    <a:ea typeface="Open Sans" panose="020B0604020202020204" pitchFamily="34" charset="0"/>
                    <a:cs typeface="Open Sans" panose="020B0604020202020204" pitchFamily="34" charset="0"/>
                  </a:rPr>
                  <a:t>0</a:t>
                </a:r>
                <a:r>
                  <a:rPr lang="en-US" altLang="zh-CN" sz="1400" b="1" dirty="0">
                    <a:solidFill>
                      <a:schemeClr val="tx1">
                        <a:lumMod val="50000"/>
                        <a:lumOff val="50000"/>
                      </a:schemeClr>
                    </a:solidFill>
                    <a:latin typeface="Open Sans" panose="020B0604020202020204" pitchFamily="34" charset="0"/>
                    <a:ea typeface="Open Sans" panose="020B0604020202020204" pitchFamily="34" charset="0"/>
                    <a:cs typeface="Open Sans" panose="020B0604020202020204" pitchFamily="34" charset="0"/>
                  </a:rPr>
                  <a:t>4</a:t>
                </a:r>
                <a:endParaRPr lang="en-US" sz="1400" b="1" dirty="0">
                  <a:solidFill>
                    <a:schemeClr val="tx1">
                      <a:lumMod val="50000"/>
                      <a:lumOff val="50000"/>
                    </a:schemeClr>
                  </a:solidFill>
                  <a:latin typeface="Open Sans" panose="020B0604020202020204" pitchFamily="34" charset="0"/>
                  <a:ea typeface="Open Sans" panose="020B0604020202020204" pitchFamily="34" charset="0"/>
                  <a:cs typeface="Open Sans" panose="020B0604020202020204" pitchFamily="34" charset="0"/>
                </a:endParaRPr>
              </a:p>
            </p:txBody>
          </p:sp>
        </p:grpSp>
        <p:sp>
          <p:nvSpPr>
            <p:cNvPr id="60" name="Freeform 52"/>
            <p:cNvSpPr/>
            <p:nvPr/>
          </p:nvSpPr>
          <p:spPr bwMode="auto">
            <a:xfrm rot="5400000" flipH="1">
              <a:off x="4775398" y="3793395"/>
              <a:ext cx="2872959" cy="96814"/>
            </a:xfrm>
            <a:custGeom>
              <a:avLst/>
              <a:gdLst>
                <a:gd name="T0" fmla="*/ 0 w 501"/>
                <a:gd name="T1" fmla="*/ 2 h 17"/>
                <a:gd name="T2" fmla="*/ 0 w 501"/>
                <a:gd name="T3" fmla="*/ 17 h 17"/>
                <a:gd name="T4" fmla="*/ 501 w 501"/>
                <a:gd name="T5" fmla="*/ 17 h 17"/>
                <a:gd name="T6" fmla="*/ 501 w 501"/>
                <a:gd name="T7" fmla="*/ 1 h 17"/>
                <a:gd name="T8" fmla="*/ 0 w 501"/>
                <a:gd name="T9" fmla="*/ 2 h 17"/>
              </a:gdLst>
              <a:ahLst/>
              <a:cxnLst>
                <a:cxn ang="0">
                  <a:pos x="T0" y="T1"/>
                </a:cxn>
                <a:cxn ang="0">
                  <a:pos x="T2" y="T3"/>
                </a:cxn>
                <a:cxn ang="0">
                  <a:pos x="T4" y="T5"/>
                </a:cxn>
                <a:cxn ang="0">
                  <a:pos x="T6" y="T7"/>
                </a:cxn>
                <a:cxn ang="0">
                  <a:pos x="T8" y="T9"/>
                </a:cxn>
              </a:cxnLst>
              <a:rect l="0" t="0" r="r" b="b"/>
              <a:pathLst>
                <a:path w="501" h="17">
                  <a:moveTo>
                    <a:pt x="0" y="2"/>
                  </a:moveTo>
                  <a:cubicBezTo>
                    <a:pt x="0" y="17"/>
                    <a:pt x="0" y="17"/>
                    <a:pt x="0" y="17"/>
                  </a:cubicBezTo>
                  <a:cubicBezTo>
                    <a:pt x="4" y="17"/>
                    <a:pt x="447" y="15"/>
                    <a:pt x="501" y="17"/>
                  </a:cubicBezTo>
                  <a:cubicBezTo>
                    <a:pt x="501" y="1"/>
                    <a:pt x="501" y="1"/>
                    <a:pt x="501" y="1"/>
                  </a:cubicBezTo>
                  <a:cubicBezTo>
                    <a:pt x="443" y="0"/>
                    <a:pt x="18" y="2"/>
                    <a:pt x="0" y="2"/>
                  </a:cubicBezTo>
                  <a:close/>
                </a:path>
              </a:pathLst>
            </a:custGeom>
            <a:solidFill>
              <a:srgbClr val="0070C0"/>
            </a:solidFill>
            <a:ln>
              <a:noFill/>
            </a:ln>
          </p:spPr>
          <p:txBody>
            <a:bodyPr vert="horz" wrap="square" lIns="91440" tIns="45720" rIns="91440" bIns="45720" numCol="1" anchor="t" anchorCtr="0" compatLnSpc="1"/>
            <a:lstStyle/>
            <a:p>
              <a:endParaRPr lang="id-ID"/>
            </a:p>
          </p:txBody>
        </p:sp>
      </p:grpSp>
      <p:grpSp>
        <p:nvGrpSpPr>
          <p:cNvPr id="7" name="组合 6"/>
          <p:cNvGrpSpPr/>
          <p:nvPr/>
        </p:nvGrpSpPr>
        <p:grpSpPr>
          <a:xfrm>
            <a:off x="5870077" y="5739795"/>
            <a:ext cx="982352" cy="1118204"/>
            <a:chOff x="5329057" y="5739795"/>
            <a:chExt cx="982352" cy="1118204"/>
          </a:xfrm>
        </p:grpSpPr>
        <p:sp>
          <p:nvSpPr>
            <p:cNvPr id="8" name="Freeform 143"/>
            <p:cNvSpPr/>
            <p:nvPr/>
          </p:nvSpPr>
          <p:spPr bwMode="auto">
            <a:xfrm rot="5400000" flipH="1">
              <a:off x="5582924" y="5497801"/>
              <a:ext cx="486492" cy="970479"/>
            </a:xfrm>
            <a:custGeom>
              <a:avLst/>
              <a:gdLst>
                <a:gd name="T0" fmla="*/ 199 w 199"/>
                <a:gd name="T1" fmla="*/ 0 h 443"/>
                <a:gd name="T2" fmla="*/ 0 w 199"/>
                <a:gd name="T3" fmla="*/ 218 h 443"/>
                <a:gd name="T4" fmla="*/ 0 w 199"/>
                <a:gd name="T5" fmla="*/ 443 h 443"/>
                <a:gd name="T6" fmla="*/ 199 w 199"/>
                <a:gd name="T7" fmla="*/ 35 h 443"/>
                <a:gd name="T8" fmla="*/ 199 w 199"/>
                <a:gd name="T9" fmla="*/ 0 h 443"/>
              </a:gdLst>
              <a:ahLst/>
              <a:cxnLst>
                <a:cxn ang="0">
                  <a:pos x="T0" y="T1"/>
                </a:cxn>
                <a:cxn ang="0">
                  <a:pos x="T2" y="T3"/>
                </a:cxn>
                <a:cxn ang="0">
                  <a:pos x="T4" y="T5"/>
                </a:cxn>
                <a:cxn ang="0">
                  <a:pos x="T6" y="T7"/>
                </a:cxn>
                <a:cxn ang="0">
                  <a:pos x="T8" y="T9"/>
                </a:cxn>
              </a:cxnLst>
              <a:rect l="0" t="0" r="r" b="b"/>
              <a:pathLst>
                <a:path w="199" h="443">
                  <a:moveTo>
                    <a:pt x="199" y="0"/>
                  </a:moveTo>
                  <a:lnTo>
                    <a:pt x="0" y="218"/>
                  </a:lnTo>
                  <a:lnTo>
                    <a:pt x="0" y="443"/>
                  </a:lnTo>
                  <a:lnTo>
                    <a:pt x="199" y="35"/>
                  </a:lnTo>
                  <a:lnTo>
                    <a:pt x="199" y="0"/>
                  </a:lnTo>
                  <a:close/>
                </a:path>
              </a:pathLst>
            </a:custGeom>
            <a:solidFill>
              <a:srgbClr val="0070C0"/>
            </a:solidFill>
            <a:ln>
              <a:noFill/>
            </a:ln>
          </p:spPr>
          <p:txBody>
            <a:bodyPr vert="horz" wrap="square" lIns="91440" tIns="45720" rIns="91440" bIns="45720" numCol="1" anchor="t" anchorCtr="0" compatLnSpc="1"/>
            <a:lstStyle/>
            <a:p>
              <a:endParaRPr lang="id-ID"/>
            </a:p>
          </p:txBody>
        </p:sp>
        <p:sp>
          <p:nvSpPr>
            <p:cNvPr id="13" name="Rectangle 40"/>
            <p:cNvSpPr>
              <a:spLocks noChangeArrowheads="1"/>
            </p:cNvSpPr>
            <p:nvPr/>
          </p:nvSpPr>
          <p:spPr bwMode="auto">
            <a:xfrm rot="5400000" flipH="1">
              <a:off x="5267267" y="6283236"/>
              <a:ext cx="636553" cy="512974"/>
            </a:xfrm>
            <a:prstGeom prst="rect">
              <a:avLst/>
            </a:prstGeom>
            <a:solidFill>
              <a:srgbClr val="0070C0"/>
            </a:solidFill>
            <a:ln>
              <a:noFill/>
            </a:ln>
          </p:spPr>
          <p:txBody>
            <a:bodyPr vert="horz" wrap="square" lIns="91440" tIns="45720" rIns="91440" bIns="45720" numCol="1" anchor="t" anchorCtr="0" compatLnSpc="1"/>
            <a:lstStyle/>
            <a:p>
              <a:endParaRPr lang="id-ID"/>
            </a:p>
          </p:txBody>
        </p:sp>
      </p:grpSp>
      <p:grpSp>
        <p:nvGrpSpPr>
          <p:cNvPr id="2" name="组合 1"/>
          <p:cNvGrpSpPr/>
          <p:nvPr/>
        </p:nvGrpSpPr>
        <p:grpSpPr>
          <a:xfrm>
            <a:off x="5023921" y="5739796"/>
            <a:ext cx="1907172" cy="1118205"/>
            <a:chOff x="4482901" y="5739796"/>
            <a:chExt cx="1907172" cy="1118205"/>
          </a:xfrm>
        </p:grpSpPr>
        <p:sp>
          <p:nvSpPr>
            <p:cNvPr id="9" name="Freeform 144"/>
            <p:cNvSpPr/>
            <p:nvPr/>
          </p:nvSpPr>
          <p:spPr bwMode="auto">
            <a:xfrm rot="5400000" flipH="1">
              <a:off x="5190821" y="5031876"/>
              <a:ext cx="491332" cy="1907172"/>
            </a:xfrm>
            <a:custGeom>
              <a:avLst/>
              <a:gdLst>
                <a:gd name="T0" fmla="*/ 203 w 203"/>
                <a:gd name="T1" fmla="*/ 0 h 764"/>
                <a:gd name="T2" fmla="*/ 0 w 203"/>
                <a:gd name="T3" fmla="*/ 536 h 764"/>
                <a:gd name="T4" fmla="*/ 0 w 203"/>
                <a:gd name="T5" fmla="*/ 764 h 764"/>
                <a:gd name="T6" fmla="*/ 203 w 203"/>
                <a:gd name="T7" fmla="*/ 35 h 764"/>
                <a:gd name="T8" fmla="*/ 203 w 203"/>
                <a:gd name="T9" fmla="*/ 0 h 764"/>
              </a:gdLst>
              <a:ahLst/>
              <a:cxnLst>
                <a:cxn ang="0">
                  <a:pos x="T0" y="T1"/>
                </a:cxn>
                <a:cxn ang="0">
                  <a:pos x="T2" y="T3"/>
                </a:cxn>
                <a:cxn ang="0">
                  <a:pos x="T4" y="T5"/>
                </a:cxn>
                <a:cxn ang="0">
                  <a:pos x="T6" y="T7"/>
                </a:cxn>
                <a:cxn ang="0">
                  <a:pos x="T8" y="T9"/>
                </a:cxn>
              </a:cxnLst>
              <a:rect l="0" t="0" r="r" b="b"/>
              <a:pathLst>
                <a:path w="203" h="764">
                  <a:moveTo>
                    <a:pt x="203" y="0"/>
                  </a:moveTo>
                  <a:lnTo>
                    <a:pt x="0" y="536"/>
                  </a:lnTo>
                  <a:lnTo>
                    <a:pt x="0" y="764"/>
                  </a:lnTo>
                  <a:lnTo>
                    <a:pt x="203" y="35"/>
                  </a:lnTo>
                  <a:lnTo>
                    <a:pt x="203" y="0"/>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4" name="Rectangle 41"/>
            <p:cNvSpPr>
              <a:spLocks noChangeArrowheads="1"/>
            </p:cNvSpPr>
            <p:nvPr/>
          </p:nvSpPr>
          <p:spPr bwMode="auto">
            <a:xfrm rot="5400000" flipH="1">
              <a:off x="4447806" y="6266224"/>
              <a:ext cx="626872" cy="556681"/>
            </a:xfrm>
            <a:prstGeom prst="rect">
              <a:avLst/>
            </a:prstGeom>
            <a:solidFill>
              <a:srgbClr val="00B0F0"/>
            </a:solidFill>
            <a:ln>
              <a:noFill/>
            </a:ln>
          </p:spPr>
          <p:txBody>
            <a:bodyPr vert="horz" wrap="square" lIns="91440" tIns="45720" rIns="91440" bIns="45720" numCol="1" anchor="t" anchorCtr="0" compatLnSpc="1"/>
            <a:lstStyle/>
            <a:p>
              <a:endParaRPr lang="id-ID"/>
            </a:p>
          </p:txBody>
        </p:sp>
      </p:grpSp>
      <p:grpSp>
        <p:nvGrpSpPr>
          <p:cNvPr id="19" name="组合 18"/>
          <p:cNvGrpSpPr/>
          <p:nvPr/>
        </p:nvGrpSpPr>
        <p:grpSpPr>
          <a:xfrm>
            <a:off x="4844976" y="3681704"/>
            <a:ext cx="1510338" cy="2058093"/>
            <a:chOff x="4303956" y="3681704"/>
            <a:chExt cx="1510338" cy="2058093"/>
          </a:xfrm>
        </p:grpSpPr>
        <p:sp>
          <p:nvSpPr>
            <p:cNvPr id="27" name="Freeform 54"/>
            <p:cNvSpPr/>
            <p:nvPr/>
          </p:nvSpPr>
          <p:spPr bwMode="auto">
            <a:xfrm rot="5400000" flipH="1">
              <a:off x="5416239" y="3889530"/>
              <a:ext cx="394519" cy="401591"/>
            </a:xfrm>
            <a:custGeom>
              <a:avLst/>
              <a:gdLst>
                <a:gd name="T0" fmla="*/ 69 w 69"/>
                <a:gd name="T1" fmla="*/ 64 h 66"/>
                <a:gd name="T2" fmla="*/ 1 w 69"/>
                <a:gd name="T3" fmla="*/ 0 h 66"/>
                <a:gd name="T4" fmla="*/ 0 w 69"/>
                <a:gd name="T5" fmla="*/ 0 h 66"/>
                <a:gd name="T6" fmla="*/ 0 w 69"/>
                <a:gd name="T7" fmla="*/ 15 h 66"/>
                <a:gd name="T8" fmla="*/ 1 w 69"/>
                <a:gd name="T9" fmla="*/ 15 h 66"/>
                <a:gd name="T10" fmla="*/ 53 w 69"/>
                <a:gd name="T11" fmla="*/ 64 h 66"/>
                <a:gd name="T12" fmla="*/ 53 w 69"/>
                <a:gd name="T13" fmla="*/ 66 h 66"/>
                <a:gd name="T14" fmla="*/ 69 w 69"/>
                <a:gd name="T15" fmla="*/ 66 h 66"/>
                <a:gd name="T16" fmla="*/ 69 w 69"/>
                <a:gd name="T1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6">
                  <a:moveTo>
                    <a:pt x="69" y="64"/>
                  </a:moveTo>
                  <a:cubicBezTo>
                    <a:pt x="69" y="28"/>
                    <a:pt x="31" y="0"/>
                    <a:pt x="1" y="0"/>
                  </a:cubicBezTo>
                  <a:cubicBezTo>
                    <a:pt x="0" y="0"/>
                    <a:pt x="0" y="0"/>
                    <a:pt x="0" y="0"/>
                  </a:cubicBezTo>
                  <a:cubicBezTo>
                    <a:pt x="0" y="15"/>
                    <a:pt x="0" y="15"/>
                    <a:pt x="0" y="15"/>
                  </a:cubicBezTo>
                  <a:cubicBezTo>
                    <a:pt x="1" y="15"/>
                    <a:pt x="1" y="15"/>
                    <a:pt x="1" y="15"/>
                  </a:cubicBezTo>
                  <a:cubicBezTo>
                    <a:pt x="21" y="15"/>
                    <a:pt x="53" y="36"/>
                    <a:pt x="53" y="64"/>
                  </a:cubicBezTo>
                  <a:cubicBezTo>
                    <a:pt x="53" y="65"/>
                    <a:pt x="53" y="66"/>
                    <a:pt x="53" y="66"/>
                  </a:cubicBezTo>
                  <a:cubicBezTo>
                    <a:pt x="69" y="66"/>
                    <a:pt x="69" y="66"/>
                    <a:pt x="69" y="66"/>
                  </a:cubicBezTo>
                  <a:cubicBezTo>
                    <a:pt x="69" y="66"/>
                    <a:pt x="69" y="65"/>
                    <a:pt x="69" y="64"/>
                  </a:cubicBez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28" name="Rectangle 55"/>
            <p:cNvSpPr>
              <a:spLocks noChangeArrowheads="1"/>
            </p:cNvSpPr>
            <p:nvPr/>
          </p:nvSpPr>
          <p:spPr bwMode="auto">
            <a:xfrm rot="5400000" flipH="1">
              <a:off x="5045568" y="4971335"/>
              <a:ext cx="1452211" cy="84712"/>
            </a:xfrm>
            <a:prstGeom prst="rect">
              <a:avLst/>
            </a:prstGeom>
            <a:solidFill>
              <a:srgbClr val="00B0F0"/>
            </a:solidFill>
            <a:ln>
              <a:noFill/>
            </a:ln>
          </p:spPr>
          <p:txBody>
            <a:bodyPr vert="horz" wrap="square" lIns="91440" tIns="45720" rIns="91440" bIns="45720" numCol="1" anchor="t" anchorCtr="0" compatLnSpc="1"/>
            <a:lstStyle/>
            <a:p>
              <a:endParaRPr lang="id-ID"/>
            </a:p>
          </p:txBody>
        </p:sp>
        <p:sp>
          <p:nvSpPr>
            <p:cNvPr id="29" name="Freeform 56"/>
            <p:cNvSpPr>
              <a:spLocks noEditPoints="1"/>
            </p:cNvSpPr>
            <p:nvPr/>
          </p:nvSpPr>
          <p:spPr bwMode="auto">
            <a:xfrm rot="5400000" flipH="1">
              <a:off x="4598029" y="3387631"/>
              <a:ext cx="532477" cy="1120623"/>
            </a:xfrm>
            <a:custGeom>
              <a:avLst/>
              <a:gdLst>
                <a:gd name="T0" fmla="*/ 55 w 93"/>
                <a:gd name="T1" fmla="*/ 103 h 195"/>
                <a:gd name="T2" fmla="*/ 56 w 93"/>
                <a:gd name="T3" fmla="*/ 0 h 195"/>
                <a:gd name="T4" fmla="*/ 40 w 93"/>
                <a:gd name="T5" fmla="*/ 0 h 195"/>
                <a:gd name="T6" fmla="*/ 39 w 93"/>
                <a:gd name="T7" fmla="*/ 102 h 195"/>
                <a:gd name="T8" fmla="*/ 0 w 93"/>
                <a:gd name="T9" fmla="*/ 148 h 195"/>
                <a:gd name="T10" fmla="*/ 47 w 93"/>
                <a:gd name="T11" fmla="*/ 195 h 195"/>
                <a:gd name="T12" fmla="*/ 93 w 93"/>
                <a:gd name="T13" fmla="*/ 148 h 195"/>
                <a:gd name="T14" fmla="*/ 55 w 93"/>
                <a:gd name="T15" fmla="*/ 103 h 195"/>
                <a:gd name="T16" fmla="*/ 47 w 93"/>
                <a:gd name="T17" fmla="*/ 176 h 195"/>
                <a:gd name="T18" fmla="*/ 19 w 93"/>
                <a:gd name="T19" fmla="*/ 148 h 195"/>
                <a:gd name="T20" fmla="*/ 47 w 93"/>
                <a:gd name="T21" fmla="*/ 121 h 195"/>
                <a:gd name="T22" fmla="*/ 74 w 93"/>
                <a:gd name="T23" fmla="*/ 148 h 195"/>
                <a:gd name="T24" fmla="*/ 47 w 93"/>
                <a:gd name="T25" fmla="*/ 17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95">
                  <a:moveTo>
                    <a:pt x="55" y="103"/>
                  </a:moveTo>
                  <a:cubicBezTo>
                    <a:pt x="55" y="81"/>
                    <a:pt x="56" y="27"/>
                    <a:pt x="56" y="0"/>
                  </a:cubicBezTo>
                  <a:cubicBezTo>
                    <a:pt x="40" y="0"/>
                    <a:pt x="40" y="0"/>
                    <a:pt x="40" y="0"/>
                  </a:cubicBezTo>
                  <a:cubicBezTo>
                    <a:pt x="40" y="27"/>
                    <a:pt x="39" y="81"/>
                    <a:pt x="39" y="102"/>
                  </a:cubicBezTo>
                  <a:cubicBezTo>
                    <a:pt x="17" y="106"/>
                    <a:pt x="0" y="125"/>
                    <a:pt x="0" y="148"/>
                  </a:cubicBezTo>
                  <a:cubicBezTo>
                    <a:pt x="0" y="174"/>
                    <a:pt x="21" y="195"/>
                    <a:pt x="47" y="195"/>
                  </a:cubicBezTo>
                  <a:cubicBezTo>
                    <a:pt x="72" y="195"/>
                    <a:pt x="93" y="174"/>
                    <a:pt x="93" y="148"/>
                  </a:cubicBezTo>
                  <a:cubicBezTo>
                    <a:pt x="93" y="125"/>
                    <a:pt x="77" y="106"/>
                    <a:pt x="55" y="103"/>
                  </a:cubicBezTo>
                  <a:close/>
                  <a:moveTo>
                    <a:pt x="47" y="176"/>
                  </a:moveTo>
                  <a:cubicBezTo>
                    <a:pt x="32" y="176"/>
                    <a:pt x="19" y="163"/>
                    <a:pt x="19" y="148"/>
                  </a:cubicBezTo>
                  <a:cubicBezTo>
                    <a:pt x="19" y="133"/>
                    <a:pt x="32" y="121"/>
                    <a:pt x="47" y="121"/>
                  </a:cubicBezTo>
                  <a:cubicBezTo>
                    <a:pt x="62" y="121"/>
                    <a:pt x="74" y="133"/>
                    <a:pt x="74" y="148"/>
                  </a:cubicBezTo>
                  <a:cubicBezTo>
                    <a:pt x="74" y="163"/>
                    <a:pt x="62" y="176"/>
                    <a:pt x="47" y="176"/>
                  </a:cubicBez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39" name="TextBox 38"/>
            <p:cNvSpPr txBox="1"/>
            <p:nvPr/>
          </p:nvSpPr>
          <p:spPr>
            <a:xfrm>
              <a:off x="4377805" y="3774699"/>
              <a:ext cx="441960" cy="353060"/>
            </a:xfrm>
            <a:prstGeom prst="rect">
              <a:avLst/>
            </a:prstGeom>
            <a:noFill/>
          </p:spPr>
          <p:txBody>
            <a:bodyPr wrap="none" rtlCol="0">
              <a:spAutoFit/>
            </a:bodyPr>
            <a:lstStyle/>
            <a:p>
              <a:r>
                <a:rPr lang="en-US" sz="1400" b="1" dirty="0">
                  <a:solidFill>
                    <a:schemeClr val="tx1">
                      <a:lumMod val="50000"/>
                      <a:lumOff val="50000"/>
                    </a:schemeClr>
                  </a:solidFill>
                  <a:latin typeface="Open Sans" panose="020B0604020202020204" pitchFamily="34" charset="0"/>
                  <a:ea typeface="Open Sans" panose="020B0604020202020204" pitchFamily="34" charset="0"/>
                  <a:cs typeface="Open Sans" panose="020B0604020202020204" pitchFamily="34" charset="0"/>
                </a:rPr>
                <a:t>0</a:t>
              </a:r>
              <a:r>
                <a:rPr lang="en-US" altLang="zh-CN" sz="1400" b="1" dirty="0">
                  <a:solidFill>
                    <a:schemeClr val="tx1">
                      <a:lumMod val="50000"/>
                      <a:lumOff val="50000"/>
                    </a:schemeClr>
                  </a:solidFill>
                  <a:latin typeface="Open Sans" panose="020B0604020202020204" pitchFamily="34" charset="0"/>
                  <a:ea typeface="Open Sans" panose="020B0604020202020204" pitchFamily="34" charset="0"/>
                  <a:cs typeface="Open Sans" panose="020B0604020202020204" pitchFamily="34" charset="0"/>
                </a:rPr>
                <a:t>3</a:t>
              </a:r>
              <a:endParaRPr lang="en-US" sz="1400" b="1" dirty="0">
                <a:solidFill>
                  <a:schemeClr val="tx1">
                    <a:lumMod val="50000"/>
                    <a:lumOff val="50000"/>
                  </a:schemeClr>
                </a:solidFill>
                <a:latin typeface="Open Sans" panose="020B0604020202020204" pitchFamily="34" charset="0"/>
                <a:ea typeface="Open Sans" panose="020B0604020202020204" pitchFamily="34" charset="0"/>
                <a:cs typeface="Open Sans" panose="020B0604020202020204" pitchFamily="34" charset="0"/>
              </a:endParaRPr>
            </a:p>
          </p:txBody>
        </p:sp>
      </p:grpSp>
      <p:sp>
        <p:nvSpPr>
          <p:cNvPr id="46" name="TextBox 24"/>
          <p:cNvSpPr txBox="1"/>
          <p:nvPr/>
        </p:nvSpPr>
        <p:spPr>
          <a:xfrm>
            <a:off x="8126730" y="1791335"/>
            <a:ext cx="3589655" cy="3814445"/>
          </a:xfrm>
          <a:prstGeom prst="rect">
            <a:avLst/>
          </a:prstGeom>
          <a:noFill/>
        </p:spPr>
        <p:txBody>
          <a:bodyPr wrap="square" lIns="0" tIns="121892" rIns="0" bIns="0" rtlCol="0">
            <a:spAutoFit/>
          </a:bodyPr>
          <a:lstStyle/>
          <a:p>
            <a:pPr algn="just" fontAlgn="auto">
              <a:spcBef>
                <a:spcPts val="200"/>
              </a:spcBef>
              <a:spcAft>
                <a:spcPts val="200"/>
              </a:spcAft>
            </a:pPr>
            <a:r>
              <a:rPr lang="zh-CN" altLang="en-US" sz="2400">
                <a:solidFill>
                  <a:srgbClr val="080808"/>
                </a:solidFill>
                <a:latin typeface="华文新魏" panose="02010800040101010101" pitchFamily="2" charset="-122"/>
                <a:ea typeface="华文新魏" panose="02010800040101010101" pitchFamily="2" charset="-122"/>
                <a:cs typeface="Lato Light"/>
              </a:rPr>
              <a:t>    此外，阿曼还蕴藏丰富的工业矿产，如石灰石、大理石、石膏、磷酸盐、盐、石英石、高岭土等。大理石储量达</a:t>
            </a:r>
            <a:r>
              <a:rPr lang="en-US" altLang="zh-CN" sz="2400" dirty="0">
                <a:solidFill>
                  <a:srgbClr val="080808"/>
                </a:solidFill>
                <a:latin typeface="华文新魏" panose="02010800040101010101" pitchFamily="2" charset="-122"/>
                <a:ea typeface="华文新魏" panose="02010800040101010101" pitchFamily="2" charset="-122"/>
                <a:cs typeface="Lato Light"/>
              </a:rPr>
              <a:t>1.5</a:t>
            </a:r>
            <a:r>
              <a:rPr lang="zh-CN" altLang="en-US" sz="2400">
                <a:solidFill>
                  <a:srgbClr val="080808"/>
                </a:solidFill>
                <a:latin typeface="华文新魏" panose="02010800040101010101" pitchFamily="2" charset="-122"/>
                <a:ea typeface="华文新魏" panose="02010800040101010101" pitchFamily="2" charset="-122"/>
                <a:cs typeface="Lato Light"/>
              </a:rPr>
              <a:t>亿吨，主要分布在北部山区和南部地区。石膏储量达</a:t>
            </a:r>
            <a:r>
              <a:rPr lang="en-US" altLang="zh-CN" sz="2400" dirty="0">
                <a:solidFill>
                  <a:srgbClr val="080808"/>
                </a:solidFill>
                <a:latin typeface="华文新魏" panose="02010800040101010101" pitchFamily="2" charset="-122"/>
                <a:ea typeface="华文新魏" panose="02010800040101010101" pitchFamily="2" charset="-122"/>
                <a:cs typeface="Lato Light"/>
              </a:rPr>
              <a:t>12</a:t>
            </a:r>
            <a:r>
              <a:rPr lang="zh-CN" altLang="en-US" sz="2400">
                <a:solidFill>
                  <a:srgbClr val="080808"/>
                </a:solidFill>
                <a:latin typeface="华文新魏" panose="02010800040101010101" pitchFamily="2" charset="-122"/>
                <a:ea typeface="华文新魏" panose="02010800040101010101" pitchFamily="2" charset="-122"/>
                <a:cs typeface="Lato Light"/>
              </a:rPr>
              <a:t>亿吨以上，主要分布在南部佐法尔省及北部的布莱米和中部的加哈拜地区。</a:t>
            </a:r>
            <a:endParaRPr lang="zh-CN" altLang="en-US" sz="2400" dirty="0">
              <a:solidFill>
                <a:srgbClr val="080808"/>
              </a:solidFill>
              <a:latin typeface="华文新魏" panose="02010800040101010101" pitchFamily="2" charset="-122"/>
              <a:ea typeface="华文新魏" panose="02010800040101010101" pitchFamily="2" charset="-122"/>
              <a:cs typeface="Lato Light"/>
            </a:endParaRPr>
          </a:p>
        </p:txBody>
      </p:sp>
      <p:sp>
        <p:nvSpPr>
          <p:cNvPr id="48" name="矩形 47"/>
          <p:cNvSpPr/>
          <p:nvPr/>
        </p:nvSpPr>
        <p:spPr>
          <a:xfrm>
            <a:off x="7013523" y="2324276"/>
            <a:ext cx="803425" cy="461665"/>
          </a:xfrm>
          <a:prstGeom prst="rect">
            <a:avLst/>
          </a:prstGeom>
        </p:spPr>
        <p:txBody>
          <a:bodyPr wrap="none">
            <a:spAutoFit/>
          </a:bodyPr>
          <a:lstStyle/>
          <a:p>
            <a:r>
              <a:rPr lang="zh-CN" altLang="en-US" sz="2400" b="1">
                <a:solidFill>
                  <a:srgbClr val="00B0F0"/>
                </a:solidFill>
                <a:latin typeface="宋体" panose="02010600030101010101" pitchFamily="2" charset="-122"/>
                <a:ea typeface="宋体" panose="02010600030101010101" pitchFamily="2" charset="-122"/>
                <a:cs typeface="Lato Regular"/>
              </a:rPr>
              <a:t>其他</a:t>
            </a:r>
            <a:endParaRPr lang="en-US" altLang="zh-CN" sz="2400" b="1" dirty="0">
              <a:solidFill>
                <a:srgbClr val="00B0F0"/>
              </a:solidFill>
              <a:latin typeface="宋体" panose="02010600030101010101" pitchFamily="2" charset="-122"/>
              <a:ea typeface="宋体" panose="02010600030101010101" pitchFamily="2" charset="-122"/>
              <a:cs typeface="Lato Regular"/>
            </a:endParaRPr>
          </a:p>
        </p:txBody>
      </p:sp>
      <p:sp>
        <p:nvSpPr>
          <p:cNvPr id="50" name="TextBox 49"/>
          <p:cNvSpPr txBox="1"/>
          <p:nvPr/>
        </p:nvSpPr>
        <p:spPr>
          <a:xfrm>
            <a:off x="736600" y="1080770"/>
            <a:ext cx="3952240" cy="5661025"/>
          </a:xfrm>
          <a:prstGeom prst="rect">
            <a:avLst/>
          </a:prstGeom>
          <a:noFill/>
        </p:spPr>
        <p:txBody>
          <a:bodyPr wrap="square" lIns="0" tIns="121892" rIns="0" bIns="0" rtlCol="0">
            <a:spAutoFit/>
          </a:bodyPr>
          <a:lstStyle/>
          <a:p>
            <a:pPr algn="just" fontAlgn="auto">
              <a:spcBef>
                <a:spcPts val="200"/>
              </a:spcBef>
              <a:spcAft>
                <a:spcPts val="200"/>
              </a:spcAft>
            </a:pPr>
            <a:r>
              <a:rPr lang="zh-CN" altLang="en-US" sz="2400">
                <a:solidFill>
                  <a:srgbClr val="080808"/>
                </a:solidFill>
                <a:latin typeface="华文新魏" panose="02010800040101010101" pitchFamily="2" charset="-122"/>
                <a:ea typeface="华文新魏" panose="02010800040101010101" pitchFamily="2" charset="-122"/>
                <a:cs typeface="Lato Light"/>
              </a:rPr>
              <a:t>    矿产资源有铜、金、银、铬、铁、锰、镁、煤矿等。据</a:t>
            </a:r>
            <a:r>
              <a:rPr lang="en-US" altLang="zh-CN" sz="2400" dirty="0">
                <a:solidFill>
                  <a:srgbClr val="080808"/>
                </a:solidFill>
                <a:latin typeface="华文新魏" panose="02010800040101010101" pitchFamily="2" charset="-122"/>
                <a:ea typeface="华文新魏" panose="02010800040101010101" pitchFamily="2" charset="-122"/>
                <a:cs typeface="Lato Light"/>
              </a:rPr>
              <a:t>2013</a:t>
            </a:r>
            <a:r>
              <a:rPr lang="zh-CN" altLang="en-US" sz="2400">
                <a:solidFill>
                  <a:srgbClr val="080808"/>
                </a:solidFill>
                <a:latin typeface="华文新魏" panose="02010800040101010101" pitchFamily="2" charset="-122"/>
                <a:ea typeface="华文新魏" panose="02010800040101010101" pitchFamily="2" charset="-122"/>
                <a:cs typeface="Lato Light"/>
              </a:rPr>
              <a:t>年估计，铜矿储量为</a:t>
            </a:r>
            <a:r>
              <a:rPr lang="en-US" altLang="zh-CN" sz="2400" dirty="0">
                <a:solidFill>
                  <a:srgbClr val="080808"/>
                </a:solidFill>
                <a:latin typeface="华文新魏" panose="02010800040101010101" pitchFamily="2" charset="-122"/>
                <a:ea typeface="华文新魏" panose="02010800040101010101" pitchFamily="2" charset="-122"/>
                <a:cs typeface="Lato Light"/>
              </a:rPr>
              <a:t>1,500</a:t>
            </a:r>
            <a:r>
              <a:rPr lang="zh-CN" altLang="en-US" sz="2400">
                <a:solidFill>
                  <a:srgbClr val="080808"/>
                </a:solidFill>
                <a:latin typeface="华文新魏" panose="02010800040101010101" pitchFamily="2" charset="-122"/>
                <a:ea typeface="华文新魏" panose="02010800040101010101" pitchFamily="2" charset="-122"/>
                <a:cs typeface="Lato Light"/>
              </a:rPr>
              <a:t>万吨；金、银、铜的总储量在</a:t>
            </a:r>
            <a:r>
              <a:rPr lang="en-US" altLang="zh-CN" sz="2400" dirty="0">
                <a:solidFill>
                  <a:srgbClr val="080808"/>
                </a:solidFill>
                <a:latin typeface="华文新魏" panose="02010800040101010101" pitchFamily="2" charset="-122"/>
                <a:ea typeface="华文新魏" panose="02010800040101010101" pitchFamily="2" charset="-122"/>
                <a:cs typeface="Lato Light"/>
              </a:rPr>
              <a:t>3,500</a:t>
            </a:r>
            <a:r>
              <a:rPr lang="zh-CN" altLang="en-US" sz="2400">
                <a:solidFill>
                  <a:srgbClr val="080808"/>
                </a:solidFill>
                <a:latin typeface="华文新魏" panose="02010800040101010101" pitchFamily="2" charset="-122"/>
                <a:ea typeface="华文新魏" panose="02010800040101010101" pitchFamily="2" charset="-122"/>
                <a:cs typeface="Lato Light"/>
              </a:rPr>
              <a:t>万吨；金、银多为伴生矿，多分布在苏哈尔地区。铬矿储量为</a:t>
            </a:r>
            <a:r>
              <a:rPr lang="en-US" altLang="zh-CN" sz="2400" dirty="0">
                <a:solidFill>
                  <a:srgbClr val="080808"/>
                </a:solidFill>
                <a:latin typeface="华文新魏" panose="02010800040101010101" pitchFamily="2" charset="-122"/>
                <a:ea typeface="华文新魏" panose="02010800040101010101" pitchFamily="2" charset="-122"/>
                <a:cs typeface="Lato Light"/>
              </a:rPr>
              <a:t>250</a:t>
            </a:r>
            <a:r>
              <a:rPr lang="zh-CN" altLang="en-US" sz="2400">
                <a:solidFill>
                  <a:srgbClr val="080808"/>
                </a:solidFill>
                <a:latin typeface="华文新魏" panose="02010800040101010101" pitchFamily="2" charset="-122"/>
                <a:ea typeface="华文新魏" panose="02010800040101010101" pitchFamily="2" charset="-122"/>
                <a:cs typeface="Lato Light"/>
              </a:rPr>
              <a:t>万吨以上，品位一般为</a:t>
            </a:r>
            <a:r>
              <a:rPr lang="en-US" altLang="zh-CN" sz="2400" dirty="0">
                <a:solidFill>
                  <a:srgbClr val="080808"/>
                </a:solidFill>
                <a:latin typeface="华文新魏" panose="02010800040101010101" pitchFamily="2" charset="-122"/>
                <a:ea typeface="华文新魏" panose="02010800040101010101" pitchFamily="2" charset="-122"/>
                <a:cs typeface="Lato Light"/>
              </a:rPr>
              <a:t>35%</a:t>
            </a:r>
            <a:r>
              <a:rPr lang="zh-CN" altLang="en-US" sz="2400">
                <a:solidFill>
                  <a:srgbClr val="080808"/>
                </a:solidFill>
                <a:latin typeface="华文新魏" panose="02010800040101010101" pitchFamily="2" charset="-122"/>
                <a:ea typeface="华文新魏" panose="02010800040101010101" pitchFamily="2" charset="-122"/>
                <a:cs typeface="Lato Light"/>
              </a:rPr>
              <a:t>至</a:t>
            </a:r>
            <a:r>
              <a:rPr lang="en-US" altLang="zh-CN" sz="2400" dirty="0">
                <a:solidFill>
                  <a:srgbClr val="080808"/>
                </a:solidFill>
                <a:latin typeface="华文新魏" panose="02010800040101010101" pitchFamily="2" charset="-122"/>
                <a:ea typeface="华文新魏" panose="02010800040101010101" pitchFamily="2" charset="-122"/>
                <a:cs typeface="Lato Light"/>
              </a:rPr>
              <a:t>40%</a:t>
            </a:r>
            <a:r>
              <a:rPr lang="zh-CN" altLang="en-US" sz="2400">
                <a:solidFill>
                  <a:srgbClr val="080808"/>
                </a:solidFill>
                <a:latin typeface="华文新魏" panose="02010800040101010101" pitchFamily="2" charset="-122"/>
                <a:ea typeface="华文新魏" panose="02010800040101010101" pitchFamily="2" charset="-122"/>
                <a:cs typeface="Lato Light"/>
              </a:rPr>
              <a:t>，主要分布在苏哈尔和塞迈德</a:t>
            </a:r>
            <a:r>
              <a:rPr lang="en-US" altLang="zh-CN" sz="2400" dirty="0">
                <a:solidFill>
                  <a:srgbClr val="080808"/>
                </a:solidFill>
                <a:latin typeface="华文新魏" panose="02010800040101010101" pitchFamily="2" charset="-122"/>
                <a:ea typeface="华文新魏" panose="02010800040101010101" pitchFamily="2" charset="-122"/>
                <a:cs typeface="Lato Light"/>
              </a:rPr>
              <a:t>2</a:t>
            </a:r>
            <a:r>
              <a:rPr lang="zh-CN" altLang="en-US" sz="2400">
                <a:solidFill>
                  <a:srgbClr val="080808"/>
                </a:solidFill>
                <a:latin typeface="华文新魏" panose="02010800040101010101" pitchFamily="2" charset="-122"/>
                <a:ea typeface="华文新魏" panose="02010800040101010101" pitchFamily="2" charset="-122"/>
                <a:cs typeface="Lato Light"/>
              </a:rPr>
              <a:t>个地区。铁矿地质储量为</a:t>
            </a:r>
            <a:r>
              <a:rPr lang="en-US" altLang="zh-CN" sz="2400" dirty="0">
                <a:solidFill>
                  <a:srgbClr val="080808"/>
                </a:solidFill>
                <a:latin typeface="华文新魏" panose="02010800040101010101" pitchFamily="2" charset="-122"/>
                <a:ea typeface="华文新魏" panose="02010800040101010101" pitchFamily="2" charset="-122"/>
                <a:cs typeface="Lato Light"/>
              </a:rPr>
              <a:t>1.2</a:t>
            </a:r>
            <a:r>
              <a:rPr lang="zh-CN" altLang="en-US" sz="2400">
                <a:solidFill>
                  <a:srgbClr val="080808"/>
                </a:solidFill>
                <a:latin typeface="华文新魏" panose="02010800040101010101" pitchFamily="2" charset="-122"/>
                <a:ea typeface="华文新魏" panose="02010800040101010101" pitchFamily="2" charset="-122"/>
                <a:cs typeface="Lato Light"/>
              </a:rPr>
              <a:t>亿吨，品位为</a:t>
            </a:r>
            <a:r>
              <a:rPr lang="en-US" altLang="zh-CN" sz="2400" dirty="0">
                <a:solidFill>
                  <a:srgbClr val="080808"/>
                </a:solidFill>
                <a:latin typeface="华文新魏" panose="02010800040101010101" pitchFamily="2" charset="-122"/>
                <a:ea typeface="华文新魏" panose="02010800040101010101" pitchFamily="2" charset="-122"/>
                <a:cs typeface="Lato Light"/>
              </a:rPr>
              <a:t>39%</a:t>
            </a:r>
            <a:r>
              <a:rPr lang="zh-CN" altLang="en-US" sz="2400">
                <a:solidFill>
                  <a:srgbClr val="080808"/>
                </a:solidFill>
                <a:latin typeface="华文新魏" panose="02010800040101010101" pitchFamily="2" charset="-122"/>
                <a:ea typeface="华文新魏" panose="02010800040101010101" pitchFamily="2" charset="-122"/>
                <a:cs typeface="Lato Light"/>
              </a:rPr>
              <a:t>的铁矾土，多储藏在尼凯尔、依布拉地区。锰矿地质储量约为</a:t>
            </a:r>
            <a:r>
              <a:rPr lang="en-US" altLang="zh-CN" sz="2400" dirty="0">
                <a:solidFill>
                  <a:srgbClr val="080808"/>
                </a:solidFill>
                <a:latin typeface="华文新魏" panose="02010800040101010101" pitchFamily="2" charset="-122"/>
                <a:ea typeface="华文新魏" panose="02010800040101010101" pitchFamily="2" charset="-122"/>
                <a:cs typeface="Lato Light"/>
              </a:rPr>
              <a:t>150</a:t>
            </a:r>
            <a:r>
              <a:rPr lang="zh-CN" altLang="en-US" sz="2400">
                <a:solidFill>
                  <a:srgbClr val="080808"/>
                </a:solidFill>
                <a:latin typeface="华文新魏" panose="02010800040101010101" pitchFamily="2" charset="-122"/>
                <a:ea typeface="华文新魏" panose="02010800040101010101" pitchFamily="2" charset="-122"/>
                <a:cs typeface="Lato Light"/>
              </a:rPr>
              <a:t>万吨，主要分布在拉斯哈德和海迈哈山地区。</a:t>
            </a:r>
            <a:endParaRPr lang="zh-CN" altLang="en-US" sz="2400" dirty="0">
              <a:solidFill>
                <a:srgbClr val="080808"/>
              </a:solidFill>
              <a:latin typeface="华文新魏" panose="02010800040101010101" pitchFamily="2" charset="-122"/>
              <a:ea typeface="华文新魏" panose="02010800040101010101" pitchFamily="2" charset="-122"/>
              <a:cs typeface="Lato Light"/>
            </a:endParaRPr>
          </a:p>
        </p:txBody>
      </p:sp>
      <p:pic>
        <p:nvPicPr>
          <p:cNvPr id="52" name="Picture 3" descr="G:\3.品牌项目\2.素材\2.icon\Miner icon icon.png"/>
          <p:cNvPicPr>
            <a:picLocks noChangeAspect="1" noChangeArrowheads="1"/>
          </p:cNvPicPr>
          <p:nvPr/>
        </p:nvPicPr>
        <p:blipFill>
          <a:blip r:embed="rId2" cstate="print">
            <a:duotone>
              <a:schemeClr val="accent3">
                <a:shade val="45000"/>
                <a:satMod val="135000"/>
              </a:schemeClr>
              <a:prstClr val="white"/>
            </a:duotone>
          </a:blip>
          <a:srcRect/>
          <a:stretch>
            <a:fillRect/>
          </a:stretch>
        </p:blipFill>
        <p:spPr bwMode="auto">
          <a:xfrm>
            <a:off x="7094462" y="1497149"/>
            <a:ext cx="418384" cy="418384"/>
          </a:xfrm>
          <a:prstGeom prst="rect">
            <a:avLst/>
          </a:prstGeom>
          <a:noFill/>
          <a:effectLst>
            <a:innerShdw dist="2540000">
              <a:srgbClr val="0070C0"/>
            </a:innerShdw>
          </a:effectLst>
        </p:spPr>
      </p:pic>
      <p:sp>
        <p:nvSpPr>
          <p:cNvPr id="53" name="矩形 52"/>
          <p:cNvSpPr/>
          <p:nvPr/>
        </p:nvSpPr>
        <p:spPr>
          <a:xfrm>
            <a:off x="5162814" y="4082680"/>
            <a:ext cx="803425" cy="461665"/>
          </a:xfrm>
          <a:prstGeom prst="rect">
            <a:avLst/>
          </a:prstGeom>
        </p:spPr>
        <p:txBody>
          <a:bodyPr wrap="none">
            <a:spAutoFit/>
          </a:bodyPr>
          <a:lstStyle/>
          <a:p>
            <a:r>
              <a:rPr lang="zh-CN" altLang="en-US" sz="2400" b="1">
                <a:solidFill>
                  <a:srgbClr val="0070C0"/>
                </a:solidFill>
                <a:latin typeface="宋体" panose="02010600030101010101" pitchFamily="2" charset="-122"/>
                <a:ea typeface="宋体" panose="02010600030101010101" pitchFamily="2" charset="-122"/>
                <a:cs typeface="Lato Regular"/>
              </a:rPr>
              <a:t>矿产</a:t>
            </a:r>
            <a:endParaRPr lang="en-US" altLang="zh-CN" sz="2400" b="1" dirty="0">
              <a:solidFill>
                <a:srgbClr val="0070C0"/>
              </a:solidFill>
              <a:latin typeface="宋体" panose="02010600030101010101" pitchFamily="2" charset="-122"/>
              <a:ea typeface="宋体" panose="02010600030101010101" pitchFamily="2" charset="-122"/>
              <a:cs typeface="Lato Regular"/>
            </a:endParaRPr>
          </a:p>
        </p:txBody>
      </p:sp>
      <p:grpSp>
        <p:nvGrpSpPr>
          <p:cNvPr id="5" name="组合 4"/>
          <p:cNvGrpSpPr/>
          <p:nvPr/>
        </p:nvGrpSpPr>
        <p:grpSpPr>
          <a:xfrm>
            <a:off x="6093845" y="5569527"/>
            <a:ext cx="1983063" cy="1293314"/>
            <a:chOff x="5552825" y="5569527"/>
            <a:chExt cx="1983063" cy="1293314"/>
          </a:xfrm>
        </p:grpSpPr>
        <p:sp>
          <p:nvSpPr>
            <p:cNvPr id="11" name="Rectangle 38"/>
            <p:cNvSpPr>
              <a:spLocks noChangeArrowheads="1"/>
            </p:cNvSpPr>
            <p:nvPr/>
          </p:nvSpPr>
          <p:spPr bwMode="auto">
            <a:xfrm rot="5400000" flipH="1">
              <a:off x="6939270" y="6266223"/>
              <a:ext cx="641394" cy="551841"/>
            </a:xfrm>
            <a:prstGeom prst="rect">
              <a:avLst/>
            </a:prstGeom>
            <a:solidFill>
              <a:srgbClr val="0070C0"/>
            </a:solidFill>
            <a:ln>
              <a:noFill/>
            </a:ln>
          </p:spPr>
          <p:txBody>
            <a:bodyPr vert="horz" wrap="square" lIns="91440" tIns="45720" rIns="91440" bIns="45720" numCol="1" anchor="t" anchorCtr="0" compatLnSpc="1"/>
            <a:lstStyle/>
            <a:p>
              <a:endParaRPr lang="id-ID"/>
            </a:p>
          </p:txBody>
        </p:sp>
        <p:sp>
          <p:nvSpPr>
            <p:cNvPr id="57" name="Freeform 140"/>
            <p:cNvSpPr/>
            <p:nvPr/>
          </p:nvSpPr>
          <p:spPr bwMode="auto">
            <a:xfrm rot="5400000" flipH="1">
              <a:off x="6217313" y="4905039"/>
              <a:ext cx="654088" cy="1983063"/>
            </a:xfrm>
            <a:custGeom>
              <a:avLst/>
              <a:gdLst>
                <a:gd name="T0" fmla="*/ 192 w 192"/>
                <a:gd name="T1" fmla="*/ 724 h 761"/>
                <a:gd name="T2" fmla="*/ 0 w 192"/>
                <a:gd name="T3" fmla="*/ 0 h 761"/>
                <a:gd name="T4" fmla="*/ 0 w 192"/>
                <a:gd name="T5" fmla="*/ 223 h 761"/>
                <a:gd name="T6" fmla="*/ 192 w 192"/>
                <a:gd name="T7" fmla="*/ 761 h 761"/>
                <a:gd name="T8" fmla="*/ 192 w 192"/>
                <a:gd name="T9" fmla="*/ 724 h 761"/>
              </a:gdLst>
              <a:ahLst/>
              <a:cxnLst>
                <a:cxn ang="0">
                  <a:pos x="T0" y="T1"/>
                </a:cxn>
                <a:cxn ang="0">
                  <a:pos x="T2" y="T3"/>
                </a:cxn>
                <a:cxn ang="0">
                  <a:pos x="T4" y="T5"/>
                </a:cxn>
                <a:cxn ang="0">
                  <a:pos x="T6" y="T7"/>
                </a:cxn>
                <a:cxn ang="0">
                  <a:pos x="T8" y="T9"/>
                </a:cxn>
              </a:cxnLst>
              <a:rect l="0" t="0" r="r" b="b"/>
              <a:pathLst>
                <a:path w="192" h="761">
                  <a:moveTo>
                    <a:pt x="192" y="724"/>
                  </a:moveTo>
                  <a:lnTo>
                    <a:pt x="0" y="0"/>
                  </a:lnTo>
                  <a:lnTo>
                    <a:pt x="0" y="223"/>
                  </a:lnTo>
                  <a:lnTo>
                    <a:pt x="192" y="761"/>
                  </a:lnTo>
                  <a:lnTo>
                    <a:pt x="192" y="724"/>
                  </a:lnTo>
                  <a:close/>
                </a:path>
              </a:pathLst>
            </a:custGeom>
            <a:solidFill>
              <a:srgbClr val="0070C0"/>
            </a:solidFill>
            <a:ln>
              <a:noFill/>
            </a:ln>
          </p:spPr>
          <p:txBody>
            <a:bodyPr vert="horz" wrap="square" lIns="91440" tIns="45720" rIns="91440" bIns="45720" numCol="1" anchor="t" anchorCtr="0" compatLnSpc="1"/>
            <a:lstStyle/>
            <a:p>
              <a:endParaRPr lang="id-ID"/>
            </a:p>
          </p:txBody>
        </p:sp>
      </p:grpSp>
      <p:grpSp>
        <p:nvGrpSpPr>
          <p:cNvPr id="10" name="组合 9"/>
          <p:cNvGrpSpPr/>
          <p:nvPr/>
        </p:nvGrpSpPr>
        <p:grpSpPr>
          <a:xfrm>
            <a:off x="6185642" y="5756513"/>
            <a:ext cx="1074637" cy="1106328"/>
            <a:chOff x="5644622" y="5756513"/>
            <a:chExt cx="1074637" cy="1106328"/>
          </a:xfrm>
        </p:grpSpPr>
        <p:sp>
          <p:nvSpPr>
            <p:cNvPr id="12" name="Rectangle 39"/>
            <p:cNvSpPr>
              <a:spLocks noChangeArrowheads="1"/>
            </p:cNvSpPr>
            <p:nvPr/>
          </p:nvSpPr>
          <p:spPr bwMode="auto">
            <a:xfrm rot="5400000" flipH="1">
              <a:off x="6123535" y="6275905"/>
              <a:ext cx="626872" cy="546999"/>
            </a:xfrm>
            <a:prstGeom prst="rect">
              <a:avLst/>
            </a:prstGeom>
            <a:solidFill>
              <a:srgbClr val="00B0F0"/>
            </a:solidFill>
            <a:ln>
              <a:noFill/>
            </a:ln>
          </p:spPr>
          <p:txBody>
            <a:bodyPr vert="horz" wrap="square" lIns="91440" tIns="45720" rIns="91440" bIns="45720" numCol="1" anchor="t" anchorCtr="0" compatLnSpc="1"/>
            <a:lstStyle/>
            <a:p>
              <a:endParaRPr lang="id-ID"/>
            </a:p>
          </p:txBody>
        </p:sp>
        <p:sp>
          <p:nvSpPr>
            <p:cNvPr id="58" name="Freeform 141"/>
            <p:cNvSpPr/>
            <p:nvPr/>
          </p:nvSpPr>
          <p:spPr bwMode="auto">
            <a:xfrm rot="5400000" flipH="1">
              <a:off x="5941115" y="5460020"/>
              <a:ext cx="481651" cy="1074637"/>
            </a:xfrm>
            <a:custGeom>
              <a:avLst/>
              <a:gdLst>
                <a:gd name="T0" fmla="*/ 199 w 199"/>
                <a:gd name="T1" fmla="*/ 408 h 444"/>
                <a:gd name="T2" fmla="*/ 0 w 199"/>
                <a:gd name="T3" fmla="*/ 0 h 444"/>
                <a:gd name="T4" fmla="*/ 0 w 199"/>
                <a:gd name="T5" fmla="*/ 228 h 444"/>
                <a:gd name="T6" fmla="*/ 199 w 199"/>
                <a:gd name="T7" fmla="*/ 444 h 444"/>
                <a:gd name="T8" fmla="*/ 199 w 199"/>
                <a:gd name="T9" fmla="*/ 408 h 444"/>
              </a:gdLst>
              <a:ahLst/>
              <a:cxnLst>
                <a:cxn ang="0">
                  <a:pos x="T0" y="T1"/>
                </a:cxn>
                <a:cxn ang="0">
                  <a:pos x="T2" y="T3"/>
                </a:cxn>
                <a:cxn ang="0">
                  <a:pos x="T4" y="T5"/>
                </a:cxn>
                <a:cxn ang="0">
                  <a:pos x="T6" y="T7"/>
                </a:cxn>
                <a:cxn ang="0">
                  <a:pos x="T8" y="T9"/>
                </a:cxn>
              </a:cxnLst>
              <a:rect l="0" t="0" r="r" b="b"/>
              <a:pathLst>
                <a:path w="199" h="444">
                  <a:moveTo>
                    <a:pt x="199" y="408"/>
                  </a:moveTo>
                  <a:lnTo>
                    <a:pt x="0" y="0"/>
                  </a:lnTo>
                  <a:lnTo>
                    <a:pt x="0" y="228"/>
                  </a:lnTo>
                  <a:lnTo>
                    <a:pt x="199" y="444"/>
                  </a:lnTo>
                  <a:lnTo>
                    <a:pt x="199" y="408"/>
                  </a:lnTo>
                  <a:close/>
                </a:path>
              </a:pathLst>
            </a:custGeom>
            <a:solidFill>
              <a:srgbClr val="00B0F0"/>
            </a:solidFill>
            <a:ln>
              <a:noFill/>
            </a:ln>
          </p:spPr>
          <p:txBody>
            <a:bodyPr vert="horz" wrap="square" lIns="91440" tIns="45720" rIns="91440" bIns="45720" numCol="1" anchor="t" anchorCtr="0" compatLnSpc="1"/>
            <a:lstStyle/>
            <a:p>
              <a:endParaRPr lang="id-ID"/>
            </a:p>
          </p:txBody>
        </p:sp>
      </p:grpSp>
      <p:pic>
        <p:nvPicPr>
          <p:cNvPr id="40" name="Picture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4662" y="4843971"/>
            <a:ext cx="1942343" cy="1451110"/>
          </a:xfrm>
          <a:prstGeom prst="rect">
            <a:avLst/>
          </a:prstGeom>
        </p:spPr>
      </p:pic>
      <p:pic>
        <p:nvPicPr>
          <p:cNvPr id="42" name="图片 41"/>
          <p:cNvPicPr>
            <a:picLocks noChangeAspect="1"/>
          </p:cNvPicPr>
          <p:nvPr/>
        </p:nvPicPr>
        <p:blipFill>
          <a:blip r:embed="rId4"/>
          <a:stretch>
            <a:fillRect/>
          </a:stretch>
        </p:blipFill>
        <p:spPr>
          <a:xfrm>
            <a:off x="5805327" y="4945921"/>
            <a:ext cx="1453806" cy="798717"/>
          </a:xfrm>
          <a:prstGeom prst="rect">
            <a:avLst/>
          </a:prstGeom>
        </p:spPr>
      </p:pic>
      <p:sp>
        <p:nvSpPr>
          <p:cNvPr id="59" name="矩形 58"/>
          <p:cNvSpPr/>
          <p:nvPr/>
        </p:nvSpPr>
        <p:spPr>
          <a:xfrm>
            <a:off x="8978836" y="188640"/>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chemeClr val="bg1"/>
                </a:solidFill>
                <a:latin typeface="华文行楷" panose="02010800040101010101" pitchFamily="2" charset="-122"/>
                <a:ea typeface="华文行楷" panose="02010800040101010101" pitchFamily="2" charset="-122"/>
              </a:rPr>
              <a:t>自然资源</a:t>
            </a:r>
            <a:endParaRPr lang="zh-CN" altLang="en-US" sz="2400" b="1" dirty="0">
              <a:solidFill>
                <a:schemeClr val="bg1"/>
              </a:solidFill>
              <a:latin typeface="华文行楷" panose="02010800040101010101" pitchFamily="2" charset="-122"/>
              <a:ea typeface="华文行楷" panose="02010800040101010101" pitchFamily="2" charset="-122"/>
            </a:endParaRPr>
          </a:p>
        </p:txBody>
      </p:sp>
    </p:spTree>
  </p:cSld>
  <p:clrMapOvr>
    <a:masterClrMapping/>
  </p:clrMapOvr>
</p:sld>
</file>

<file path=ppt/theme/theme1.xml><?xml version="1.0" encoding="utf-8"?>
<a:theme xmlns:a="http://schemas.openxmlformats.org/drawingml/2006/main" name="A000120141119A01PPBG">
  <a:themeElements>
    <a:clrScheme name="140">
      <a:dk1>
        <a:srgbClr val="5F5F5F"/>
      </a:dk1>
      <a:lt1>
        <a:srgbClr val="FFFFFF"/>
      </a:lt1>
      <a:dk2>
        <a:srgbClr val="5F5F5F"/>
      </a:dk2>
      <a:lt2>
        <a:srgbClr val="FFFFFF"/>
      </a:lt2>
      <a:accent1>
        <a:srgbClr val="47B6E7"/>
      </a:accent1>
      <a:accent2>
        <a:srgbClr val="628EE3"/>
      </a:accent2>
      <a:accent3>
        <a:srgbClr val="2BC3B5"/>
      </a:accent3>
      <a:accent4>
        <a:srgbClr val="92D050"/>
      </a:accent4>
      <a:accent5>
        <a:srgbClr val="CEB9A3"/>
      </a:accent5>
      <a:accent6>
        <a:srgbClr val="FFC000"/>
      </a:accent6>
      <a:hlink>
        <a:srgbClr val="00B0F0"/>
      </a:hlink>
      <a:folHlink>
        <a:srgbClr val="AFB2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20</TotalTime>
  <Words>3523</Words>
  <Application>Microsoft Office PowerPoint</Application>
  <PresentationFormat>宽屏</PresentationFormat>
  <Paragraphs>298</Paragraphs>
  <Slides>45</Slides>
  <Notes>9</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45</vt:i4>
      </vt:variant>
    </vt:vector>
  </HeadingPairs>
  <TitlesOfParts>
    <vt:vector size="71" baseType="lpstr">
      <vt:lpstr>Harlow Solid Italic</vt:lpstr>
      <vt:lpstr>Impact Label</vt:lpstr>
      <vt:lpstr>Lato Light</vt:lpstr>
      <vt:lpstr>Lato Regular</vt:lpstr>
      <vt:lpstr>MS PGothic</vt:lpstr>
      <vt:lpstr>Open Sans</vt:lpstr>
      <vt:lpstr>Open Sans Light</vt:lpstr>
      <vt:lpstr>Roboto Light</vt:lpstr>
      <vt:lpstr>段宁毛笔行书</vt:lpstr>
      <vt:lpstr>仿宋</vt:lpstr>
      <vt:lpstr>仿宋_GB2312</vt:lpstr>
      <vt:lpstr>黑体</vt:lpstr>
      <vt:lpstr>华文行楷</vt:lpstr>
      <vt:lpstr>华文隶书</vt:lpstr>
      <vt:lpstr>华文新魏</vt:lpstr>
      <vt:lpstr>楷体</vt:lpstr>
      <vt:lpstr>隶书</vt:lpstr>
      <vt:lpstr>宋体</vt:lpstr>
      <vt:lpstr>微软雅黑</vt:lpstr>
      <vt:lpstr>微软雅黑 Light</vt:lpstr>
      <vt:lpstr>Aharoni</vt:lpstr>
      <vt:lpstr>Arial</vt:lpstr>
      <vt:lpstr>Calibri</vt:lpstr>
      <vt:lpstr>Impact</vt:lpstr>
      <vt:lpstr>Wingdings 2</vt:lpstr>
      <vt:lpstr>A000120141119A01PPBG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韩旭东</cp:lastModifiedBy>
  <cp:revision>231</cp:revision>
  <dcterms:created xsi:type="dcterms:W3CDTF">2017-01-26T08:04:00Z</dcterms:created>
  <dcterms:modified xsi:type="dcterms:W3CDTF">2018-05-31T03:17:39Z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2052-10.1.0.7233</vt:lpwstr>
  </property>
</Properties>
</file>